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2" r:id="rId4"/>
    <p:sldId id="263" r:id="rId5"/>
    <p:sldId id="264" r:id="rId6"/>
    <p:sldId id="260" r:id="rId7"/>
    <p:sldId id="261" r:id="rId8"/>
    <p:sldId id="258" r:id="rId9"/>
    <p:sldId id="265" r:id="rId10"/>
    <p:sldId id="266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2361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316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91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37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59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233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352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550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26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13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07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52F6-0771-4D96-B7AD-D92460C6A722}" type="datetimeFigureOut">
              <a:rPr lang="ru-RU" smtClean="0"/>
              <a:pPr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3706F-E4A0-4E97-A99D-81080A6042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600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1564" y="733090"/>
            <a:ext cx="7272808" cy="5818246"/>
          </a:xfrm>
          <a:prstGeom prst="rect">
            <a:avLst/>
          </a:prstGeom>
        </p:spPr>
      </p:pic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79512" y="172048"/>
            <a:ext cx="8784976" cy="38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Сайт </a:t>
            </a:r>
            <a:r>
              <a:rPr lang="ru-RU" sz="1900" dirty="0">
                <a:solidFill>
                  <a:srgbClr val="103B6A"/>
                </a:solidFill>
              </a:rPr>
              <a:t>пенсионного фонда РФ (</a:t>
            </a:r>
            <a:r>
              <a:rPr lang="en-US" sz="1900" u="sng" dirty="0">
                <a:solidFill>
                  <a:srgbClr val="103B6A"/>
                </a:solidFill>
              </a:rPr>
              <a:t>www.pfrf.ru</a:t>
            </a:r>
            <a:r>
              <a:rPr lang="ru-RU" sz="1900" dirty="0" smtClean="0">
                <a:solidFill>
                  <a:srgbClr val="103B6A"/>
                </a:solidFill>
              </a:rPr>
              <a:t>), пункт «Личный кабинет гражданина»</a:t>
            </a:r>
            <a:endParaRPr lang="ru-RU" sz="1900" b="1" dirty="0">
              <a:solidFill>
                <a:srgbClr val="103B6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420888"/>
            <a:ext cx="2880320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0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37256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79512" y="168288"/>
            <a:ext cx="878497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После заполнения все пунктов формы – подача заявления в ведомство </a:t>
            </a:r>
            <a:endParaRPr lang="ru-RU" sz="1800" b="1" dirty="0">
              <a:solidFill>
                <a:srgbClr val="103B6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44008" y="5877272"/>
            <a:ext cx="1800200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356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и документы\Используемое ПО\МСК_АИС_ ПФР_2\2020\Слайд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330"/>
            <a:ext cx="7199313" cy="576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4293096"/>
            <a:ext cx="3096344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79512" y="89770"/>
            <a:ext cx="8784976" cy="38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Блок «Материнский (семейный) капитал - МСК»</a:t>
            </a:r>
            <a:endParaRPr lang="ru-RU" sz="1900" b="1" dirty="0">
              <a:solidFill>
                <a:srgbClr val="103B6A"/>
              </a:solidFill>
            </a:endParaRP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179512" y="476672"/>
            <a:ext cx="878497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Пункт:  «Подать заявление о предоставлении дополнительной ежемесячной выплаты»</a:t>
            </a:r>
            <a:endParaRPr lang="ru-RU" sz="1800" b="1" dirty="0">
              <a:solidFill>
                <a:srgbClr val="103B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8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6104" y="707408"/>
            <a:ext cx="7236296" cy="578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1717400"/>
            <a:ext cx="648072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79512" y="232940"/>
            <a:ext cx="878497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Заполнение интерактивной формы заявления</a:t>
            </a:r>
            <a:endParaRPr lang="ru-RU" sz="1800" b="1" dirty="0">
              <a:solidFill>
                <a:srgbClr val="103B6A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95012" y="4634664"/>
            <a:ext cx="93610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195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97910"/>
            <a:ext cx="7329635" cy="5855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79512" y="140580"/>
            <a:ext cx="878497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Заполнение интерактивной формы заявления</a:t>
            </a:r>
            <a:endParaRPr lang="ru-RU" sz="1800" b="1" dirty="0">
              <a:solidFill>
                <a:srgbClr val="103B6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76256" y="5805264"/>
            <a:ext cx="100811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157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088" y="699039"/>
            <a:ext cx="7596336" cy="6068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79512" y="29789"/>
            <a:ext cx="8784976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После </a:t>
            </a:r>
            <a:r>
              <a:rPr lang="ru-RU" sz="1800" smtClean="0">
                <a:solidFill>
                  <a:srgbClr val="103B6A"/>
                </a:solidFill>
              </a:rPr>
              <a:t>заполнения </a:t>
            </a:r>
            <a:r>
              <a:rPr lang="ru-RU" sz="1800" smtClean="0">
                <a:solidFill>
                  <a:srgbClr val="103B6A"/>
                </a:solidFill>
              </a:rPr>
              <a:t>всех </a:t>
            </a:r>
            <a:r>
              <a:rPr lang="ru-RU" sz="1800" dirty="0" smtClean="0">
                <a:solidFill>
                  <a:srgbClr val="103B6A"/>
                </a:solidFill>
              </a:rPr>
              <a:t>пунктов формы – формирование и отправка заявления </a:t>
            </a:r>
          </a:p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в ведомство </a:t>
            </a:r>
            <a:endParaRPr lang="ru-RU" sz="1800" b="1" dirty="0">
              <a:solidFill>
                <a:srgbClr val="103B6A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16216" y="5517232"/>
            <a:ext cx="1656184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0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590" y="860824"/>
            <a:ext cx="7362818" cy="5890254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79512" y="79688"/>
            <a:ext cx="8784976" cy="38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Сайт ГОСУСЛУГИ </a:t>
            </a:r>
            <a:r>
              <a:rPr lang="ru-RU" sz="1900" dirty="0">
                <a:solidFill>
                  <a:srgbClr val="103B6A"/>
                </a:solidFill>
              </a:rPr>
              <a:t>(</a:t>
            </a:r>
            <a:r>
              <a:rPr lang="en-US" sz="1900" u="sng" dirty="0">
                <a:solidFill>
                  <a:srgbClr val="103B6A"/>
                </a:solidFill>
              </a:rPr>
              <a:t>www. </a:t>
            </a:r>
            <a:r>
              <a:rPr lang="en-US" sz="1900" u="sng" dirty="0" smtClean="0">
                <a:solidFill>
                  <a:srgbClr val="103B6A"/>
                </a:solidFill>
              </a:rPr>
              <a:t>gosuslugi.ru</a:t>
            </a:r>
            <a:r>
              <a:rPr lang="ru-RU" sz="1900" dirty="0" smtClean="0">
                <a:solidFill>
                  <a:srgbClr val="103B6A"/>
                </a:solidFill>
              </a:rPr>
              <a:t>), главная страница</a:t>
            </a:r>
            <a:endParaRPr lang="ru-RU" sz="1900" b="1" dirty="0">
              <a:solidFill>
                <a:srgbClr val="103B6A"/>
              </a:solidFill>
            </a:endParaRPr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56428" y="405510"/>
            <a:ext cx="8784976" cy="38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Ежемесячная выплата семьям, имеющим право на </a:t>
            </a:r>
            <a:r>
              <a:rPr lang="ru-RU" sz="1900" dirty="0" err="1" smtClean="0">
                <a:solidFill>
                  <a:srgbClr val="103B6A"/>
                </a:solidFill>
              </a:rPr>
              <a:t>маткапитал</a:t>
            </a:r>
            <a:r>
              <a:rPr lang="ru-RU" sz="1900" dirty="0" smtClean="0">
                <a:solidFill>
                  <a:srgbClr val="103B6A"/>
                </a:solidFill>
              </a:rPr>
              <a:t>, на детей до 3 лет</a:t>
            </a:r>
            <a:endParaRPr lang="ru-RU" sz="1900" b="1" dirty="0">
              <a:solidFill>
                <a:srgbClr val="103B6A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085184"/>
            <a:ext cx="2376264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11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824" y="620852"/>
            <a:ext cx="7708616" cy="6166893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56428" y="-20326"/>
            <a:ext cx="8784976" cy="6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Для подачи заявления необходимо войти в личный кабинет </a:t>
            </a:r>
          </a:p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на портале «</a:t>
            </a:r>
            <a:r>
              <a:rPr lang="ru-RU" sz="1900" dirty="0" err="1" smtClean="0">
                <a:solidFill>
                  <a:srgbClr val="103B6A"/>
                </a:solidFill>
              </a:rPr>
              <a:t>Госуслуги</a:t>
            </a:r>
            <a:r>
              <a:rPr lang="ru-RU" sz="1900" dirty="0" smtClean="0">
                <a:solidFill>
                  <a:srgbClr val="103B6A"/>
                </a:solidFill>
              </a:rPr>
              <a:t>»</a:t>
            </a:r>
            <a:endParaRPr lang="ru-RU" sz="1900" b="1" dirty="0">
              <a:solidFill>
                <a:srgbClr val="103B6A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1549436"/>
            <a:ext cx="115212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9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3313" y="657308"/>
            <a:ext cx="7447119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56428" y="144340"/>
            <a:ext cx="8784976" cy="38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900" dirty="0" smtClean="0">
                <a:solidFill>
                  <a:srgbClr val="103B6A"/>
                </a:solidFill>
              </a:rPr>
              <a:t>Личный кабинет на портале «</a:t>
            </a:r>
            <a:r>
              <a:rPr lang="ru-RU" sz="1900" dirty="0" err="1" smtClean="0">
                <a:solidFill>
                  <a:srgbClr val="103B6A"/>
                </a:solidFill>
              </a:rPr>
              <a:t>Госуслуги</a:t>
            </a:r>
            <a:r>
              <a:rPr lang="ru-RU" sz="1900" dirty="0" smtClean="0">
                <a:solidFill>
                  <a:srgbClr val="103B6A"/>
                </a:solidFill>
              </a:rPr>
              <a:t>». Пункт «Получить услугу»</a:t>
            </a:r>
            <a:endParaRPr lang="ru-RU" sz="1900" b="1" dirty="0">
              <a:solidFill>
                <a:srgbClr val="103B6A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28184" y="4437112"/>
            <a:ext cx="1800200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20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088" y="581869"/>
            <a:ext cx="7524328" cy="601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79512" y="122108"/>
            <a:ext cx="8784976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Calibri" pitchFamily="32" charset="0"/>
                <a:ea typeface="MS PGothic" pitchFamily="32" charset="0"/>
                <a:cs typeface="MS PGothic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1800" dirty="0" smtClean="0">
                <a:solidFill>
                  <a:srgbClr val="103B6A"/>
                </a:solidFill>
              </a:rPr>
              <a:t>Заполнение интерактивной формы заявления</a:t>
            </a:r>
            <a:endParaRPr lang="ru-RU" sz="1800" b="1" dirty="0">
              <a:solidFill>
                <a:srgbClr val="103B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308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116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Коротаев Александр Анатольевич</dc:creator>
  <cp:lastModifiedBy>053ZorinaON</cp:lastModifiedBy>
  <cp:revision>31</cp:revision>
  <dcterms:created xsi:type="dcterms:W3CDTF">2020-04-13T12:18:58Z</dcterms:created>
  <dcterms:modified xsi:type="dcterms:W3CDTF">2020-04-16T06:21:45Z</dcterms:modified>
</cp:coreProperties>
</file>