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27"/>
  </p:notesMasterIdLst>
  <p:sldIdLst>
    <p:sldId id="263" r:id="rId2"/>
    <p:sldId id="310" r:id="rId3"/>
    <p:sldId id="415" r:id="rId4"/>
    <p:sldId id="416" r:id="rId5"/>
    <p:sldId id="414" r:id="rId6"/>
    <p:sldId id="417" r:id="rId7"/>
    <p:sldId id="374" r:id="rId8"/>
    <p:sldId id="382" r:id="rId9"/>
    <p:sldId id="418" r:id="rId10"/>
    <p:sldId id="419" r:id="rId11"/>
    <p:sldId id="422" r:id="rId12"/>
    <p:sldId id="423" r:id="rId13"/>
    <p:sldId id="427" r:id="rId14"/>
    <p:sldId id="429" r:id="rId15"/>
    <p:sldId id="430" r:id="rId16"/>
    <p:sldId id="431" r:id="rId17"/>
    <p:sldId id="432" r:id="rId18"/>
    <p:sldId id="424" r:id="rId19"/>
    <p:sldId id="425" r:id="rId20"/>
    <p:sldId id="433" r:id="rId21"/>
    <p:sldId id="434" r:id="rId22"/>
    <p:sldId id="435" r:id="rId23"/>
    <p:sldId id="436" r:id="rId24"/>
    <p:sldId id="438" r:id="rId25"/>
    <p:sldId id="437" r:id="rId26"/>
  </p:sldIdLst>
  <p:sldSz cx="9144000" cy="6858000" type="screen4x3"/>
  <p:notesSz cx="6805613" cy="99441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BC4744"/>
    <a:srgbClr val="CC99FF"/>
    <a:srgbClr val="914A48"/>
    <a:srgbClr val="FFCC99"/>
    <a:srgbClr val="884712"/>
    <a:srgbClr val="C05350"/>
    <a:srgbClr val="E8C0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83" autoAdjust="0"/>
    <p:restoredTop sz="83948" autoAdjust="0"/>
  </p:normalViewPr>
  <p:slideViewPr>
    <p:cSldViewPr>
      <p:cViewPr varScale="1">
        <p:scale>
          <a:sx n="116" d="100"/>
          <a:sy n="116" d="100"/>
        </p:scale>
        <p:origin x="169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9594DF-E01C-4877-B191-BCE94A3E5201}" type="doc">
      <dgm:prSet loTypeId="urn:microsoft.com/office/officeart/2005/8/layout/pyramid2" loCatId="list" qsTypeId="urn:microsoft.com/office/officeart/2005/8/quickstyle/3d4" qsCatId="3D" csTypeId="urn:microsoft.com/office/officeart/2005/8/colors/accent6_5" csCatId="accent6" phldr="1"/>
      <dgm:spPr/>
      <dgm:t>
        <a:bodyPr/>
        <a:lstStyle/>
        <a:p>
          <a:endParaRPr lang="ru-RU"/>
        </a:p>
      </dgm:t>
    </dgm:pt>
    <dgm:pt modelId="{983C8E4C-91DD-41BB-99AD-4B128C136061}">
      <dgm:prSet custT="1"/>
      <dgm:spPr>
        <a:solidFill>
          <a:srgbClr val="CC99FF">
            <a:alpha val="89804"/>
          </a:srgbClr>
        </a:solidFill>
        <a:ln w="76200">
          <a:solidFill>
            <a:schemeClr val="accent6">
              <a:lumMod val="75000"/>
            </a:schemeClr>
          </a:solidFill>
        </a:ln>
      </dgm:spPr>
      <dgm:t>
        <a:bodyPr/>
        <a:lstStyle/>
        <a:p>
          <a:pPr algn="ctr">
            <a:lnSpc>
              <a:spcPct val="100000"/>
            </a:lnSpc>
          </a:pPr>
          <a:r>
            <a:rPr lang="ru-RU" sz="1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расходованию средства гранта в соответствии с перечнем затрат, установленных пунктом 3.2 </a:t>
          </a:r>
          <a:r>
            <a:rPr lang="ru-RU" sz="18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Порядка</a:t>
          </a:r>
          <a:endParaRPr lang="ru-RU" sz="1800" b="1" dirty="0">
            <a:solidFill>
              <a:srgbClr val="0000CC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3396C0-5F7F-4340-85E4-0E0DF7FA7468}" type="parTrans" cxnId="{3969CF56-37BA-41D0-B25B-1DFCF9DD3F52}">
      <dgm:prSet/>
      <dgm:spPr/>
      <dgm:t>
        <a:bodyPr/>
        <a:lstStyle/>
        <a:p>
          <a:endParaRPr lang="ru-RU"/>
        </a:p>
      </dgm:t>
    </dgm:pt>
    <dgm:pt modelId="{A2DE4045-133F-4822-B130-72EDCE663AAD}" type="sibTrans" cxnId="{3969CF56-37BA-41D0-B25B-1DFCF9DD3F52}">
      <dgm:prSet/>
      <dgm:spPr/>
      <dgm:t>
        <a:bodyPr/>
        <a:lstStyle/>
        <a:p>
          <a:endParaRPr lang="ru-RU"/>
        </a:p>
      </dgm:t>
    </dgm:pt>
    <dgm:pt modelId="{CAA26A51-475E-4F38-A74B-5A8DDB776B91}">
      <dgm:prSet phldrT="[Текст]" custT="1"/>
      <dgm:spPr>
        <a:ln w="19050">
          <a:solidFill>
            <a:srgbClr val="996633">
              <a:alpha val="90000"/>
            </a:srgbClr>
          </a:solidFill>
        </a:ln>
      </dgm:spPr>
      <dgm:t>
        <a:bodyPr/>
        <a:lstStyle/>
        <a:p>
          <a:pPr algn="l">
            <a:lnSpc>
              <a:spcPts val="1600"/>
            </a:lnSpc>
            <a:spcAft>
              <a:spcPts val="0"/>
            </a:spcAft>
          </a:pPr>
          <a:endParaRPr lang="ru-RU" sz="1500" dirty="0"/>
        </a:p>
      </dgm:t>
    </dgm:pt>
    <dgm:pt modelId="{751D304F-C465-4504-B9A1-F785320BC1A3}" type="sibTrans" cxnId="{A70F3999-D6A5-47D3-AA62-9907D0AC27A2}">
      <dgm:prSet/>
      <dgm:spPr/>
      <dgm:t>
        <a:bodyPr/>
        <a:lstStyle/>
        <a:p>
          <a:endParaRPr lang="ru-RU"/>
        </a:p>
      </dgm:t>
    </dgm:pt>
    <dgm:pt modelId="{9024ADC4-8988-4566-9FAF-9631F7CC4C44}" type="parTrans" cxnId="{A70F3999-D6A5-47D3-AA62-9907D0AC27A2}">
      <dgm:prSet/>
      <dgm:spPr/>
      <dgm:t>
        <a:bodyPr/>
        <a:lstStyle/>
        <a:p>
          <a:endParaRPr lang="ru-RU"/>
        </a:p>
      </dgm:t>
    </dgm:pt>
    <dgm:pt modelId="{300C338F-2793-4736-BB76-46CEECE4A794}" type="pres">
      <dgm:prSet presAssocID="{2F9594DF-E01C-4877-B191-BCE94A3E5201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2F81371A-9FB5-436C-AAF2-F0EF40A491B1}" type="pres">
      <dgm:prSet presAssocID="{2F9594DF-E01C-4877-B191-BCE94A3E5201}" presName="pyramid" presStyleLbl="node1" presStyleIdx="0" presStyleCnt="1" custScaleX="108817" custLinFactNeighborX="33176" custLinFactNeighborY="13043"/>
      <dgm:spPr>
        <a:solidFill>
          <a:schemeClr val="bg1"/>
        </a:solidFill>
      </dgm:spPr>
      <dgm:t>
        <a:bodyPr/>
        <a:lstStyle/>
        <a:p>
          <a:endParaRPr lang="ru-RU"/>
        </a:p>
      </dgm:t>
    </dgm:pt>
    <dgm:pt modelId="{555BC48F-1C1E-44F0-AF0B-F2F29D706412}" type="pres">
      <dgm:prSet presAssocID="{2F9594DF-E01C-4877-B191-BCE94A3E5201}" presName="theList" presStyleCnt="0"/>
      <dgm:spPr/>
      <dgm:t>
        <a:bodyPr/>
        <a:lstStyle/>
        <a:p>
          <a:endParaRPr lang="ru-RU"/>
        </a:p>
      </dgm:t>
    </dgm:pt>
    <dgm:pt modelId="{043C854A-B05F-44BE-870A-0F0DF13DB2F3}" type="pres">
      <dgm:prSet presAssocID="{CAA26A51-475E-4F38-A74B-5A8DDB776B91}" presName="aNode" presStyleLbl="fgAcc1" presStyleIdx="0" presStyleCnt="2" custScaleX="130509" custScaleY="49215" custLinFactNeighborX="1605" custLinFactNeighborY="352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6B4D47-CDAC-4498-9238-911110DED1D6}" type="pres">
      <dgm:prSet presAssocID="{CAA26A51-475E-4F38-A74B-5A8DDB776B91}" presName="aSpace" presStyleCnt="0"/>
      <dgm:spPr/>
      <dgm:t>
        <a:bodyPr/>
        <a:lstStyle/>
        <a:p>
          <a:endParaRPr lang="ru-RU"/>
        </a:p>
      </dgm:t>
    </dgm:pt>
    <dgm:pt modelId="{4966B240-5D28-4D9D-95BB-62DA7992D972}" type="pres">
      <dgm:prSet presAssocID="{983C8E4C-91DD-41BB-99AD-4B128C136061}" presName="aNode" presStyleLbl="fgAcc1" presStyleIdx="1" presStyleCnt="2" custScaleX="253846" custScaleY="160764" custLinFactY="9362" custLinFactNeighborX="-2978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01AC8C-EA8F-4E3A-8AA6-10AE73541013}" type="pres">
      <dgm:prSet presAssocID="{983C8E4C-91DD-41BB-99AD-4B128C136061}" presName="aSpace" presStyleCnt="0"/>
      <dgm:spPr/>
    </dgm:pt>
  </dgm:ptLst>
  <dgm:cxnLst>
    <dgm:cxn modelId="{3969CF56-37BA-41D0-B25B-1DFCF9DD3F52}" srcId="{2F9594DF-E01C-4877-B191-BCE94A3E5201}" destId="{983C8E4C-91DD-41BB-99AD-4B128C136061}" srcOrd="1" destOrd="0" parTransId="{0C3396C0-5F7F-4340-85E4-0E0DF7FA7468}" sibTransId="{A2DE4045-133F-4822-B130-72EDCE663AAD}"/>
    <dgm:cxn modelId="{9951C9BE-BA41-4B8D-9C1B-53913DF8447E}" type="presOf" srcId="{CAA26A51-475E-4F38-A74B-5A8DDB776B91}" destId="{043C854A-B05F-44BE-870A-0F0DF13DB2F3}" srcOrd="0" destOrd="0" presId="urn:microsoft.com/office/officeart/2005/8/layout/pyramid2"/>
    <dgm:cxn modelId="{E7F40E76-2991-47BE-852C-1752BE1858FC}" type="presOf" srcId="{983C8E4C-91DD-41BB-99AD-4B128C136061}" destId="{4966B240-5D28-4D9D-95BB-62DA7992D972}" srcOrd="0" destOrd="0" presId="urn:microsoft.com/office/officeart/2005/8/layout/pyramid2"/>
    <dgm:cxn modelId="{65C4F210-A454-4978-84FE-225CD8FB58FC}" type="presOf" srcId="{2F9594DF-E01C-4877-B191-BCE94A3E5201}" destId="{300C338F-2793-4736-BB76-46CEECE4A794}" srcOrd="0" destOrd="0" presId="urn:microsoft.com/office/officeart/2005/8/layout/pyramid2"/>
    <dgm:cxn modelId="{A70F3999-D6A5-47D3-AA62-9907D0AC27A2}" srcId="{2F9594DF-E01C-4877-B191-BCE94A3E5201}" destId="{CAA26A51-475E-4F38-A74B-5A8DDB776B91}" srcOrd="0" destOrd="0" parTransId="{9024ADC4-8988-4566-9FAF-9631F7CC4C44}" sibTransId="{751D304F-C465-4504-B9A1-F785320BC1A3}"/>
    <dgm:cxn modelId="{CC3800A1-4695-49D7-9085-7CC269DCEE2C}" type="presParOf" srcId="{300C338F-2793-4736-BB76-46CEECE4A794}" destId="{2F81371A-9FB5-436C-AAF2-F0EF40A491B1}" srcOrd="0" destOrd="0" presId="urn:microsoft.com/office/officeart/2005/8/layout/pyramid2"/>
    <dgm:cxn modelId="{6628145F-FEAD-4503-AB76-FCAE663E3C5A}" type="presParOf" srcId="{300C338F-2793-4736-BB76-46CEECE4A794}" destId="{555BC48F-1C1E-44F0-AF0B-F2F29D706412}" srcOrd="1" destOrd="0" presId="urn:microsoft.com/office/officeart/2005/8/layout/pyramid2"/>
    <dgm:cxn modelId="{C6D886C8-D8FA-41FA-821A-06FF03906DED}" type="presParOf" srcId="{555BC48F-1C1E-44F0-AF0B-F2F29D706412}" destId="{043C854A-B05F-44BE-870A-0F0DF13DB2F3}" srcOrd="0" destOrd="0" presId="urn:microsoft.com/office/officeart/2005/8/layout/pyramid2"/>
    <dgm:cxn modelId="{5F3631AB-96A5-4D54-A98F-9E8212613D69}" type="presParOf" srcId="{555BC48F-1C1E-44F0-AF0B-F2F29D706412}" destId="{616B4D47-CDAC-4498-9238-911110DED1D6}" srcOrd="1" destOrd="0" presId="urn:microsoft.com/office/officeart/2005/8/layout/pyramid2"/>
    <dgm:cxn modelId="{FA84B3BB-29CE-4641-9ED7-24542FEAD428}" type="presParOf" srcId="{555BC48F-1C1E-44F0-AF0B-F2F29D706412}" destId="{4966B240-5D28-4D9D-95BB-62DA7992D972}" srcOrd="2" destOrd="0" presId="urn:microsoft.com/office/officeart/2005/8/layout/pyramid2"/>
    <dgm:cxn modelId="{64657ECD-E027-4946-8FD2-721D15A45A87}" type="presParOf" srcId="{555BC48F-1C1E-44F0-AF0B-F2F29D706412}" destId="{F401AC8C-EA8F-4E3A-8AA6-10AE73541013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81371A-9FB5-436C-AAF2-F0EF40A491B1}">
      <dsp:nvSpPr>
        <dsp:cNvPr id="0" name=""/>
        <dsp:cNvSpPr/>
      </dsp:nvSpPr>
      <dsp:spPr>
        <a:xfrm>
          <a:off x="209062" y="0"/>
          <a:ext cx="3679369" cy="3744392"/>
        </a:xfrm>
        <a:prstGeom prst="triangle">
          <a:avLst/>
        </a:prstGeom>
        <a:solidFill>
          <a:schemeClr val="bg1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3C854A-B05F-44BE-870A-0F0DF13DB2F3}">
      <dsp:nvSpPr>
        <dsp:cNvPr id="0" name=""/>
        <dsp:cNvSpPr/>
      </dsp:nvSpPr>
      <dsp:spPr>
        <a:xfrm>
          <a:off x="1020092" y="431599"/>
          <a:ext cx="2868339" cy="62698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996633">
              <a:alpha val="90000"/>
            </a:srgb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ts val="1600"/>
            </a:lnSpc>
            <a:spcBef>
              <a:spcPct val="0"/>
            </a:spcBef>
            <a:spcAft>
              <a:spcPts val="0"/>
            </a:spcAft>
          </a:pPr>
          <a:endParaRPr lang="ru-RU" sz="1500" kern="1200" dirty="0"/>
        </a:p>
      </dsp:txBody>
      <dsp:txXfrm>
        <a:off x="1050699" y="462206"/>
        <a:ext cx="2807125" cy="565770"/>
      </dsp:txXfrm>
    </dsp:sp>
    <dsp:sp modelId="{4966B240-5D28-4D9D-95BB-62DA7992D972}">
      <dsp:nvSpPr>
        <dsp:cNvPr id="0" name=""/>
        <dsp:cNvSpPr/>
      </dsp:nvSpPr>
      <dsp:spPr>
        <a:xfrm>
          <a:off x="41014" y="1440160"/>
          <a:ext cx="3888432" cy="2048086"/>
        </a:xfrm>
        <a:prstGeom prst="roundRect">
          <a:avLst/>
        </a:prstGeom>
        <a:solidFill>
          <a:srgbClr val="CC99FF">
            <a:alpha val="89804"/>
          </a:srgbClr>
        </a:solidFill>
        <a:ln w="76200" cap="flat" cmpd="sng" algn="ctr">
          <a:solidFill>
            <a:schemeClr val="accent6">
              <a:lumMod val="7500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расходованию средства гранта в соответствии с перечнем затрат, установленных пунктом 3.2 </a:t>
          </a:r>
          <a:r>
            <a:rPr lang="ru-RU" sz="1800" b="1" kern="12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Порядка</a:t>
          </a:r>
          <a:endParaRPr lang="ru-RU" sz="1800" b="1" kern="1200" dirty="0">
            <a:solidFill>
              <a:srgbClr val="0000CC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0993" y="1540139"/>
        <a:ext cx="3688474" cy="18481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833" tIns="45917" rIns="91833" bIns="4591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833" tIns="45917" rIns="91833" bIns="4591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C8A3271-DC5F-4F2C-A84A-C54953BD1FEF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33" tIns="45917" rIns="91833" bIns="45917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3537" cy="4475162"/>
          </a:xfrm>
          <a:prstGeom prst="rect">
            <a:avLst/>
          </a:prstGeom>
        </p:spPr>
        <p:txBody>
          <a:bodyPr vert="horz" lIns="91833" tIns="45917" rIns="91833" bIns="45917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833" tIns="45917" rIns="91833" bIns="4591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wrap="square" lIns="91833" tIns="45917" rIns="91833" bIns="4591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0A3EA636-2EF0-4FF7-B393-B99CE3F174B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073856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2338" y="749300"/>
            <a:ext cx="4964112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 bwMode="auto">
          <a:xfrm>
            <a:off x="677863" y="4722813"/>
            <a:ext cx="5449887" cy="447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785" tIns="46394" rIns="92785" bIns="46394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209620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95133F1-A501-4BFE-ABB1-E815D55B1CE1}" type="slidenum">
              <a:rPr lang="ru-RU" altLang="ru-RU"/>
              <a:pPr eaLnBrk="1" hangingPunct="1"/>
              <a:t>15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11830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3E93F23-71D0-48CE-9011-ECEC9C98F645}" type="slidenum">
              <a:rPr lang="ru-RU" altLang="ru-RU"/>
              <a:pPr eaLnBrk="1" hangingPunct="1"/>
              <a:t>16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06745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5E128AD-F6A1-4F39-8807-626AE1FD562D}" type="slidenum">
              <a:rPr lang="ru-RU" altLang="ru-RU"/>
              <a:pPr eaLnBrk="1" hangingPunct="1"/>
              <a:t>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37418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D793334-CEA3-4F50-8DA6-7DF5F76CE72B}" type="slidenum">
              <a:rPr lang="ru-RU" altLang="ru-RU"/>
              <a:pPr eaLnBrk="1" hangingPunct="1"/>
              <a:t>18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07674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68324F7-E6E4-4114-BEAE-3D56F9FD16B2}" type="slidenum">
              <a:rPr lang="ru-RU" altLang="ru-RU"/>
              <a:pPr eaLnBrk="1" hangingPunct="1"/>
              <a:t>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29569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D21AB5A-8E0D-4EC6-B64C-D60EAA03AEB8}" type="slidenum">
              <a:rPr lang="ru-RU" altLang="ru-RU"/>
              <a:pPr eaLnBrk="1" hangingPunct="1"/>
              <a:t>20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73845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A1379DC-0297-4723-BB7A-9C3595484A66}" type="slidenum">
              <a:rPr lang="ru-RU" altLang="ru-RU"/>
              <a:pPr eaLnBrk="1" hangingPunct="1"/>
              <a:t>21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569167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B9D0805-ABB4-41A7-9558-6822404458D6}" type="slidenum">
              <a:rPr lang="ru-RU" altLang="ru-RU"/>
              <a:pPr eaLnBrk="1" hangingPunct="1"/>
              <a:t>22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22100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5433BE3-7B8D-4720-9502-E16AD2685063}" type="slidenum">
              <a:rPr lang="ru-RU" altLang="ru-RU"/>
              <a:pPr eaLnBrk="1" hangingPunct="1"/>
              <a:t>23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05205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2819EC9-259E-4902-9715-47B038F40BA5}" type="slidenum">
              <a:rPr lang="ru-RU" altLang="ru-RU"/>
              <a:pPr eaLnBrk="1" hangingPunct="1"/>
              <a:t>24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7324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indent="430213" algn="just" eaLnBrk="1" hangingPunct="1">
              <a:spcBef>
                <a:spcPct val="0"/>
              </a:spcBef>
            </a:pPr>
            <a:r>
              <a:rPr lang="en-US" altLang="ru-RU" smtClean="0"/>
              <a:t>	</a:t>
            </a:r>
            <a:endParaRPr lang="ru-RU" alt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29870CD-A3EC-4EC3-9388-26E480599397}" type="slidenum">
              <a:rPr lang="ru-RU" altLang="ru-RU">
                <a:latin typeface="Calibri" panose="020F0502020204030204" pitchFamily="34" charset="0"/>
              </a:rPr>
              <a:pPr eaLnBrk="1" hangingPunct="1"/>
              <a:t>2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1691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6D56AE1-FE62-43F9-9341-23A5628A7EDE}" type="slidenum">
              <a:rPr lang="ru-RU" altLang="ru-RU"/>
              <a:pPr eaLnBrk="1" hangingPunct="1"/>
              <a:t>25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64303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9FB3A19-C78D-49B1-B4C8-5C0829946FD0}" type="slidenum">
              <a:rPr lang="ru-RU" altLang="ru-RU"/>
              <a:pPr eaLnBrk="1" hangingPunct="1"/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263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5DC1A2D-39B9-4F45-99DA-075D6D334F4D}" type="slidenum">
              <a:rPr lang="ru-RU" altLang="ru-RU"/>
              <a:pPr eaLnBrk="1" hangingPunct="1"/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56148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0B873B-B01A-4E44-86C6-4A16C1749667}" type="slidenum">
              <a:rPr lang="ru-RU" altLang="ru-RU"/>
              <a:pPr eaLnBrk="1" hangingPunct="1"/>
              <a:t>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3325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12B0F32-3C1B-4586-9C37-B417EB85E2E3}" type="slidenum">
              <a:rPr lang="ru-RU" altLang="ru-RU"/>
              <a:pPr eaLnBrk="1" hangingPunct="1"/>
              <a:t>11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73910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53AB765-5384-4DFE-9D86-6D6B05860166}" type="slidenum">
              <a:rPr lang="ru-RU" altLang="ru-RU"/>
              <a:pPr eaLnBrk="1" hangingPunct="1"/>
              <a:t>12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086097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1EE9E7D-7911-4C56-B317-0D70BFD35FAD}" type="slidenum">
              <a:rPr lang="ru-RU" altLang="ru-RU"/>
              <a:pPr eaLnBrk="1" hangingPunct="1"/>
              <a:t>13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7658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D6DC880-7EC2-4513-9EB6-752404F9390B}" type="slidenum">
              <a:rPr lang="ru-RU" altLang="ru-RU"/>
              <a:pPr eaLnBrk="1" hangingPunct="1"/>
              <a:t>14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8407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500B323-BAC1-471E-9131-6B8FA058E9B0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B8DB97-9618-4734-B7B9-7BA3632B688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898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4361A-E673-4354-B3BB-918559185CE3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B46A23-5371-4E51-B7B4-02470F6AFA5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13271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BD55B-9AE9-4719-AB83-A7A42B835921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75ABD9-A49C-4BDC-B5F3-8B8C03C7D8C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754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D4B45-91C5-443D-9F4A-92DE627F7771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79FCD-96C9-481C-AA2D-FFF81DAAE76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0217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4C04DC5-A277-4BA3-975F-EEA3E1778339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DBCDC-904C-4419-9E04-1E9689E9762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8584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7607A-7ED5-4FEC-B763-06AB90E4CB64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222B5-83B3-44E5-8C1A-49942F858C6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09903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8E3FE-5EF5-4F82-A666-637CA03983C6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3B82B-6CAD-484E-BBCA-ACE9A59CD7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872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BD91-9988-439A-AB7E-36A9912E0CF6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A38F46-6287-4CD5-9433-72FE095716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351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65AB2C-04A8-436A-9B31-1DA63DFAC525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DB537-03F2-452E-9EDF-DAA061A77F7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22316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F1A65-4AC0-4947-8924-F7F0A5349F05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D68D7-89C6-4C97-B0DB-E13F0AE7C0C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1749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950B40-52F5-4C3B-B70F-463905236FD3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C1729-3A46-499F-B833-9B878048FC3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9212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fld id="{CE091B61-B0B5-4FE4-A18B-B899218F279F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AFADA5"/>
                </a:solidFill>
              </a:defRPr>
            </a:lvl1pPr>
          </a:lstStyle>
          <a:p>
            <a:fld id="{633A85A5-4ABD-4EDE-9028-C502247107F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16" r:id="rId2"/>
    <p:sldLayoutId id="2147484117" r:id="rId3"/>
    <p:sldLayoutId id="2147484118" r:id="rId4"/>
    <p:sldLayoutId id="2147484119" r:id="rId5"/>
    <p:sldLayoutId id="2147484120" r:id="rId6"/>
    <p:sldLayoutId id="2147484121" r:id="rId7"/>
    <p:sldLayoutId id="2147484122" r:id="rId8"/>
    <p:sldLayoutId id="2147484123" r:id="rId9"/>
    <p:sldLayoutId id="2147484124" r:id="rId10"/>
    <p:sldLayoutId id="214748412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6594DA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anose="020B0604030504040204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FF3D39"/>
        </a:buClr>
        <a:buSzPct val="100000"/>
        <a:buFont typeface="Wingdings 2" panose="05020102010507070707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FF3D39"/>
        </a:buClr>
        <a:buSzPct val="112000"/>
        <a:buFont typeface="Verdana" panose="020B0604030504040204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BEFF4B"/>
        </a:buClr>
        <a:buSzPct val="100000"/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DB102C9719841445BAAA629AA17E539EE06555672E935F862F913AA34B3BC8777B5E43A68B26DA616EE0314E8441p0N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Номер слайда 5"/>
          <p:cNvSpPr txBox="1">
            <a:spLocks noGrp="1"/>
          </p:cNvSpPr>
          <p:nvPr/>
        </p:nvSpPr>
        <p:spPr bwMode="auto">
          <a:xfrm>
            <a:off x="8532813" y="6526213"/>
            <a:ext cx="4048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endParaRPr lang="ru-RU" altLang="ru-RU" sz="1200" b="1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3315" name="Text Box 6"/>
          <p:cNvSpPr txBox="1">
            <a:spLocks noChangeArrowheads="1"/>
          </p:cNvSpPr>
          <p:nvPr/>
        </p:nvSpPr>
        <p:spPr bwMode="auto">
          <a:xfrm>
            <a:off x="1763713" y="635000"/>
            <a:ext cx="71739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7538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СЕЛЬСКОГО ХОЗЯЙСТВА                     И ПРОДОВОЛЬСТВИЯ КИРОВСКОЙ ОБЛАСТИ</a:t>
            </a:r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714375" y="2155825"/>
            <a:ext cx="7786688" cy="37211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901392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ПОРЯДОК РАСХОДОВАНИЯ  СЕЛЬСКОХОЗЯЙСТВЕННЫМИ ПОТРЕБИТЕЛЬСКИМИ  КООПЕРАТИВАМИ СРЕДСТВ ГРАНТОВ, ПРЕДОСТАВЛЕННЫХ ИЗ ОБЛАСТНОГО БЮДЖЕТА НА РАЗВИТИЕ МАТЕРИАЛЬНО-ТЕХНИЧЕСКОЙ БАЗЫ</a:t>
            </a:r>
          </a:p>
          <a:p>
            <a:pPr algn="ctr" defTabSz="901392">
              <a:defRPr/>
            </a:pPr>
            <a:endParaRPr lang="ru-RU" sz="1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901392">
              <a:defRPr/>
            </a:pPr>
            <a:endParaRPr lang="ru-RU" sz="1400" b="1" dirty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  <a:p>
            <a:pPr algn="ctr" defTabSz="901392">
              <a:defRPr/>
            </a:pPr>
            <a:endParaRPr lang="ru-RU" sz="1400" b="1" dirty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  <a:p>
            <a:pPr algn="ctr" defTabSz="901392"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2022 ГОД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7" name="Picture 17" descr="Kirov_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571500"/>
            <a:ext cx="1428750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33353A16-8AF2-4A81-AFB4-A22191ED6C73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10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  <p:sp>
        <p:nvSpPr>
          <p:cNvPr id="22531" name="Прямоугольник 1"/>
          <p:cNvSpPr>
            <a:spLocks noChangeArrowheads="1"/>
          </p:cNvSpPr>
          <p:nvPr/>
        </p:nvSpPr>
        <p:spPr bwMode="auto">
          <a:xfrm>
            <a:off x="423863" y="404813"/>
            <a:ext cx="82454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42900" eaLnBrk="0" hangingPunct="0">
              <a:tabLst>
                <a:tab pos="801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801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801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801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801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1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1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1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1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Направления расходования гранта на развитие материально-технической базы</a:t>
            </a:r>
          </a:p>
          <a:p>
            <a:pPr algn="ctr"/>
            <a:endParaRPr lang="ru-RU" altLang="ru-RU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altLang="ru-RU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 расходов суммы гранта на материально-технической базы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79425" y="1604963"/>
          <a:ext cx="8183563" cy="4940300"/>
        </p:xfrm>
        <a:graphic>
          <a:graphicData uri="http://schemas.openxmlformats.org/drawingml/2006/table">
            <a:tbl>
              <a:tblPr/>
              <a:tblGrid>
                <a:gridCol w="420688"/>
                <a:gridCol w="1223962"/>
                <a:gridCol w="1368425"/>
                <a:gridCol w="1439863"/>
                <a:gridCol w="1152525"/>
                <a:gridCol w="1150937"/>
                <a:gridCol w="576263"/>
                <a:gridCol w="850900"/>
              </a:tblGrid>
              <a:tr h="19845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№ п/п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Виды расходов 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Период осуществления расходов 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Источники финансирования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Цена за единицу,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рублей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Количество единиц 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Сумма, рублей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175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Наименование источника финансирования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Размер финансирования, %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1339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1.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Холодильное оборудование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Май 2022 года – апрель 2024 года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1000000,0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1000000,00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103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20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средства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менее 40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400000,0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400000,00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588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гранта 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более 60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600000,0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600000,0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785873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2.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более 20% от стоимости проекта*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103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20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средства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менее 20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143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гранта 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более 80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10328"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103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20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средства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103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заемные средства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103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гранта  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755650" y="6237288"/>
            <a:ext cx="8280400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503833" y="1124744"/>
            <a:ext cx="8064896" cy="4248472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ЗАВЕРЕННЫЕ ПОБЕДИТЕЛЕМ КОНКУРСА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КОПИИ ДОКУМЕНТОВ, ПОДТВЕРЖДАЮЩИХ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НАПРАВЛЕНИЕ РАСХОДОВАНИЯ ГРАНТА: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3850" y="6308725"/>
            <a:ext cx="8424863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5" name="Овал 4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7F243A02-BAC9-422A-9551-C8F145C7A477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11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84213" y="6361113"/>
            <a:ext cx="8280400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517989" y="332656"/>
            <a:ext cx="8108021" cy="2232248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капитальный ремонт,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реконструкция или модернизация производственных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объектов по заготовке, хранению,  подработке, переработке, 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сортировке, убою, первичной переработке, подготовке к реализации и 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реализации сельскохозяйственной продукции,  дикорастущих пищевых 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ресурсов и продуктов переработки  указанной продукции  и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дикорастущих пищевых ресурсов (далее – производственный объект)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395536" y="2852936"/>
            <a:ext cx="8353177" cy="2304256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 случае использования средств гранта на приобретение </a:t>
            </a:r>
            <a: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производственных объектов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договоры купли-продажи объектов и документы, удостоверяющие </a:t>
            </a:r>
          </a:p>
          <a:p>
            <a:pPr algn="just"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государственную регистрацию права собственности  победителя конкурса </a:t>
            </a:r>
          </a:p>
          <a:p>
            <a:pPr algn="just"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на указанные производственные объекты 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договоры купли-продажи производственных объектов (в случае приобретения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модульного производственного объекта у его производителя)</a:t>
            </a:r>
          </a:p>
        </p:txBody>
      </p:sp>
      <p:sp>
        <p:nvSpPr>
          <p:cNvPr id="5" name="Овал 4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C89F5BD5-FDF9-40F3-833D-9682C6B8CB95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12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11188" y="6308725"/>
            <a:ext cx="8424862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67544" y="377776"/>
            <a:ext cx="8208912" cy="1152128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капитальный ремонт, реконструкция 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 модернизация производственных объектов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67544" y="1844824"/>
            <a:ext cx="8281169" cy="3096344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 случае использования средств гранта </a:t>
            </a:r>
            <a:r>
              <a:rPr lang="ru-RU" sz="1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строительство (реконструкцию) </a:t>
            </a:r>
          </a:p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производственных объектов: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проектная документация, имеющая положительное заключение государственной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экспертизы проектной документации и положительный результат проверки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достоверности определения сметной стоимости работ;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разрешение на строительство (реконструкцию) производственного объекта;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документ, удостоверяющих государственную регистрацию права на производственный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объект недвижимости, подлежащий реконструкции</a:t>
            </a:r>
          </a:p>
        </p:txBody>
      </p:sp>
      <p:sp>
        <p:nvSpPr>
          <p:cNvPr id="5" name="Овал 4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89106B4E-F2AD-4A50-869F-657D672E0091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13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95288" y="6308725"/>
            <a:ext cx="8353425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539552" y="476672"/>
            <a:ext cx="8108021" cy="1080120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капитальный ремонт, реконструкция 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 модернизация производственных  объектов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395537" y="1700808"/>
            <a:ext cx="8424936" cy="1800200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 случае использования средств гранта </a:t>
            </a:r>
            <a:r>
              <a:rPr lang="ru-RU" sz="1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строительство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производственных объектов, </a:t>
            </a:r>
          </a:p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не являющихся объектами капитального строительства: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смета, имеющая положительный результат проверки достоверности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определения сметной стоимости работ</a:t>
            </a:r>
          </a:p>
        </p:txBody>
      </p:sp>
      <p:sp>
        <p:nvSpPr>
          <p:cNvPr id="26633" name="Прямоугольник 1"/>
          <p:cNvSpPr>
            <a:spLocks noChangeArrowheads="1"/>
          </p:cNvSpPr>
          <p:nvPr/>
        </p:nvSpPr>
        <p:spPr bwMode="auto">
          <a:xfrm>
            <a:off x="755650" y="3357563"/>
            <a:ext cx="76327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смета, составленная на основании дефектной ведомости, утвержденной застройщиком или техническим заказчиком, имеющая положительный результат проверки достоверности определения сметной стоимости работ;</a:t>
            </a:r>
          </a:p>
          <a:p>
            <a:pPr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документ, удостоверяющий государственную регистрацию права на объект недвижимости, подлежащий капитальному ремонту</a:t>
            </a:r>
            <a:endParaRPr lang="ru-RU" altLang="ru-RU"/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395536" y="3717032"/>
            <a:ext cx="8424937" cy="2448272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 случае использования средств гранта </a:t>
            </a:r>
            <a:r>
              <a:rPr lang="ru-RU" sz="1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капитальный ремонт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производственных </a:t>
            </a:r>
          </a:p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объектов: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смета, составленная на основании дефектной ведомости, утвержденной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застройщиком или техническим заказчиком, имеющая положительный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результат проверки достоверности определения сметной стоимости работ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документ, удостоверяющий государственную регистрацию права на производственный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объект недвижимости, подлежащий капитальному ремонту </a:t>
            </a:r>
          </a:p>
        </p:txBody>
      </p:sp>
      <p:sp>
        <p:nvSpPr>
          <p:cNvPr id="8" name="Овал 7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ED481B0D-829E-49BC-98E6-7EDF88560C7A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14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95288" y="6308725"/>
            <a:ext cx="8353425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539552" y="476672"/>
            <a:ext cx="8108021" cy="1080120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капитальный ремонт, реконструкция 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 модернизация производственных  объектов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395536" y="1915091"/>
            <a:ext cx="8424936" cy="4176464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 случае использования средств гранта на модернизацию производственных объектов: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смета, имеющая положительный результат проверки достоверности определения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сметной стоимости работ;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- договор на поставку оборудования и техники, входящих в состав сметы;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документы, подтверждающие получение единиц оборудования и техники,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входящих в состав сметы;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платежные документы, подтверждающие оплату оборудования и техники,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входящих в состав сметы;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акт о приеме-передаче оборудования в монтаж по форме № ОС-15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«Акт о приеме-передаче оборудования в монтаж», 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документ, удостоверяющий государственную регистрацию права на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производственный объект недвижимости, подлежащий модернизации</a:t>
            </a:r>
          </a:p>
        </p:txBody>
      </p:sp>
      <p:sp>
        <p:nvSpPr>
          <p:cNvPr id="27657" name="Прямоугольник 1"/>
          <p:cNvSpPr>
            <a:spLocks noChangeArrowheads="1"/>
          </p:cNvSpPr>
          <p:nvPr/>
        </p:nvSpPr>
        <p:spPr bwMode="auto">
          <a:xfrm>
            <a:off x="755650" y="3357563"/>
            <a:ext cx="7632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15</a:t>
            </a:r>
            <a:endParaRPr lang="ru-RU" sz="1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95288" y="6308725"/>
            <a:ext cx="8353425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539552" y="476672"/>
            <a:ext cx="8108021" cy="1080120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капитальный ремонт, реконструкция 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 модернизация производственных  объектов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23863" y="1889688"/>
            <a:ext cx="8324849" cy="2907464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При проведении работ по строительству (реконструкции), капитальному ремонту</a:t>
            </a:r>
          </a:p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и модернизации подрядным способом: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договоры подряда на выполнение указанных работ, 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акты о приемке выполненных работ (форма № КС-2),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справки о выполненных работах и произведенных затратах (форма № КС-3), 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графики выполнения строительно-монтажных работ, заверенных заказчиком и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подрядчиком</a:t>
            </a:r>
          </a:p>
        </p:txBody>
      </p:sp>
      <p:sp>
        <p:nvSpPr>
          <p:cNvPr id="28681" name="Прямоугольник 1"/>
          <p:cNvSpPr>
            <a:spLocks noChangeArrowheads="1"/>
          </p:cNvSpPr>
          <p:nvPr/>
        </p:nvSpPr>
        <p:spPr bwMode="auto">
          <a:xfrm>
            <a:off x="755650" y="3357563"/>
            <a:ext cx="7632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19C143A5-CF28-4AB2-9333-A2D23A3979C3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16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95288" y="6308725"/>
            <a:ext cx="8353425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539552" y="476672"/>
            <a:ext cx="8108021" cy="1080120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капитальный ремонт, реконструкция 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 модернизация производственных  объектов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04003" y="1844824"/>
            <a:ext cx="8344710" cy="2880320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При проведении работ по строительству (реконструкции), капитальному ремонту</a:t>
            </a:r>
          </a:p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и модернизации хозяйственным способом: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документы, подтверждающие приобретение строительных материалов,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счета-фактуры (или счета) на оплату приобретенных (приобретаемых) строительных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материалов,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дефектный акт или акт осмотра,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накладные, акты приема-передачи строительных материалов,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акты на списание строительных материалов,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приказ о назначении ответственного лица за строительные работы,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график проведения работ хозяйственным способом</a:t>
            </a:r>
          </a:p>
        </p:txBody>
      </p:sp>
      <p:sp>
        <p:nvSpPr>
          <p:cNvPr id="29705" name="Прямоугольник 1"/>
          <p:cNvSpPr>
            <a:spLocks noChangeArrowheads="1"/>
          </p:cNvSpPr>
          <p:nvPr/>
        </p:nvSpPr>
        <p:spPr bwMode="auto">
          <a:xfrm>
            <a:off x="755650" y="3357563"/>
            <a:ext cx="7632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3EFE223-5103-4813-9683-13B89946FB6F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17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38150" y="6308725"/>
            <a:ext cx="8310563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38411" y="476672"/>
            <a:ext cx="8382061" cy="2088232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/>
              <a:t>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 и монтаж оборудования и техники для производственных объектов,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 также на приобретение оборудования для лабораторного анализа качества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сельскохозяйственной продукции для оснащения лабораторий производственного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контроля качества и безопасности выпускаемой (производимой и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перерабатываемой) продукции и проведения государственной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ветеринарно-санитарной экспертизы (далее - оборудование и техника).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Перечень указанных оборудования и техники утверждается правовым актом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министерства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39853" y="2863520"/>
            <a:ext cx="8346182" cy="1861624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Перечень оборудования и техники </a:t>
            </a: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предусматривает коды  соответствии с Общероссийским классификатором</a:t>
            </a: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продукции по видам  экономической деятельности (ОК 034-2014 (КПЕС 2008))</a:t>
            </a: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Например: 28.25.3 Части холодильного и морозильного оборудования и тепловых насосов</a:t>
            </a: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 28.25.30.110 Комплектующие (запасные части) холодильного и морозильного</a:t>
            </a: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оборудования, не имеющие самостоятельных группировок</a:t>
            </a:r>
          </a:p>
          <a:p>
            <a:pPr>
              <a:defRPr/>
            </a:pP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F00D1C12-66C2-4EF9-9C3F-B202681C57D3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18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38150" y="6308725"/>
            <a:ext cx="8310563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392464" y="332657"/>
            <a:ext cx="8509833" cy="1728191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 специализированного транспорта, фургонов, прицепов, полуприцепов,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вагонов, контейнеров для транспортировки, обеспечения сохранности при перевозке и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реализации сельскохозяйственной продукции, дикорастущих пищевых ресурсов и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продуктов переработки указанной продукции.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Перечень указанной техники утверждается правовым актом министерства.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74290" y="2348880"/>
            <a:ext cx="8346182" cy="3744416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договоры поставки (купли-продажи), </a:t>
            </a:r>
          </a:p>
          <a:p>
            <a:pPr algn="ctr">
              <a:defRPr/>
            </a:pP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счета-фактуры (или счета) на оплату,</a:t>
            </a:r>
          </a:p>
          <a:p>
            <a:pPr algn="ctr">
              <a:defRPr/>
            </a:pP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акты приема-передачи,</a:t>
            </a:r>
          </a:p>
          <a:p>
            <a:pPr algn="ctr">
              <a:defRPr/>
            </a:pPr>
            <a:r>
              <a:rPr lang="ru-RU" sz="1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копии технических паспортов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сертификатов соответствия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 иных документов,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выданных лицом, система добровольной сертификации которого зарегистрирована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Управлением развития информационного обеспечения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аккредитации Федерального агентства по техническому регулированию и метрологии,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sz="1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 иного документа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выданного производителем или официальным представителем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производителя, содержащего сведения об отнесении каждой из единиц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приобретенной (приобретаемой) техники и (или) оборудования к тому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или иному коду Общероссийского классификатора продукции по видам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экономической деятельности 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hlinkClick r:id="rId3"/>
            </a:endParaRPr>
          </a:p>
        </p:txBody>
      </p:sp>
      <p:sp>
        <p:nvSpPr>
          <p:cNvPr id="5" name="Овал 4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9F01C40D-FFD3-4E5B-BF27-E2B32F90E6B9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19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61925" y="1123950"/>
            <a:ext cx="8918575" cy="5416550"/>
          </a:xfrm>
          <a:prstGeom prst="roundRect">
            <a:avLst>
              <a:gd name="adj" fmla="val 2535"/>
            </a:avLst>
          </a:prstGeom>
          <a:solidFill>
            <a:schemeClr val="bg1"/>
          </a:solidFill>
          <a:ln w="15875"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7C3B0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AutoShape 3"/>
          <p:cNvSpPr>
            <a:spLocks noChangeArrowheads="1"/>
          </p:cNvSpPr>
          <p:nvPr/>
        </p:nvSpPr>
        <p:spPr bwMode="auto">
          <a:xfrm>
            <a:off x="161925" y="142875"/>
            <a:ext cx="8918575" cy="981075"/>
          </a:xfrm>
          <a:prstGeom prst="roundRect">
            <a:avLst>
              <a:gd name="adj" fmla="val 16667"/>
            </a:avLst>
          </a:prstGeom>
          <a:solidFill>
            <a:srgbClr val="883C3A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Заключение соглашения о предоставлении гранта 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развитие материально-технической базы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2425" y="1196975"/>
            <a:ext cx="4119563" cy="4875213"/>
          </a:xfrm>
          <a:prstGeom prst="roundRect">
            <a:avLst/>
          </a:prstGeom>
          <a:solidFill>
            <a:srgbClr val="FDDFC7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ПОБЕДИТЕЛИ КОНКУРСА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ОТБОРУ СЕЛЬСКОХОЗЯЙСТВЕННЫХ ПОТРЕБИТЕЛЬСКИХ КООПЕРАТИВОВ ДЛЯ ПРЕДОСТАВЛЕНИЯ ГРАНТОВ ИЗ ОБЛАСТНОГО БЮДЖЕТА НА РАЗВИТИЕ МАТЕРИАЛЬНО-ТЕХНИЧЕСКОЙ БАЗЫ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ТЕЧЕНИЕ 10 РАБОЧИХ ДНЕЙ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ЗАКЛЮЧАЮТ СОГЛАШЕНИЕ О ПРЕДОСТАВЛЕНИИ ГРАНТА В СИСТЕМЕ «ЭЛЕКТРОННЫЙ БЮДЖЕТ»</a:t>
            </a:r>
          </a:p>
          <a:p>
            <a:pPr algn="ctr">
              <a:defRPr/>
            </a:pPr>
            <a:endParaRPr lang="ru-RU" sz="1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83125" y="1196975"/>
            <a:ext cx="4119563" cy="4856163"/>
          </a:xfrm>
          <a:prstGeom prst="roundRect">
            <a:avLst/>
          </a:prstGeom>
          <a:solidFill>
            <a:srgbClr val="FDDFC7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СЛУЧАЕ НАРУШЕНИЯ ЭТОГО СРОКА МИНИСТЕРСТВОМ СЕЛЬСКОГО ХОЗЯЙСТВА И ПРОДОВОЛЬСТВИЯ КИРОВСКОЙ ОБЛАСТИ 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ОТМЕНЯЕТСЯ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РАСПОРЯЖЕНИЕ О ПРИЗНАНИИ ТАКОГО ЗАЯВИТЕЛЯ ПОБЕДИТЕЛЕМ КОНКУРСА</a:t>
            </a:r>
          </a:p>
        </p:txBody>
      </p:sp>
      <p:sp>
        <p:nvSpPr>
          <p:cNvPr id="14" name="Овал 13"/>
          <p:cNvSpPr/>
          <p:nvPr/>
        </p:nvSpPr>
        <p:spPr bwMode="auto">
          <a:xfrm>
            <a:off x="193675" y="6534150"/>
            <a:ext cx="315913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F4717565-CBE0-4DAB-936C-20357D3386A5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2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  <p:sp>
        <p:nvSpPr>
          <p:cNvPr id="14343" name="Прямоугольник 16"/>
          <p:cNvSpPr>
            <a:spLocks noChangeArrowheads="1"/>
          </p:cNvSpPr>
          <p:nvPr/>
        </p:nvSpPr>
        <p:spPr bwMode="auto">
          <a:xfrm>
            <a:off x="0" y="6540500"/>
            <a:ext cx="9144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7C2E2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МИНИСТЕРСТВО СЕЛЬСКОГО ХОЗЯЙСТВА  И ПРОДОВОЛЬСТВИЯ КИРОВСКОЙ ОБЛАСТИ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38150" y="6308725"/>
            <a:ext cx="8310563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15550" y="332657"/>
            <a:ext cx="8509833" cy="1584175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/>
              <a:t>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 и монтаж оборудования для рыбоводной инфраструктуры и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товарной аквакультуры (товарного рыбоводства).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Перечень указанного оборудования утверждается правовым актом министерства.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02531" y="2060848"/>
            <a:ext cx="8346182" cy="4176464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договоры поставки (купли-продажи), 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счета-фактуры (или счета) на оплату приобретенного (приобретаемого) оборудования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для рыбоводной инфраструктуры и аквакультуры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договоры (договоры подряда) на оплату смонтированного (монтажа) оборудования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для рыбоводной инфраструктуры и аквакультуры, локальной сметы,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счета-фактуры (или счета) на оплату монтажа оборудования  для рыбоводной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инфраструктуры и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аквакультур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акты приема-передачи оборудования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для рыбоводной инфраструктуры и аквакультуры, акты сдачи-приемки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выполненных работ  и (или) акты о приемке выполненных работ (</a:t>
            </a:r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форма № КС-2) </a:t>
            </a:r>
          </a:p>
          <a:p>
            <a:pPr>
              <a:defRPr/>
            </a:pPr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и справок о стоимости выполненных работ и затрат (форма № КС-3) </a:t>
            </a:r>
          </a:p>
          <a:p>
            <a:pPr>
              <a:defRPr/>
            </a:pPr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на смонтированное (монтаж) оборудование для рыбоводной инфраструктуры </a:t>
            </a:r>
          </a:p>
          <a:p>
            <a:pPr>
              <a:defRPr/>
            </a:pPr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и аквакультуры)</a:t>
            </a:r>
            <a:endParaRPr lang="ru-RU" sz="1600" b="1" u="sng" dirty="0"/>
          </a:p>
        </p:txBody>
      </p:sp>
      <p:sp>
        <p:nvSpPr>
          <p:cNvPr id="5" name="Овал 4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AD65970D-9466-4C74-94F5-B63620BE2D7E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20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38150" y="6308725"/>
            <a:ext cx="8310563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38411" y="332654"/>
            <a:ext cx="8509833" cy="1584175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Погашение не более 20% привлекаемого на реализацию проекта грантополучателя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льготного инвестиционного кредита в соответствии с постановлением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Правительства Российской Федерации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29.12.2016 № 1528 и уплата процентов по указанному кредиту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течение 18 месяцев со дня получения гранта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02531" y="2132856"/>
            <a:ext cx="8346182" cy="4032448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кредитные договоры с приложением графика погашения льготного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инвестиционного кредита и уплаты процентов, 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выписки из ссудного счета на дату погашения такого кредита.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документы, подтверждающие целевое расходование льготного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инвестиционного кредита, полученного в соответствии с постановлением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Правительства Российской Федерации от 29.12.2016 № 1528, 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документы, подтверждающие оплату по заключенным договорам</a:t>
            </a:r>
          </a:p>
        </p:txBody>
      </p:sp>
      <p:sp>
        <p:nvSpPr>
          <p:cNvPr id="5" name="Овал 4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2F76342E-BD37-44D6-9C0C-89BC9D6A0FDA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21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38150" y="6308725"/>
            <a:ext cx="8310563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45840" y="310616"/>
            <a:ext cx="8509833" cy="1584175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 и монтаж оборудования и техники для производственных объектов,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предназначенных для первичной переработки льна и (или) технической конопли.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Перечень указанного оборудования и техники утверждается правовым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актом министерства.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02531" y="2204864"/>
            <a:ext cx="8346182" cy="4032448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Договоры поставки (купли-продажи),</a:t>
            </a:r>
          </a:p>
          <a:p>
            <a:pPr>
              <a:defRPr/>
            </a:pP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счета-фактуры (или счета) на оплату приобретенного (приобретаемого) оборудования</a:t>
            </a: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первичной переработки  льна и (или) технической конопли, </a:t>
            </a:r>
          </a:p>
          <a:p>
            <a:pPr>
              <a:defRPr/>
            </a:pP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договоры (договоры подряда) на оплату смонтированного (монтажа) </a:t>
            </a: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оборудования для первичной переработки льна и (или) технической конопли,</a:t>
            </a:r>
          </a:p>
          <a:p>
            <a:pPr>
              <a:defRPr/>
            </a:pP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локальной сметы,  счетов-фактур (или счетов) на оплату выполненных работ </a:t>
            </a: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монтажа оборудования для первичной переработки льна и (или) технической</a:t>
            </a: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конопли, актов приема-передачи оборудования для первичной переработки </a:t>
            </a: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льна и (или) технической конопли, актов сдачи-приемки выполненных работ</a:t>
            </a: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(или) актов о приемке выполненных работ (форма № КС-2) и справок о </a:t>
            </a: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стоимости выполненных работ и затрат (форма № КС-3) на смонтированное</a:t>
            </a: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(монтаж) оборудование для первичной переработки льна и (или) технической конопли,</a:t>
            </a:r>
          </a:p>
        </p:txBody>
      </p:sp>
      <p:sp>
        <p:nvSpPr>
          <p:cNvPr id="5" name="Овал 4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04223308-3FB7-4449-9F68-51CBE495358C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22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38150" y="6308725"/>
            <a:ext cx="8310563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02531" y="476672"/>
            <a:ext cx="8346182" cy="576064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случае получения отказа в приеме документов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победитель конкурса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после устранения оснований для отказа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вправе вновь подать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документы в установленном порядке.</a:t>
            </a:r>
          </a:p>
          <a:p>
            <a:pPr algn="ctr">
              <a:defRPr/>
            </a:pP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Ответственность за недостоверность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представляемых победителями конкурса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документов несут победители конкурса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Овал 3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580EC1D-8DBE-458D-ACF7-486E797FD2E0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23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38150" y="6308725"/>
            <a:ext cx="8310563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02531" y="332655"/>
            <a:ext cx="8545713" cy="936106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 МЕСТНОГО САМОУПРАВЛЕНИЯ ИЛИ МИНИСТЕРСТВО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539551" y="1412776"/>
            <a:ext cx="8208911" cy="4752528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8150" y="1412875"/>
            <a:ext cx="8310563" cy="4524375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marL="342900" indent="-342900" algn="ctr">
              <a:buFontTx/>
              <a:buAutoNum type="arabicPeriod"/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FontTx/>
              <a:buAutoNum type="arabicPeriod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ПРИНИМАЕТ ДОКУМЕНТЫ ОТ ПОБЕДИТЕЛЯ КОНКУРСА, РЕГИСТРИРУЕТ В ЖУРНАЛЕ РЕГИСТРАЦИИ</a:t>
            </a:r>
          </a:p>
          <a:p>
            <a:pPr marL="342900" indent="-342900" algn="ctr">
              <a:buFontTx/>
              <a:buAutoNum type="arabicPeriod"/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FontTx/>
              <a:buAutoNum type="arabicPeriod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ПОЗДНЕЕ ТРЕХ РАБОЧИХ ДНЕЙ СО ДНЯ РЕГИСТРАЦИИ ДОКУМЕНТОВ ПРОВЕРЯЕТ:</a:t>
            </a:r>
          </a:p>
          <a:p>
            <a:pPr marL="342900" indent="-342900" algn="ctr"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ПОЛНОТУ ПРЕДСТАВЛЕННЫХ ДОКУМЕНТОВ</a:t>
            </a:r>
          </a:p>
          <a:p>
            <a:pPr marL="342900" indent="-342900" algn="ctr"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ДОСТОВЕРНОСТЬ СВЕДЕНИЙ</a:t>
            </a:r>
          </a:p>
          <a:p>
            <a:pPr marL="342900" indent="-342900" algn="ctr"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СОБЛЮДЕНИЕ ФОРМ И СРОКОВ ПРЕДСТАВЛЕНИЯ ДОКУМЕНТОВ</a:t>
            </a:r>
          </a:p>
          <a:p>
            <a:pPr marL="342900" indent="-342900" algn="ctr">
              <a:buFontTx/>
              <a:buAutoNum type="arabicPeriod"/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3. В СЛУЧАЕ ВЫЯВЛЕНИЯ НАРУШЕНИЙ ТРЕБОВАНИЙ ВОЗВРАЩАЕТ ДОКУМЕНТЫ ПОБЕДИТЕЛЮ КОНКУРСА</a:t>
            </a:r>
          </a:p>
          <a:p>
            <a:pPr marL="342900" indent="-342900" algn="ctr">
              <a:buFontTx/>
              <a:buAutoNum type="arabicPeriod"/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4. ПРИ ОТСУТСТВИИ ОСНОВАНИЙ ДЛЯ ОТКАЗА В ПРИЕМЕ ДОКУМЕНТОВ, ДЕЛАЕТ ОТМЕТКУ В ОПИСИ И ВОЗВРАЩАЕТ ОДИН ЭКЗЕМПЛЯР ПОБЕДИТЕЛЮ КОНКУРСА</a:t>
            </a:r>
          </a:p>
        </p:txBody>
      </p:sp>
      <p:sp>
        <p:nvSpPr>
          <p:cNvPr id="7" name="Овал 6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7A333F11-4A1B-4ED9-B7A6-5E862B80E135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24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39738" y="6418263"/>
            <a:ext cx="8310562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391233" y="1340768"/>
            <a:ext cx="8346182" cy="3960440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sp>
        <p:nvSpPr>
          <p:cNvPr id="5" name="Овал 4"/>
          <p:cNvSpPr/>
          <p:nvPr/>
        </p:nvSpPr>
        <p:spPr bwMode="auto">
          <a:xfrm>
            <a:off x="107950" y="6381750"/>
            <a:ext cx="331788" cy="41116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25</a:t>
            </a:r>
            <a:endParaRPr lang="ru-RU" sz="1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395288" y="404813"/>
            <a:ext cx="8353425" cy="2160587"/>
          </a:xfrm>
          <a:prstGeom prst="roundRect">
            <a:avLst>
              <a:gd name="adj" fmla="val 16667"/>
            </a:avLst>
          </a:prstGeom>
          <a:noFill/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002">
            <a:schemeClr val="lt1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827584" y="4221088"/>
            <a:ext cx="3384376" cy="1944216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использованию гранта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в течение 24 месяцев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 дня поступления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средств на лицевой счет,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открытый в министерстве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финансов Кировской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области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644008" y="4221088"/>
            <a:ext cx="3816424" cy="1944216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неприобретению имущества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 члена данного кооператива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(включая ассоциированных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членов)  за счет средств гранта</a:t>
            </a:r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684857" y="2708920"/>
            <a:ext cx="7775575" cy="1296144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 w="28575">
            <a:solidFill>
              <a:schemeClr val="accent6">
                <a:lumMod val="75000"/>
              </a:schemeClr>
            </a:solidFill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Результатом предоставления гранта является прирост объема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реализации  сельскохозяйственной продукции в отчетном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году по отношению к предыдущему году не менее чем на 8%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8313" y="6308725"/>
            <a:ext cx="8424862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0" name="AutoShape 3"/>
          <p:cNvSpPr>
            <a:spLocks noChangeArrowheads="1"/>
          </p:cNvSpPr>
          <p:nvPr/>
        </p:nvSpPr>
        <p:spPr bwMode="auto">
          <a:xfrm>
            <a:off x="423863" y="412750"/>
            <a:ext cx="8324850" cy="2152650"/>
          </a:xfrm>
          <a:prstGeom prst="roundRect">
            <a:avLst>
              <a:gd name="adj" fmla="val 16667"/>
            </a:avLst>
          </a:prstGeom>
          <a:solidFill>
            <a:srgbClr val="883C3A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Соглашение должно предусматривать значения показателя результата предоставления гранта, а также следующие обязательства победителя конкурса по: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Овал 11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96DEDD06-5E97-46D6-A78F-C576E2950038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3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539552" y="476672"/>
            <a:ext cx="3996728" cy="2160240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внесению имущества,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приобретенного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 целях развития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материально-технической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базы за счет средств гранта,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в неделимый фонд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кооператива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860032" y="476672"/>
            <a:ext cx="3816424" cy="2160240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неприобретению за счет гранта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имущества, ранее приобретенного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 участием государственной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поддержки</a:t>
            </a:r>
            <a:r>
              <a:rPr lang="ru-RU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459788" y="6092825"/>
            <a:ext cx="576262" cy="5048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C5F137C-009D-4357-8188-B9275D95AA3E}" type="slidenum">
              <a:rPr lang="ru-RU" altLang="ru-RU" sz="3200">
                <a:solidFill>
                  <a:srgbClr val="AFADA5"/>
                </a:solidFill>
              </a:rPr>
              <a:pPr eaLnBrk="1" hangingPunct="1"/>
              <a:t>4</a:t>
            </a:fld>
            <a:endParaRPr lang="ru-RU" altLang="ru-RU" sz="3200">
              <a:solidFill>
                <a:srgbClr val="AFADA5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850" y="6308725"/>
            <a:ext cx="8424863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683568" y="3068960"/>
            <a:ext cx="7992888" cy="2808312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оплате за счет собственных средств не менее 40% стоимости планируемых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затрат,  указанных в бизнес-плане,  на направления расходования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средств гранта, указанных в подпунктах 3.2.1 - 3.2.4, 3.2.6  и 3.2.7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Порядка, и не менее 20% стоимости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планируемых затрат,  указанных в бизнес-плане, на направления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расходования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средств гранта, указанных в подпункте 3.2.5 Порядка.</a:t>
            </a:r>
          </a:p>
        </p:txBody>
      </p:sp>
      <p:sp>
        <p:nvSpPr>
          <p:cNvPr id="7" name="Овал 6"/>
          <p:cNvSpPr/>
          <p:nvPr/>
        </p:nvSpPr>
        <p:spPr bwMode="auto">
          <a:xfrm>
            <a:off x="84138" y="6462713"/>
            <a:ext cx="466725" cy="328612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29AC5E4C-43A5-4868-B0E3-3A0E7C49A0D8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4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852738"/>
            <a:ext cx="4040188" cy="6477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800" u="sng" dirty="0" smtClean="0">
              <a:solidFill>
                <a:schemeClr val="accent4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800" u="sng" dirty="0" smtClean="0">
              <a:solidFill>
                <a:schemeClr val="accent4"/>
              </a:solidFill>
            </a:endParaRPr>
          </a:p>
        </p:txBody>
      </p:sp>
      <p:graphicFrame>
        <p:nvGraphicFramePr>
          <p:cNvPr id="26" name="Содержимое 25"/>
          <p:cNvGraphicFramePr>
            <a:graphicFrameLocks noGrp="1"/>
          </p:cNvGraphicFramePr>
          <p:nvPr>
            <p:ph sz="quarter" idx="2"/>
          </p:nvPr>
        </p:nvGraphicFramePr>
        <p:xfrm>
          <a:off x="467544" y="2492896"/>
          <a:ext cx="3888432" cy="3744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>
          <a:xfrm>
            <a:off x="8172450" y="6356350"/>
            <a:ext cx="647700" cy="365125"/>
          </a:xfrm>
        </p:spPr>
        <p:txBody>
          <a:bodyPr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fld id="{7C5B4888-24FE-46EA-A23D-9976EE58FEB8}" type="slidenum">
              <a:rPr lang="ru-RU" altLang="ru-RU" sz="2200">
                <a:solidFill>
                  <a:srgbClr val="AFADA5"/>
                </a:solidFill>
              </a:rPr>
              <a:pPr eaLnBrk="1" hangingPunct="1">
                <a:lnSpc>
                  <a:spcPct val="80000"/>
                </a:lnSpc>
              </a:pPr>
              <a:t>5</a:t>
            </a:fld>
            <a:endParaRPr lang="ru-RU" altLang="ru-RU" sz="2200">
              <a:solidFill>
                <a:srgbClr val="AFADA5"/>
              </a:solidFill>
            </a:endParaRP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1115616" y="476672"/>
            <a:ext cx="7128792" cy="1512168"/>
          </a:xfrm>
          <a:prstGeom prst="roundRect">
            <a:avLst>
              <a:gd name="adj" fmla="val 16667"/>
            </a:avLst>
          </a:prstGeom>
          <a:blipFill>
            <a:blip r:embed="rId7" cstate="print"/>
            <a:tile tx="0" ty="0" sx="100000" sy="100000" flip="none" algn="tl"/>
          </a:blipFill>
          <a:ln w="57150"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созданию не менее одного нового постоянного рабочего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места на каждые 3 млн. рублей гранта, но не менее одного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нового постоянного рабочего места на один грант в срок,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определяемый министерством, но не позднее 24 месяцев со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дня предоставления гранта</a:t>
            </a:r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508555" y="2132608"/>
            <a:ext cx="3880297" cy="165643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lt2">
                  <a:shade val="35000"/>
                  <a:satMod val="150000"/>
                </a:schemeClr>
              </a:gs>
              <a:gs pos="45000">
                <a:schemeClr val="lt2">
                  <a:shade val="68000"/>
                  <a:satMod val="155000"/>
                </a:schemeClr>
              </a:gs>
              <a:gs pos="100000">
                <a:schemeClr val="lt2">
                  <a:tint val="70000"/>
                  <a:satMod val="175000"/>
                </a:schemeClr>
              </a:gs>
            </a:gsLst>
            <a:lin ang="13500000" scaled="1"/>
            <a:tileRect/>
          </a:gradFill>
          <a:ln>
            <a:solidFill>
              <a:schemeClr val="accent6">
                <a:lumMod val="40000"/>
                <a:lumOff val="60000"/>
              </a:schemeClr>
            </a:solidFill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002">
            <a:schemeClr val="lt2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en-US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представлению сведений о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принятых работниках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 Пенсионный фонд Российской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Федерации не позднее 24 месяцев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с даты предоставления гранта</a:t>
            </a:r>
          </a:p>
          <a:p>
            <a:pPr algn="ctr">
              <a:defRPr/>
            </a:pPr>
            <a:endParaRPr lang="ru-RU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AutoShape 3"/>
          <p:cNvSpPr>
            <a:spLocks noChangeArrowheads="1"/>
          </p:cNvSpPr>
          <p:nvPr/>
        </p:nvSpPr>
        <p:spPr bwMode="auto">
          <a:xfrm>
            <a:off x="4788024" y="2132608"/>
            <a:ext cx="3888432" cy="201647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lt2">
                  <a:shade val="35000"/>
                  <a:satMod val="150000"/>
                </a:schemeClr>
              </a:gs>
              <a:gs pos="45000">
                <a:schemeClr val="lt2">
                  <a:shade val="68000"/>
                  <a:satMod val="155000"/>
                </a:schemeClr>
              </a:gs>
              <a:gs pos="100000">
                <a:schemeClr val="lt2">
                  <a:tint val="70000"/>
                  <a:satMod val="175000"/>
                </a:schemeClr>
              </a:gs>
            </a:gsLst>
            <a:lin ang="13500000" scaled="1"/>
            <a:tileRect/>
          </a:gradFill>
          <a:ln>
            <a:solidFill>
              <a:schemeClr val="accent6">
                <a:lumMod val="40000"/>
                <a:lumOff val="60000"/>
              </a:schemeClr>
            </a:solidFill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002">
            <a:schemeClr val="lt2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осуществлению деятельности</a:t>
            </a:r>
          </a:p>
          <a:p>
            <a:pPr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кооператива в течение не менее</a:t>
            </a:r>
          </a:p>
          <a:p>
            <a:pPr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5 лет после получения гранта</a:t>
            </a:r>
          </a:p>
          <a:p>
            <a:pPr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на сельской территории или</a:t>
            </a:r>
          </a:p>
          <a:p>
            <a:pPr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на территории сельской </a:t>
            </a:r>
          </a:p>
          <a:p>
            <a:pPr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агломерации Кировской области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08000" y="6237288"/>
            <a:ext cx="8528050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7423" name="Прямоугольник 15"/>
          <p:cNvSpPr>
            <a:spLocks noChangeArrowheads="1"/>
          </p:cNvSpPr>
          <p:nvPr/>
        </p:nvSpPr>
        <p:spPr bwMode="auto">
          <a:xfrm flipV="1">
            <a:off x="4932363" y="4302125"/>
            <a:ext cx="35226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;</a:t>
            </a:r>
          </a:p>
        </p:txBody>
      </p:sp>
      <p:sp>
        <p:nvSpPr>
          <p:cNvPr id="18" name="AutoShape 3"/>
          <p:cNvSpPr>
            <a:spLocks noChangeArrowheads="1"/>
          </p:cNvSpPr>
          <p:nvPr/>
        </p:nvSpPr>
        <p:spPr bwMode="auto">
          <a:xfrm>
            <a:off x="4715892" y="4302864"/>
            <a:ext cx="3996444" cy="159342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lt2">
                  <a:shade val="35000"/>
                  <a:satMod val="150000"/>
                </a:schemeClr>
              </a:gs>
              <a:gs pos="45000">
                <a:schemeClr val="lt2">
                  <a:shade val="68000"/>
                  <a:satMod val="155000"/>
                </a:schemeClr>
              </a:gs>
              <a:gs pos="100000">
                <a:schemeClr val="lt2">
                  <a:tint val="70000"/>
                  <a:satMod val="175000"/>
                </a:schemeClr>
              </a:gs>
            </a:gsLst>
            <a:lin ang="13500000" scaled="1"/>
            <a:tileRect/>
          </a:gradFill>
          <a:ln>
            <a:solidFill>
              <a:schemeClr val="accent6">
                <a:lumMod val="40000"/>
                <a:lumOff val="60000"/>
              </a:schemeClr>
            </a:solidFill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002">
            <a:schemeClr val="lt2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ежегодному в течение 5 лет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 дня получения средств гранта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представлению в министерство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заключение ревизионного союза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о результатах деятельности</a:t>
            </a:r>
          </a:p>
        </p:txBody>
      </p:sp>
      <p:sp>
        <p:nvSpPr>
          <p:cNvPr id="13" name="Овал 12"/>
          <p:cNvSpPr/>
          <p:nvPr/>
        </p:nvSpPr>
        <p:spPr bwMode="auto">
          <a:xfrm>
            <a:off x="244475" y="6391275"/>
            <a:ext cx="433388" cy="36036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2F581707-2A36-46CF-AA9F-C20423F4F078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5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539552" y="620688"/>
            <a:ext cx="8064896" cy="1296144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достижению показателей  деятельности, предусмотренных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бизнес-планом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459788" y="6092825"/>
            <a:ext cx="576262" cy="5048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7E2F40E-BC64-4EC7-8120-A03AE3693C24}" type="slidenum">
              <a:rPr lang="ru-RU" altLang="ru-RU" sz="3200">
                <a:solidFill>
                  <a:srgbClr val="AFADA5"/>
                </a:solidFill>
              </a:rPr>
              <a:pPr eaLnBrk="1" hangingPunct="1"/>
              <a:t>6</a:t>
            </a:fld>
            <a:endParaRPr lang="ru-RU" altLang="ru-RU" sz="3200">
              <a:solidFill>
                <a:srgbClr val="AFADA5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850" y="6308725"/>
            <a:ext cx="8424863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539552" y="2420888"/>
            <a:ext cx="8136904" cy="2952328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ежегодному в течение 5 лет  со дня получения средств гранта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представлению в министерство 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отчета о достижении кооперативом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результатов предоставления гранта  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отчета о показателях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финансово-хозяйственной деятельности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сельскохозяйственного потребительского кооператива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получившего государственную поддержку, по форме и в срок,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которые устанавливаются правовым актом министерства</a:t>
            </a:r>
          </a:p>
        </p:txBody>
      </p:sp>
      <p:sp>
        <p:nvSpPr>
          <p:cNvPr id="6" name="Овал 5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0C1836E8-89BA-44AB-AFCA-2DAF53F2DEE3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6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 rot="5400000">
            <a:off x="3023827" y="-1719572"/>
            <a:ext cx="2952330" cy="734481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 ПЕРЕЧИСЛЯЮТСЯ НА ЛИЦЕВОЙ СЧЕТ ПОБЕДИТЕЛЯ КОНКУРСА, ОТКРЫТЫЙ В МИНИСТЕРСТВЕ ФИНАНСОВ КИРОВСКОЙ ОБЛАСТИ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РАЗМЕРЕ 100% СУММЫ ГРАНТА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УКАЗАННОЙ В СОГЛАШЕНИИ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31640" y="4367528"/>
            <a:ext cx="6336704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BC4744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 ОСВОЕНИЯ СРЕДСТВ ГРАНТА СОСТАВЛЯЕТ 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БОЛЕЕ 24 МЕСЯЦЕВ </a:t>
            </a:r>
          </a:p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ПОЛУЧЕНИЯ УКАЗАННЫХ СРЕДСТВ</a:t>
            </a:r>
          </a:p>
        </p:txBody>
      </p:sp>
      <p:sp>
        <p:nvSpPr>
          <p:cNvPr id="8" name="Овал 7"/>
          <p:cNvSpPr/>
          <p:nvPr/>
        </p:nvSpPr>
        <p:spPr bwMode="auto">
          <a:xfrm>
            <a:off x="179388" y="6421438"/>
            <a:ext cx="374650" cy="277812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AFFB3F60-86C0-4B69-9385-E6E3141328CB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7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650" y="6391275"/>
            <a:ext cx="8353425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C322FE6-1E9F-4DDC-A986-D5882B93DDB1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8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54434" y="548678"/>
            <a:ext cx="8252593" cy="576064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ПОБЕДИТЕЛЬ КОНКУРСА</a:t>
            </a:r>
          </a:p>
          <a:p>
            <a:pPr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расходования со счета средств гранта представляет </a:t>
            </a:r>
          </a:p>
          <a:p>
            <a:pPr algn="ctr"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 МЕСТНОГО САМОУПРАВЛЕНИЯ</a:t>
            </a:r>
          </a:p>
          <a:p>
            <a:pPr algn="ctr">
              <a:defRPr/>
            </a:pP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ИЛИ В МИНИСТЕРСТВО СЕЛЬСКОГО ХОЗЯЙСТВА И ПРОДОВОЛЬСТВИЯ КИРОВСКОЙ ОБЛАСТИ</a:t>
            </a:r>
          </a:p>
          <a:p>
            <a:pPr algn="ctr">
              <a:defRPr/>
            </a:pP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случае, если орган местного самоуправления, на территории которого осуществляет деятельность заявитель, не наделен отдельными государственными полномочиями Кировской области по поддержке сельскохозяйственного производства) </a:t>
            </a:r>
          </a:p>
          <a:p>
            <a:pPr algn="ctr"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следующие документы: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650" y="6237288"/>
            <a:ext cx="8280400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 bwMode="auto">
          <a:xfrm>
            <a:off x="236538" y="6405563"/>
            <a:ext cx="374650" cy="277812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CEFADCD8-5C98-4250-A6E5-18A396FC85C9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9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7338" y="620713"/>
            <a:ext cx="8569325" cy="5384800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ОПИСЬ ПОДАННЫХ ДОКУМЕНТОВ ДЛЯ РАСХОДОВАНИЯ ГРАНТА 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(В 2-Х ЭКЗЕМПЛЯРАХ)</a:t>
            </a:r>
          </a:p>
          <a:p>
            <a:pPr algn="ctr">
              <a:defRPr/>
            </a:pP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КОПИЯ СОГЛАШЕНИЯ О ПРЕДОСТАВЛЕНИИ ГРАНТА 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(ОДИН РАЗ  ПРИ ПЕРВОМ ОБРАЩЕНИИ)</a:t>
            </a:r>
          </a:p>
          <a:p>
            <a:pPr algn="ctr">
              <a:defRPr/>
            </a:pP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ДОКУМЕНТЫ, ПОДТВЕРЖДАЮЩИЕ ОПЛАТУ ЧАСТИ СТОИМОСТИ КАЖДОГО НАИМЕНОВАНИЯ ЗАТРАТ ЗА СЧЕТ СОБСТВЕННЫХ СРЕДСТВ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(ВЫПИСКА СО СЧЕТА ПОЛУЧАТЕЛЯ ГРАНТА, ПЛАТЕЖНОЕ ПОРУЧЕНИЕ С ОТМЕТКОЙ БАНКА, ИНОЙ ДОКУМЕНТ)</a:t>
            </a:r>
          </a:p>
          <a:p>
            <a:pPr algn="ctr">
              <a:defRPr/>
            </a:pP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КОПИЯ БИЗНЕС-ПЛАНА, ПРЕДСТАВЛЕННОГО НА КОНКУРСНЫЙ ОТБОР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(ОДИН РАЗ ПРИ ПЕРВОМ ОБРАЩЕНИИ, А ТАКЖЕ В СЛУЧАЕ ВНЕСЕНИЯ  ИЗМЕНЕНИЙ В БИЗНЕС-ПЛАН) </a:t>
            </a:r>
          </a:p>
          <a:p>
            <a:pPr algn="ctr">
              <a:defRPr/>
            </a:pPr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РАСХОДОВАНИЕ СРЕДСТВ ГРАНТА ДОЛЖНО ОСУЩЕСТВЛЯТЬСЯ СТРОГО 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СООТВЕТСТВИИ С БИЗНЕС-ПЛАНОМ ПО НАПРАВЛЕНИЯМ, УКАЗАННЫМ 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БИЗНЕС-ПЛАНЕ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188" y="6251575"/>
            <a:ext cx="8245475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8507</TotalTime>
  <Words>2248</Words>
  <Application>Microsoft Office PowerPoint</Application>
  <PresentationFormat>Экран (4:3)</PresentationFormat>
  <Paragraphs>474</Paragraphs>
  <Slides>25</Slides>
  <Notes>20</Notes>
  <HiddenSlides>3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Verdana</vt:lpstr>
      <vt:lpstr>Wingdings 2</vt:lpstr>
      <vt:lpstr>Calibri</vt:lpstr>
      <vt:lpstr>Times New Roman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 А. Воронин</dc:creator>
  <cp:lastModifiedBy>Пользователь</cp:lastModifiedBy>
  <cp:revision>1016</cp:revision>
  <cp:lastPrinted>2014-12-31T09:15:04Z</cp:lastPrinted>
  <dcterms:created xsi:type="dcterms:W3CDTF">2012-10-24T14:00:29Z</dcterms:created>
  <dcterms:modified xsi:type="dcterms:W3CDTF">2022-02-28T07:07:39Z</dcterms:modified>
</cp:coreProperties>
</file>