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drawings/drawing5.xml" ContentType="application/vnd.openxmlformats-officedocument.drawingml.chartshapes+xml"/>
  <Override PartName="/ppt/charts/chart12.xml" ContentType="application/vnd.openxmlformats-officedocument.drawingml.chart+xml"/>
  <Override PartName="/ppt/drawings/drawing6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rawings/drawing7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drawings/drawing8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handoutMasterIdLst>
    <p:handoutMasterId r:id="rId4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3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304" r:id="rId40"/>
    <p:sldId id="299" r:id="rId41"/>
    <p:sldId id="300" r:id="rId42"/>
    <p:sldId id="301" r:id="rId43"/>
    <p:sldId id="30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0A58E"/>
    <a:srgbClr val="FFE48F"/>
    <a:srgbClr val="FFCC99"/>
    <a:srgbClr val="00CC99"/>
    <a:srgbClr val="CAE13F"/>
    <a:srgbClr val="FFCC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3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199979410720171E-2"/>
          <c:y val="4.2987007703369426E-2"/>
          <c:w val="0.93609311523341809"/>
          <c:h val="0.654145040222448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C000"/>
            </a:solidFill>
            <a:ln w="15875">
              <a:solidFill>
                <a:schemeClr val="bg1"/>
              </a:solidFill>
            </a:ln>
          </c:spPr>
          <c:explosion val="26"/>
          <c:dPt>
            <c:idx val="0"/>
            <c:bubble3D val="0"/>
            <c:spPr>
              <a:solidFill>
                <a:srgbClr val="92D050"/>
              </a:solidFill>
              <a:ln w="15875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C00000"/>
              </a:solidFill>
              <a:ln w="15875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FFE48F"/>
              </a:solidFill>
              <a:ln w="15875">
                <a:solidFill>
                  <a:schemeClr val="bg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73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816,7</a:t>
                    </a:r>
                    <a:r>
                      <a:rPr lang="en-US"/>
                      <a:t>; 16,5%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200,9</a:t>
                    </a:r>
                    <a:r>
                      <a:rPr lang="en-US"/>
                      <a:t>; 8,5%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925,7</a:t>
                    </a:r>
                    <a:r>
                      <a:rPr lang="en-US"/>
                      <a:t>; 75,0%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05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25400">
                  <a:solidFill>
                    <a:schemeClr val="tx1"/>
                  </a:solidFill>
                </a:ln>
              </c:spPr>
            </c:leaderLines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73816.7</c:v>
                </c:pt>
                <c:pt idx="1">
                  <c:v>38200.9</c:v>
                </c:pt>
                <c:pt idx="2">
                  <c:v>335925.7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72666043307086625"/>
          <c:w val="0.62508170562800225"/>
          <c:h val="0.26393644055198873"/>
        </c:manualLayout>
      </c:layout>
      <c:overlay val="0"/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4">
        <a:lumMod val="20000"/>
        <a:lumOff val="80000"/>
        <a:alpha val="54000"/>
      </a:schemeClr>
    </a:solidFill>
    <a:ln>
      <a:solidFill>
        <a:schemeClr val="tx1">
          <a:lumMod val="8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tx1"/>
          </a:solidFill>
        </a:defRPr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446660048525078E-3"/>
          <c:y val="1.1305723865439456E-2"/>
          <c:w val="0.72694286208342462"/>
          <c:h val="0.845957642882984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получаемые в виде арендной платы за земельные участки</c:v>
                </c:pt>
              </c:strCache>
            </c:strRef>
          </c:tx>
          <c:spPr>
            <a:solidFill>
              <a:srgbClr val="FFE48F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smtClean="0"/>
                      <a:t>2</a:t>
                    </a:r>
                    <a:r>
                      <a:rPr lang="ru-RU" sz="2000" smtClean="0"/>
                      <a:t> </a:t>
                    </a:r>
                    <a:r>
                      <a:rPr lang="en-US" sz="2000" smtClean="0"/>
                      <a:t>351,1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smtClean="0"/>
                      <a:t>2</a:t>
                    </a:r>
                    <a:r>
                      <a:rPr lang="ru-RU" sz="2000" smtClean="0"/>
                      <a:t> </a:t>
                    </a:r>
                    <a:r>
                      <a:rPr lang="en-US" sz="2000" smtClean="0"/>
                      <a:t>401,6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2351.1</c:v>
                </c:pt>
                <c:pt idx="1">
                  <c:v>2401.6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сдачи в аренду имущества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smtClean="0"/>
                      <a:t>3</a:t>
                    </a:r>
                    <a:r>
                      <a:rPr lang="ru-RU" sz="2000" smtClean="0"/>
                      <a:t> </a:t>
                    </a:r>
                    <a:r>
                      <a:rPr lang="en-US" sz="2000" smtClean="0"/>
                      <a:t>924,5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smtClean="0"/>
                      <a:t>4</a:t>
                    </a:r>
                    <a:r>
                      <a:rPr lang="ru-RU" sz="2000" smtClean="0"/>
                      <a:t> </a:t>
                    </a:r>
                    <a:r>
                      <a:rPr lang="en-US" sz="2000" smtClean="0"/>
                      <a:t>748,5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3924.5</c:v>
                </c:pt>
                <c:pt idx="1">
                  <c:v>4748.5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Плата за негативное воздействие на окружающую среду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c:spPr>
          <c:invertIfNegative val="0"/>
          <c:dLbls>
            <c:dLbl>
              <c:idx val="0"/>
              <c:layout>
                <c:manualLayout>
                  <c:x val="0"/>
                  <c:y val="-1.8089158184703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872592503966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81.5</c:v>
                </c:pt>
                <c:pt idx="1">
                  <c:v>140.4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2"/>
        <c:overlap val="100"/>
        <c:axId val="175780352"/>
        <c:axId val="85903040"/>
      </c:barChart>
      <c:catAx>
        <c:axId val="175780352"/>
        <c:scaling>
          <c:orientation val="minMax"/>
        </c:scaling>
        <c:delete val="0"/>
        <c:axPos val="b"/>
        <c:majorTickMark val="out"/>
        <c:minorTickMark val="none"/>
        <c:tickLblPos val="nextTo"/>
        <c:crossAx val="85903040"/>
        <c:crosses val="autoZero"/>
        <c:auto val="1"/>
        <c:lblAlgn val="ctr"/>
        <c:lblOffset val="100"/>
        <c:noMultiLvlLbl val="0"/>
      </c:catAx>
      <c:valAx>
        <c:axId val="859030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75780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18735194297402"/>
          <c:y val="2.653586923390279E-2"/>
          <c:w val="0.25827865004246842"/>
          <c:h val="0.9604951301707220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9816867068828455E-3"/>
          <c:y val="0"/>
          <c:w val="0.82459827349007853"/>
          <c:h val="0.86088412820516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платных услуг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27287</c:v>
                </c:pt>
                <c:pt idx="1">
                  <c:v>26974.9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компенсации затрат государства</c:v>
                </c:pt>
              </c:strCache>
            </c:strRef>
          </c:tx>
          <c:spPr>
            <a:solidFill>
              <a:srgbClr val="F0A58E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1616.5</c:v>
                </c:pt>
                <c:pt idx="1">
                  <c:v>665.1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продажи имущества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38.6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земельных участков</c:v>
                </c:pt>
              </c:strCache>
            </c:strRef>
          </c:tx>
          <c:spPr>
            <a:solidFill>
              <a:srgbClr val="CAE13F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810.8</c:v>
                </c:pt>
                <c:pt idx="1">
                  <c:v>63.3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1776</c:v>
                </c:pt>
                <c:pt idx="1">
                  <c:v>940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Прочие неналоговые доходы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dLbl>
              <c:idx val="1"/>
              <c:layout>
                <c:manualLayout>
                  <c:x val="0"/>
                  <c:y val="-2.0092704186173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306.5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2"/>
        <c:overlap val="100"/>
        <c:axId val="182415872"/>
        <c:axId val="85905344"/>
      </c:barChart>
      <c:catAx>
        <c:axId val="182415872"/>
        <c:scaling>
          <c:orientation val="minMax"/>
        </c:scaling>
        <c:delete val="0"/>
        <c:axPos val="b"/>
        <c:majorTickMark val="out"/>
        <c:minorTickMark val="none"/>
        <c:tickLblPos val="nextTo"/>
        <c:crossAx val="85905344"/>
        <c:crosses val="autoZero"/>
        <c:auto val="1"/>
        <c:lblAlgn val="ctr"/>
        <c:lblOffset val="100"/>
        <c:noMultiLvlLbl val="0"/>
      </c:catAx>
      <c:valAx>
        <c:axId val="8590534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82415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33921289845113"/>
          <c:y val="0"/>
          <c:w val="0.17408451240392298"/>
          <c:h val="0.98767752092585903"/>
        </c:manualLayout>
      </c:layout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167185127578421E-2"/>
          <c:y val="4.1516420426924959E-2"/>
          <c:w val="0.81706025719364528"/>
          <c:h val="0.859727379992738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FF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411 611,6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404 931,7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411611.6</c:v>
                </c:pt>
                <c:pt idx="1">
                  <c:v>404931.7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3227696922564158E-2"/>
                  <c:y val="-2.313978030691729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421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923,5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4882050142578E-2"/>
                  <c:y val="-2.313978030691735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415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323,7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421923.5</c:v>
                </c:pt>
                <c:pt idx="1">
                  <c:v>415323.7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311,9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392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10311.9</c:v>
                </c:pt>
                <c:pt idx="1">
                  <c:v>10392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axId val="94863360"/>
        <c:axId val="85908224"/>
      </c:barChart>
      <c:catAx>
        <c:axId val="94863360"/>
        <c:scaling>
          <c:orientation val="minMax"/>
        </c:scaling>
        <c:delete val="0"/>
        <c:axPos val="b"/>
        <c:majorTickMark val="out"/>
        <c:minorTickMark val="none"/>
        <c:tickLblPos val="nextTo"/>
        <c:crossAx val="85908224"/>
        <c:crosses val="autoZero"/>
        <c:auto val="1"/>
        <c:lblAlgn val="ctr"/>
        <c:lblOffset val="100"/>
        <c:noMultiLvlLbl val="0"/>
      </c:catAx>
      <c:valAx>
        <c:axId val="8590822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48633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C99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  <a:softEdge rad="12700"/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466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603,27</a:t>
                    </a:r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50 602,94 тыс. руб.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466603.27</c:v>
                </c:pt>
                <c:pt idx="1">
                  <c:v>450602.9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5219200"/>
        <c:axId val="86348864"/>
      </c:barChart>
      <c:catAx>
        <c:axId val="95219200"/>
        <c:scaling>
          <c:orientation val="minMax"/>
        </c:scaling>
        <c:delete val="0"/>
        <c:axPos val="b"/>
        <c:majorTickMark val="out"/>
        <c:minorTickMark val="none"/>
        <c:tickLblPos val="nextTo"/>
        <c:crossAx val="86348864"/>
        <c:crosses val="autoZero"/>
        <c:auto val="1"/>
        <c:lblAlgn val="ctr"/>
        <c:lblOffset val="100"/>
        <c:noMultiLvlLbl val="0"/>
      </c:catAx>
      <c:valAx>
        <c:axId val="8634886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5219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88875310150724E-2"/>
          <c:y val="2.0231515747076625E-2"/>
          <c:w val="0.95834374884272111"/>
          <c:h val="0.809867956768496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bubble3D val="0"/>
            <c:spPr>
              <a:solidFill>
                <a:srgbClr val="FFCC99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CCCC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335378,96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772,18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451,8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Социальная направленность</c:v>
                </c:pt>
                <c:pt idx="1">
                  <c:v>Общего характера</c:v>
                </c:pt>
                <c:pt idx="2">
                  <c:v>Содержание органов управления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335378.96000000002</c:v>
                </c:pt>
                <c:pt idx="1">
                  <c:v>79772.180000000008</c:v>
                </c:pt>
                <c:pt idx="2">
                  <c:v>35451.800000000003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rgbClr val="FFCC99"/>
              </a:solidFill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 smtClean="0"/>
                      <a:t>465</a:t>
                    </a:r>
                    <a:r>
                      <a:rPr lang="ru-RU" sz="1100" smtClean="0"/>
                      <a:t> </a:t>
                    </a:r>
                    <a:r>
                      <a:rPr lang="en-US" sz="1100" smtClean="0"/>
                      <a:t>365,27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1832709027802146E-3"/>
                  <c:y val="-3.437500000000001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449 535,54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638784837966942E-2"/>
                  <c:y val="-2.8125000000000053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420 864,04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3.437500000000001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414 268,04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465365.27</c:v>
                </c:pt>
                <c:pt idx="1">
                  <c:v>449535.54</c:v>
                </c:pt>
                <c:pt idx="2">
                  <c:v>420864.04</c:v>
                </c:pt>
                <c:pt idx="3">
                  <c:v>414268.04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110542848"/>
        <c:axId val="110232128"/>
      </c:lineChart>
      <c:catAx>
        <c:axId val="1105428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0232128"/>
        <c:crosses val="autoZero"/>
        <c:auto val="1"/>
        <c:lblAlgn val="ctr"/>
        <c:lblOffset val="100"/>
        <c:noMultiLvlLbl val="0"/>
      </c:catAx>
      <c:valAx>
        <c:axId val="11023212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1054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4151141595256909E-2"/>
          <c:y val="0"/>
          <c:w val="0.64522383830640773"/>
          <c:h val="0.972649839188051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Функционирование высшего должностного лица сцбъекта РФ и муниципального образования</c:v>
                </c:pt>
              </c:strCache>
            </c:strRef>
          </c:tx>
          <c:spPr>
            <a:solidFill>
              <a:srgbClr val="F0A58E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Функционирование законодательных (представительных) органов государственной власти и представительных органов муниципальных обраований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2050124383627343E-2"/>
                  <c:y val="-1.116261343676316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137,7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137.69999999999999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Правительства РФ, высших исполнительных органов гоударственной власти субъектов РФ, местных администраций</c:v>
                </c:pt>
              </c:strCache>
            </c:strRef>
          </c:tx>
          <c:spPr>
            <a:solidFill>
              <a:srgbClr val="FF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22 361,9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22361.9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Судебная система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деятельности финансовых, налоговых и таможенных органов и органов финансового  (финансово-бюджетного) надзора</c:v>
                </c:pt>
              </c:strCache>
            </c:strRef>
          </c:tx>
          <c:spPr>
            <a:solidFill>
              <a:srgbClr val="CAE13F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8.1906164186388034E-2"/>
                  <c:y val="4.4650453747052824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929,7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929.7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Резервные фонды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7014134334317479E-2"/>
                  <c:y val="-2.2325226873526013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Другие общегосударственные вопросы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9</a:t>
                    </a:r>
                    <a:r>
                      <a:rPr lang="ru-RU" sz="1400" dirty="0" smtClean="0"/>
                      <a:t> 245,1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сумма, тыс. руб.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9245.1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0430720"/>
        <c:axId val="110234432"/>
      </c:barChart>
      <c:catAx>
        <c:axId val="110430720"/>
        <c:scaling>
          <c:orientation val="minMax"/>
        </c:scaling>
        <c:delete val="1"/>
        <c:axPos val="b"/>
        <c:majorTickMark val="out"/>
        <c:minorTickMark val="none"/>
        <c:tickLblPos val="none"/>
        <c:crossAx val="110234432"/>
        <c:crosses val="autoZero"/>
        <c:auto val="1"/>
        <c:lblAlgn val="ctr"/>
        <c:lblOffset val="100"/>
        <c:noMultiLvlLbl val="0"/>
      </c:catAx>
      <c:valAx>
        <c:axId val="1102344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1043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899685762535472"/>
          <c:y val="0"/>
          <c:w val="0.39100320146917222"/>
          <c:h val="1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654790026246728"/>
          <c:y val="2.7847782994871919E-2"/>
          <c:w val="0.66232086614173236"/>
          <c:h val="0.737766710131622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6"/>
          <c:dPt>
            <c:idx val="0"/>
            <c:bubble3D val="0"/>
            <c:spPr>
              <a:solidFill>
                <a:srgbClr val="F0A58E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CC99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rgbClr val="CAE13F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5.7205768520003628E-2"/>
                  <c:y val="4.06113502008548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162201270580682E-2"/>
                  <c:y val="9.02768844397406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7851144359444632"/>
                  <c:y val="-0.1386494336886544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66,</a:t>
                    </a: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735569983054278E-3"/>
                  <c:y val="3.885313912489255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505739231096453E-2"/>
                  <c:y val="-3.944335132353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Функционирование высшего должностного лица сцбъекта РФ и муниципального образования</c:v>
                </c:pt>
                <c:pt idx="1">
                  <c:v>Функционирование законодательных (представительных) органов государственной власти и представительных органов муниципальных обраований</c:v>
                </c:pt>
                <c:pt idx="2">
                  <c:v>Функционирование Правительства РФ, высших исполнительных органов гоударственной власти субъектов РФ, местных администраций</c:v>
                </c:pt>
                <c:pt idx="3">
                  <c:v>Судебная система</c:v>
                </c:pt>
                <c:pt idx="4">
                  <c:v>Обеспечение деятельности финансовых, налоговых и таможенных органов и органов финансового  (финансово-бюджетного) надзора</c:v>
                </c:pt>
                <c:pt idx="5">
                  <c:v>Резервные фонды</c:v>
                </c:pt>
                <c:pt idx="6">
                  <c:v>Другие общегосударственные вопросы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2.7</c:v>
                </c:pt>
                <c:pt idx="1">
                  <c:v>0.4</c:v>
                </c:pt>
                <c:pt idx="2">
                  <c:v>66.099999999999994</c:v>
                </c:pt>
                <c:pt idx="4">
                  <c:v>2.8</c:v>
                </c:pt>
                <c:pt idx="5">
                  <c:v>0.60000000000000009</c:v>
                </c:pt>
                <c:pt idx="6">
                  <c:v>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97086298243729E-2"/>
          <c:y val="1.1536728583471411E-2"/>
          <c:w val="0.61931415635056952"/>
          <c:h val="0.988463271416528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bubble3D val="0"/>
            <c:spPr>
              <a:solidFill>
                <a:srgbClr val="FFCC99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CAE13F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4644,2; </a:t>
                    </a:r>
                    <a:r>
                      <a:rPr lang="en-US" smtClean="0"/>
                      <a:t>11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7145317186979225E-3"/>
                  <c:y val="0.1882383506293422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/>
                      <a:t>1000; </a:t>
                    </a:r>
                    <a:endParaRPr lang="ru-RU" sz="2400" dirty="0" smtClean="0"/>
                  </a:p>
                  <a:p>
                    <a:r>
                      <a:rPr lang="ru-RU" sz="2400" dirty="0" smtClean="0"/>
                      <a:t>2,4</a:t>
                    </a:r>
                    <a:r>
                      <a:rPr lang="en-US" sz="2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0047066719362691"/>
                  <c:y val="-0.203758066625970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34301,72</a:t>
                    </a:r>
                    <a:r>
                      <a:rPr lang="en-US" dirty="0"/>
                      <a:t>; 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3,9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400" dirty="0"/>
                      <a:t>948,8</a:t>
                    </a:r>
                    <a:r>
                      <a:rPr lang="en-US" sz="2400" dirty="0" smtClean="0"/>
                      <a:t>;</a:t>
                    </a:r>
                    <a:endParaRPr lang="ru-RU" sz="2400" dirty="0" smtClean="0"/>
                  </a:p>
                  <a:p>
                    <a:r>
                      <a:rPr lang="en-US" sz="2400" dirty="0" smtClean="0"/>
                      <a:t> 2</a:t>
                    </a:r>
                    <a:r>
                      <a:rPr lang="ru-RU" sz="2400" dirty="0" smtClean="0"/>
                      <a:t>,3</a:t>
                    </a:r>
                    <a:r>
                      <a:rPr lang="en-US" sz="2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Сельское хозяйство и рыболовство</c:v>
                </c:pt>
                <c:pt idx="1">
                  <c:v>Транспорт</c:v>
                </c:pt>
                <c:pt idx="2">
                  <c:v>Дорожное хозяйство (дорожные фонды)</c:v>
                </c:pt>
                <c:pt idx="3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4644.2</c:v>
                </c:pt>
                <c:pt idx="1">
                  <c:v>1000</c:v>
                </c:pt>
                <c:pt idx="2">
                  <c:v>34301.719999999994</c:v>
                </c:pt>
                <c:pt idx="3">
                  <c:v>948.8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094983526420575"/>
          <c:y val="8.9259759890700685E-4"/>
          <c:w val="0.27037626511444102"/>
          <c:h val="0.9803326938170400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96482908438978E-2"/>
          <c:y val="1.7900144116587375E-2"/>
          <c:w val="0.98250351709156092"/>
          <c:h val="0.69001032161528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C000"/>
            </a:solidFill>
            <a:ln w="15875">
              <a:solidFill>
                <a:schemeClr val="bg1"/>
              </a:solidFill>
            </a:ln>
          </c:spPr>
          <c:explosion val="27"/>
          <c:dPt>
            <c:idx val="0"/>
            <c:bubble3D val="0"/>
            <c:spPr>
              <a:solidFill>
                <a:srgbClr val="92D050"/>
              </a:solidFill>
              <a:ln w="15875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C00000"/>
              </a:solidFill>
              <a:ln w="15875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FFE48F"/>
              </a:solidFill>
              <a:ln w="15875"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-0.19278973483233047"/>
                  <c:y val="-4.6316058779071495E-2"/>
                </c:manualLayout>
              </c:layout>
              <c:tx>
                <c:rich>
                  <a:bodyPr/>
                  <a:lstStyle/>
                  <a:p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70</a:t>
                    </a:r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588,9</a:t>
                    </a:r>
                    <a:r>
                      <a:rPr lang="en-US" sz="1050" b="1" dirty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16,</a:t>
                    </a:r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0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35</a:t>
                    </a:r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942,2</a:t>
                    </a:r>
                    <a:r>
                      <a:rPr lang="en-US" sz="1050" b="1" dirty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8,</a:t>
                    </a:r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9549378312305796"/>
                  <c:y val="-0.15753997213255788"/>
                </c:manualLayout>
              </c:layout>
              <c:tx>
                <c:rich>
                  <a:bodyPr/>
                  <a:lstStyle/>
                  <a:p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333 617,6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; 75,</a:t>
                    </a:r>
                    <a:r>
                      <a:rPr lang="ru-RU" sz="1050" b="1" dirty="0" smtClean="0">
                        <a:solidFill>
                          <a:schemeClr val="tx1"/>
                        </a:solidFill>
                      </a:rPr>
                      <a:t>8</a:t>
                    </a:r>
                    <a:r>
                      <a:rPr lang="en-US" sz="1050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05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25400">
                  <a:solidFill>
                    <a:schemeClr val="tx1"/>
                  </a:solidFill>
                </a:ln>
              </c:spPr>
            </c:leaderLines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70588.899999999994</c:v>
                </c:pt>
                <c:pt idx="1">
                  <c:v>35942.199999999997</c:v>
                </c:pt>
                <c:pt idx="2">
                  <c:v>333617.59999999998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32144725854833328"/>
          <c:y val="0.73162860621120362"/>
          <c:w val="0.65696195046428552"/>
          <c:h val="0.26821217830256738"/>
        </c:manualLayout>
      </c:layout>
      <c:overlay val="0"/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5">
        <a:lumMod val="40000"/>
        <a:lumOff val="60000"/>
        <a:alpha val="54000"/>
      </a:schemeClr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482808726690567E-2"/>
          <c:y val="0"/>
          <c:w val="0.68167779576347887"/>
          <c:h val="0.988837386563236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65 133,9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67133.899999999994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F0A58E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192 537,1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190537.1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Дополнительное образование детей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2.361902262895107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16 493,9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16493.919999999995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Молодежная политики и оздоровление детей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9.997934843421324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715,44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715.4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3.0060574255028637E-2"/>
                  <c:y val="4.465045374705201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4 145,7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4145.7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0542336"/>
        <c:axId val="110292352"/>
      </c:barChart>
      <c:catAx>
        <c:axId val="110542336"/>
        <c:scaling>
          <c:orientation val="minMax"/>
        </c:scaling>
        <c:delete val="1"/>
        <c:axPos val="b"/>
        <c:majorTickMark val="out"/>
        <c:minorTickMark val="none"/>
        <c:tickLblPos val="none"/>
        <c:crossAx val="110292352"/>
        <c:crosses val="autoZero"/>
        <c:auto val="1"/>
        <c:lblAlgn val="ctr"/>
        <c:lblOffset val="100"/>
        <c:noMultiLvlLbl val="0"/>
      </c:catAx>
      <c:valAx>
        <c:axId val="11029235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10542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171550175484987"/>
          <c:y val="2.6268354149117042E-2"/>
          <c:w val="0.29828444881889765"/>
          <c:h val="0.92290554214088749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057084731933325E-3"/>
          <c:y val="1.376637975897415E-2"/>
          <c:w val="0.71140217116130988"/>
          <c:h val="0.972467240482051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bubble3D val="0"/>
            <c:spPr>
              <a:solidFill>
                <a:srgbClr val="CAE13F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CCCC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1.6450471805500667E-2"/>
                  <c:y val="-2.714446201884001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288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13,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842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;</a:t>
                    </a:r>
                    <a:endParaRPr lang="ru-RU" dirty="0" smtClean="0"/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31,6%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96,2</a:t>
                    </a:r>
                    <a:r>
                      <a:rPr lang="en-US" dirty="0" smtClean="0"/>
                      <a:t>; 54,</a:t>
                    </a:r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6994127246335113E-2"/>
                  <c:y val="-2.395969161321256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100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0,4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населения,в том числе за исключением расходов по субсидии по ЖКУ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3288</c:v>
                </c:pt>
                <c:pt idx="1">
                  <c:v>7842</c:v>
                </c:pt>
                <c:pt idx="2">
                  <c:v>13576.8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44187713204908"/>
          <c:y val="0"/>
          <c:w val="0.28690732905815569"/>
          <c:h val="0.98670981002110891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167185127578421E-2"/>
          <c:y val="4.1516420426924959E-2"/>
          <c:w val="0.81706025719364528"/>
          <c:h val="0.859727379992738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FF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411 611,6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404 931,7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411611.6</c:v>
                </c:pt>
                <c:pt idx="1">
                  <c:v>404931.7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3227696922564158E-2"/>
                  <c:y val="-2.313978030691729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421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923,5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4882050142578E-2"/>
                  <c:y val="-2.313978030691735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415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323,7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421923.5</c:v>
                </c:pt>
                <c:pt idx="1">
                  <c:v>415323.7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311,9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392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10311.9</c:v>
                </c:pt>
                <c:pt idx="1">
                  <c:v>10392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axId val="148448768"/>
        <c:axId val="144838592"/>
      </c:barChart>
      <c:catAx>
        <c:axId val="148448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44838592"/>
        <c:crosses val="autoZero"/>
        <c:auto val="1"/>
        <c:lblAlgn val="ctr"/>
        <c:lblOffset val="100"/>
        <c:noMultiLvlLbl val="0"/>
      </c:catAx>
      <c:valAx>
        <c:axId val="1448385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484487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2.3659295308651344E-2"/>
          <c:w val="0.71820088986528363"/>
          <c:h val="0.9001183134123307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FFCCCC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526,8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43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433,4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38526.800000000003</c:v>
                </c:pt>
                <c:pt idx="1">
                  <c:v>43433.4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1678</c:v>
                </c:pt>
                <c:pt idx="1">
                  <c:v>1678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безопасность и правоохранительная деятельность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872.9</c:v>
                </c:pt>
                <c:pt idx="1">
                  <c:v>868.9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rgbClr val="00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36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921,7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606,4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36921.699999999997</c:v>
                </c:pt>
                <c:pt idx="1">
                  <c:v>35606.400000000001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255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572,24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252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324,5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255572.24000000002</c:v>
                </c:pt>
                <c:pt idx="1">
                  <c:v>252324.5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Культура и кинематография</c:v>
                </c:pt>
              </c:strCache>
            </c:strRef>
          </c:tx>
          <c:spPr>
            <a:solidFill>
              <a:srgbClr val="FFCC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27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443,9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27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082,3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27443.9</c:v>
                </c:pt>
                <c:pt idx="1">
                  <c:v>27082.3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-1.971585166467529E-1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450,4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223,7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30450.400000000001</c:v>
                </c:pt>
                <c:pt idx="1">
                  <c:v>24223.7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88.4</c:v>
                </c:pt>
                <c:pt idx="1">
                  <c:v>82.7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Обслуживание государственного и муниципального долга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Лист1!$J$2:$J$3</c:f>
              <c:numCache>
                <c:formatCode>General</c:formatCode>
                <c:ptCount val="2"/>
                <c:pt idx="0">
                  <c:v>400</c:v>
                </c:pt>
                <c:pt idx="1">
                  <c:v>400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Межбюджетные трансферты общего характера бюджетам субъектов РФ и муниципальных образований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969,2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623,8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Лист1!$K$2:$K$3</c:f>
              <c:numCache>
                <c:formatCode>General</c:formatCode>
                <c:ptCount val="2"/>
                <c:pt idx="0">
                  <c:v>29969.200000000001</c:v>
                </c:pt>
                <c:pt idx="1">
                  <c:v>29623.8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84514560"/>
        <c:axId val="144842048"/>
      </c:barChart>
      <c:catAx>
        <c:axId val="184514560"/>
        <c:scaling>
          <c:orientation val="minMax"/>
        </c:scaling>
        <c:delete val="0"/>
        <c:axPos val="b"/>
        <c:majorTickMark val="out"/>
        <c:minorTickMark val="none"/>
        <c:tickLblPos val="nextTo"/>
        <c:crossAx val="144842048"/>
        <c:crosses val="autoZero"/>
        <c:auto val="1"/>
        <c:lblAlgn val="ctr"/>
        <c:lblOffset val="100"/>
        <c:noMultiLvlLbl val="0"/>
      </c:catAx>
      <c:valAx>
        <c:axId val="14484204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84514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644839641473534"/>
          <c:y val="0"/>
          <c:w val="0.28212927058283849"/>
          <c:h val="1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 БЮДЖЕТА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311,9</a:t>
                    </a:r>
                    <a:r>
                      <a:rPr lang="ru-RU" smtClean="0"/>
                      <a:t> тыс. руб.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392</a:t>
                    </a:r>
                    <a:r>
                      <a:rPr lang="ru-RU" smtClean="0"/>
                      <a:t>,0 тыс. руб.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CC99">
                  <a:alpha val="55000"/>
                </a:srgb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10311.9</c:v>
                </c:pt>
                <c:pt idx="1">
                  <c:v>10392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513536"/>
        <c:axId val="167790272"/>
      </c:barChart>
      <c:catAx>
        <c:axId val="184513536"/>
        <c:scaling>
          <c:orientation val="minMax"/>
        </c:scaling>
        <c:delete val="0"/>
        <c:axPos val="b"/>
        <c:majorTickMark val="out"/>
        <c:minorTickMark val="none"/>
        <c:tickLblPos val="nextTo"/>
        <c:crossAx val="167790272"/>
        <c:crosses val="autoZero"/>
        <c:auto val="1"/>
        <c:lblAlgn val="ctr"/>
        <c:lblOffset val="100"/>
        <c:noMultiLvlLbl val="0"/>
      </c:catAx>
      <c:valAx>
        <c:axId val="16779027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84513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1985123783308"/>
          <c:y val="8.4156999901372473E-2"/>
          <c:w val="0.86634657673481652"/>
          <c:h val="0.765743424197133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E48F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30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277,4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30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423,8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30277.4</c:v>
                </c:pt>
                <c:pt idx="1">
                  <c:v>30423.8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178240"/>
        <c:axId val="116741760"/>
      </c:barChart>
      <c:catAx>
        <c:axId val="167178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116741760"/>
        <c:crosses val="autoZero"/>
        <c:auto val="1"/>
        <c:lblAlgn val="ctr"/>
        <c:lblOffset val="100"/>
        <c:noMultiLvlLbl val="0"/>
      </c:catAx>
      <c:valAx>
        <c:axId val="116741760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167178240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42646286334963"/>
          <c:y val="0.12683872168653196"/>
          <c:w val="0.86258727455309725"/>
          <c:h val="0.713656883226366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3.4246464524438271E-3"/>
                  <c:y val="-2.9305708536652809E-2"/>
                </c:manualLayout>
              </c:layout>
              <c:tx>
                <c:rich>
                  <a:bodyPr/>
                  <a:lstStyle/>
                  <a:p>
                    <a:r>
                      <a:rPr lang="en-US" sz="200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sz="200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2000" smtClean="0">
                        <a:solidFill>
                          <a:schemeClr val="tx1"/>
                        </a:solidFill>
                      </a:rPr>
                      <a:t>106,4</a:t>
                    </a:r>
                    <a:r>
                      <a:rPr lang="ru-RU" sz="2000" smtClean="0">
                        <a:solidFill>
                          <a:schemeClr val="tx1"/>
                        </a:solidFill>
                      </a:rPr>
                      <a:t> тыс.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1979281402489684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>
                        <a:solidFill>
                          <a:schemeClr val="tx1"/>
                        </a:solidFill>
                      </a:rPr>
                      <a:t>5</a:t>
                    </a:r>
                    <a:r>
                      <a:rPr lang="ru-RU" sz="200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2000" dirty="0" smtClean="0">
                        <a:solidFill>
                          <a:schemeClr val="tx1"/>
                        </a:solidFill>
                      </a:rPr>
                      <a:t>307,2</a:t>
                    </a:r>
                    <a:r>
                      <a:rPr lang="ru-RU" sz="2000" dirty="0" smtClean="0">
                        <a:solidFill>
                          <a:schemeClr val="tx1"/>
                        </a:solidFill>
                      </a:rPr>
                      <a:t>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5106.4000000000005</c:v>
                </c:pt>
                <c:pt idx="1">
                  <c:v>5307.2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181824"/>
        <c:axId val="57985856"/>
      </c:barChart>
      <c:catAx>
        <c:axId val="167181824"/>
        <c:scaling>
          <c:orientation val="minMax"/>
        </c:scaling>
        <c:delete val="0"/>
        <c:axPos val="b"/>
        <c:majorTickMark val="out"/>
        <c:minorTickMark val="none"/>
        <c:tickLblPos val="nextTo"/>
        <c:crossAx val="57985856"/>
        <c:crosses val="autoZero"/>
        <c:auto val="1"/>
        <c:lblAlgn val="ctr"/>
        <c:lblOffset val="100"/>
        <c:noMultiLvlLbl val="0"/>
      </c:catAx>
      <c:valAx>
        <c:axId val="57985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181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95075878419221"/>
          <c:y val="8.9353633909957708E-2"/>
          <c:w val="0.85163243839369551"/>
          <c:h val="0.746801009038211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3.2361338036854216E-3"/>
                  <c:y val="9.1170425508276844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24 895,2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0903345092135526E-3"/>
                  <c:y val="-1.2811280772724597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22</a:t>
                    </a:r>
                    <a:r>
                      <a:rPr lang="ru-RU" sz="2000" b="1" dirty="0" smtClean="0"/>
                      <a:t> </a:t>
                    </a:r>
                    <a:r>
                      <a:rPr lang="en-US" sz="2000" b="1" dirty="0" smtClean="0"/>
                      <a:t>896</a:t>
                    </a:r>
                    <a:r>
                      <a:rPr lang="ru-RU" sz="2000" b="1" dirty="0" smtClean="0"/>
                      <a:t>,0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24895.200000000001</c:v>
                </c:pt>
                <c:pt idx="1">
                  <c:v>22896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626112"/>
        <c:axId val="57988160"/>
      </c:barChart>
      <c:catAx>
        <c:axId val="57626112"/>
        <c:scaling>
          <c:orientation val="minMax"/>
        </c:scaling>
        <c:delete val="0"/>
        <c:axPos val="b"/>
        <c:majorTickMark val="out"/>
        <c:minorTickMark val="none"/>
        <c:tickLblPos val="nextTo"/>
        <c:crossAx val="57988160"/>
        <c:crosses val="autoZero"/>
        <c:auto val="1"/>
        <c:lblAlgn val="ctr"/>
        <c:lblOffset val="100"/>
        <c:noMultiLvlLbl val="0"/>
      </c:catAx>
      <c:valAx>
        <c:axId val="57988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26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9"/>
            <c:spPr>
              <a:solidFill>
                <a:schemeClr val="tx1">
                  <a:lumMod val="50000"/>
                  <a:lumOff val="50000"/>
                </a:schemeClr>
              </a:solidFill>
            </c:spPr>
          </c:marker>
          <c:dLbls>
            <c:dLbl>
              <c:idx val="0"/>
              <c:layout>
                <c:manualLayout>
                  <c:x val="8.165245013928497E-3"/>
                  <c:y val="-2.484074539448667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</a:t>
                    </a:r>
                    <a:r>
                      <a:rPr lang="ru-RU" baseline="0" dirty="0" smtClean="0"/>
                      <a:t> 103,9 </a:t>
                    </a:r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1652450139286185E-3"/>
                  <c:y val="-1.4904447236692013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745</a:t>
                    </a:r>
                    <a:r>
                      <a:rPr lang="ru-RU" smtClean="0"/>
                      <a:t>,0 тыс.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6103.9</c:v>
                </c:pt>
                <c:pt idx="1">
                  <c:v>5745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57625600"/>
        <c:axId val="57990464"/>
      </c:lineChart>
      <c:catAx>
        <c:axId val="57625600"/>
        <c:scaling>
          <c:orientation val="minMax"/>
        </c:scaling>
        <c:delete val="0"/>
        <c:axPos val="b"/>
        <c:majorTickMark val="none"/>
        <c:minorTickMark val="none"/>
        <c:tickLblPos val="nextTo"/>
        <c:crossAx val="57990464"/>
        <c:crosses val="autoZero"/>
        <c:auto val="1"/>
        <c:lblAlgn val="ctr"/>
        <c:lblOffset val="100"/>
        <c:noMultiLvlLbl val="0"/>
      </c:catAx>
      <c:valAx>
        <c:axId val="57990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25600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28960111176293E-2"/>
          <c:y val="7.3111589369334998E-2"/>
          <c:w val="0.88141190584761009"/>
          <c:h val="0.774710442677726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2000000" scaled="0"/>
            </a:gra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1.3571320000868572E-7"/>
                  <c:y val="3.6199681516868587E-4"/>
                </c:manualLayout>
              </c:layout>
              <c:tx>
                <c:rich>
                  <a:bodyPr/>
                  <a:lstStyle/>
                  <a:p>
                    <a:r>
                      <a:rPr lang="en-US" sz="2000" smtClean="0"/>
                      <a:t>283,8</a:t>
                    </a:r>
                    <a:r>
                      <a:rPr lang="ru-RU" sz="2000" smtClean="0"/>
                      <a:t> тыс. руб.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105</a:t>
                    </a:r>
                    <a:r>
                      <a:rPr lang="ru-RU" smtClean="0"/>
                      <a:t>,0 тыс.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283.8</c:v>
                </c:pt>
                <c:pt idx="1">
                  <c:v>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axId val="58258944"/>
        <c:axId val="57458688"/>
      </c:barChart>
      <c:catAx>
        <c:axId val="58258944"/>
        <c:scaling>
          <c:orientation val="minMax"/>
        </c:scaling>
        <c:delete val="0"/>
        <c:axPos val="b"/>
        <c:majorTickMark val="out"/>
        <c:minorTickMark val="none"/>
        <c:tickLblPos val="nextTo"/>
        <c:crossAx val="57458688"/>
        <c:crosses val="autoZero"/>
        <c:auto val="1"/>
        <c:lblAlgn val="ctr"/>
        <c:lblOffset val="100"/>
        <c:noMultiLvlLbl val="0"/>
      </c:catAx>
      <c:valAx>
        <c:axId val="5745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258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35514515883873"/>
          <c:y val="5.8458735101008553E-2"/>
          <c:w val="0.86168572079994787"/>
          <c:h val="0.789363296946052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E48F"/>
            </a:solidFill>
            <a:ln>
              <a:solidFill>
                <a:schemeClr val="tx1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1300</a:t>
                    </a:r>
                    <a:r>
                      <a:rPr lang="ru-RU" dirty="0" smtClean="0"/>
                      <a:t>,0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300</a:t>
                    </a:r>
                    <a:r>
                      <a:rPr lang="ru-RU" dirty="0" smtClean="0"/>
                      <a:t>,0</a:t>
                    </a:r>
                    <a:r>
                      <a:rPr lang="ru-RU" baseline="0" dirty="0" smtClean="0"/>
                      <a:t>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1300</c:v>
                </c:pt>
                <c:pt idx="1">
                  <c:v>1300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258432"/>
        <c:axId val="57461568"/>
      </c:barChart>
      <c:catAx>
        <c:axId val="58258432"/>
        <c:scaling>
          <c:orientation val="minMax"/>
        </c:scaling>
        <c:delete val="0"/>
        <c:axPos val="b"/>
        <c:majorTickMark val="out"/>
        <c:minorTickMark val="none"/>
        <c:tickLblPos val="nextTo"/>
        <c:crossAx val="57461568"/>
        <c:crosses val="autoZero"/>
        <c:auto val="1"/>
        <c:lblAlgn val="ctr"/>
        <c:lblOffset val="100"/>
        <c:noMultiLvlLbl val="0"/>
      </c:catAx>
      <c:valAx>
        <c:axId val="5746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258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effectLst>
              <a:glow rad="317500">
                <a:schemeClr val="accent3">
                  <a:satMod val="175000"/>
                  <a:alpha val="49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effectLst>
                <a:glow rad="317500">
                  <a:schemeClr val="accent3">
                    <a:satMod val="175000"/>
                    <a:alpha val="49000"/>
                  </a:schemeClr>
                </a:glo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dLbls>
            <c:dLbl>
              <c:idx val="0"/>
              <c:layout>
                <c:manualLayout>
                  <c:x val="3.458221417663832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378,9</a:t>
                    </a:r>
                    <a:r>
                      <a:rPr lang="ru-RU" smtClean="0"/>
                      <a:t> тыс.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178,4</a:t>
                    </a:r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Оценка поступлений в 2018 году</c:v>
                </c:pt>
                <c:pt idx="1">
                  <c:v>Прогноз на 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5378.9</c:v>
                </c:pt>
                <c:pt idx="1">
                  <c:v>4178.4000000000005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260480"/>
        <c:axId val="57465600"/>
      </c:barChart>
      <c:catAx>
        <c:axId val="58260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7465600"/>
        <c:crosses val="autoZero"/>
        <c:auto val="1"/>
        <c:lblAlgn val="ctr"/>
        <c:lblOffset val="100"/>
        <c:noMultiLvlLbl val="0"/>
      </c:catAx>
      <c:valAx>
        <c:axId val="57465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260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36AB13-9FBD-4235-B140-63C2CE9044A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9631BB-95A1-448E-A29E-D9BD8372367F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3600" b="1" i="1" dirty="0" smtClean="0"/>
            <a:t>Социальное обеспечение населения</a:t>
          </a:r>
          <a:endParaRPr lang="ru-RU" sz="3600" b="1" i="1" dirty="0"/>
        </a:p>
      </dgm:t>
    </dgm:pt>
    <dgm:pt modelId="{38EEE353-CD73-4E91-8F79-2091ADE47928}" type="parTrans" cxnId="{3190D7E8-5061-416D-BDF7-63F3FF68B1AF}">
      <dgm:prSet/>
      <dgm:spPr/>
      <dgm:t>
        <a:bodyPr/>
        <a:lstStyle/>
        <a:p>
          <a:endParaRPr lang="ru-RU"/>
        </a:p>
      </dgm:t>
    </dgm:pt>
    <dgm:pt modelId="{E7927D1D-F675-4920-9377-4D37269C77BA}" type="sibTrans" cxnId="{3190D7E8-5061-416D-BDF7-63F3FF68B1AF}">
      <dgm:prSet/>
      <dgm:spPr/>
      <dgm:t>
        <a:bodyPr/>
        <a:lstStyle/>
        <a:p>
          <a:endParaRPr lang="ru-RU"/>
        </a:p>
      </dgm:t>
    </dgm:pt>
    <dgm:pt modelId="{184F64CE-048A-48A1-8B95-205B2C1219AD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на выполнение государственных полномочий по возмещению расходов, связанных с предоставлением специалистам образовательных учреждений бесплатной жилой площади с отоплением и освещением в сельских населенных пунктах – </a:t>
          </a:r>
          <a:r>
            <a:rPr lang="ru-RU" b="1" dirty="0" smtClean="0"/>
            <a:t>7 4</a:t>
          </a:r>
          <a:r>
            <a:rPr lang="en-US" b="1" dirty="0" smtClean="0"/>
            <a:t>4</a:t>
          </a:r>
          <a:r>
            <a:rPr lang="ru-RU" b="1" dirty="0" smtClean="0"/>
            <a:t>3,0 тыс. руб.</a:t>
          </a:r>
          <a:endParaRPr lang="ru-RU" b="1" dirty="0"/>
        </a:p>
      </dgm:t>
    </dgm:pt>
    <dgm:pt modelId="{83853577-5E4A-4063-BF8E-0FE28CB914C7}" type="parTrans" cxnId="{AE060DA7-2695-4C3D-A080-1804DD054D43}">
      <dgm:prSet/>
      <dgm:spPr/>
      <dgm:t>
        <a:bodyPr/>
        <a:lstStyle/>
        <a:p>
          <a:endParaRPr lang="ru-RU"/>
        </a:p>
      </dgm:t>
    </dgm:pt>
    <dgm:pt modelId="{4C33FAC2-AE5C-4D79-824A-5C588973AFEA}" type="sibTrans" cxnId="{AE060DA7-2695-4C3D-A080-1804DD054D43}">
      <dgm:prSet/>
      <dgm:spPr/>
      <dgm:t>
        <a:bodyPr/>
        <a:lstStyle/>
        <a:p>
          <a:endParaRPr lang="ru-RU"/>
        </a:p>
      </dgm:t>
    </dgm:pt>
    <dgm:pt modelId="{85D05221-DD49-4D81-AEE6-108C2FB1632F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на частичную компенсацию расходов на оплату жилого помещения и коммунальных услуг – </a:t>
          </a:r>
          <a:r>
            <a:rPr lang="ru-RU" b="1" dirty="0" smtClean="0"/>
            <a:t>399,0 тыс. руб.</a:t>
          </a:r>
          <a:endParaRPr lang="ru-RU" b="1" dirty="0"/>
        </a:p>
      </dgm:t>
    </dgm:pt>
    <dgm:pt modelId="{A140557A-0A03-487F-9671-501CDF7C5818}" type="parTrans" cxnId="{F695A31F-A641-4ED9-944D-9AFB0222F0C5}">
      <dgm:prSet/>
      <dgm:spPr/>
      <dgm:t>
        <a:bodyPr/>
        <a:lstStyle/>
        <a:p>
          <a:endParaRPr lang="ru-RU"/>
        </a:p>
      </dgm:t>
    </dgm:pt>
    <dgm:pt modelId="{1C0CD180-B58C-4322-A338-F42D9F120BFF}" type="sibTrans" cxnId="{F695A31F-A641-4ED9-944D-9AFB0222F0C5}">
      <dgm:prSet/>
      <dgm:spPr/>
      <dgm:t>
        <a:bodyPr/>
        <a:lstStyle/>
        <a:p>
          <a:endParaRPr lang="ru-RU"/>
        </a:p>
      </dgm:t>
    </dgm:pt>
    <dgm:pt modelId="{A9F58F04-55B2-48EB-8167-270F17E56716}" type="pres">
      <dgm:prSet presAssocID="{C736AB13-9FBD-4235-B140-63C2CE9044A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E49BDFA-9D25-43E9-9A79-C632ECD1F6A0}" type="pres">
      <dgm:prSet presAssocID="{029631BB-95A1-448E-A29E-D9BD8372367F}" presName="hierRoot1" presStyleCnt="0"/>
      <dgm:spPr/>
    </dgm:pt>
    <dgm:pt modelId="{90C1F9CD-EAC6-496C-A46E-E31B13593E89}" type="pres">
      <dgm:prSet presAssocID="{029631BB-95A1-448E-A29E-D9BD8372367F}" presName="composite" presStyleCnt="0"/>
      <dgm:spPr/>
    </dgm:pt>
    <dgm:pt modelId="{7139E2CC-A7D4-4C04-8A5F-24D0BEDAD7DD}" type="pres">
      <dgm:prSet presAssocID="{029631BB-95A1-448E-A29E-D9BD8372367F}" presName="background" presStyleLbl="node0" presStyleIdx="0" presStyleCnt="1"/>
      <dgm:spPr/>
    </dgm:pt>
    <dgm:pt modelId="{1439E1C7-17D8-4068-965F-12A66F0686DF}" type="pres">
      <dgm:prSet presAssocID="{029631BB-95A1-448E-A29E-D9BD8372367F}" presName="text" presStyleLbl="fgAcc0" presStyleIdx="0" presStyleCnt="1" custScaleX="106581" custLinFactNeighborX="857" custLinFactNeighborY="-6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F1AC9-0130-4CDD-A642-ACF5F39AE4F4}" type="pres">
      <dgm:prSet presAssocID="{029631BB-95A1-448E-A29E-D9BD8372367F}" presName="hierChild2" presStyleCnt="0"/>
      <dgm:spPr/>
    </dgm:pt>
    <dgm:pt modelId="{07C2FEA9-3444-456F-8427-C597415E3F82}" type="pres">
      <dgm:prSet presAssocID="{83853577-5E4A-4063-BF8E-0FE28CB914C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4184944-8C7B-4296-875F-DC369219713A}" type="pres">
      <dgm:prSet presAssocID="{184F64CE-048A-48A1-8B95-205B2C1219AD}" presName="hierRoot2" presStyleCnt="0"/>
      <dgm:spPr/>
    </dgm:pt>
    <dgm:pt modelId="{2592A0CF-69EF-4019-9EF1-C25E0C124531}" type="pres">
      <dgm:prSet presAssocID="{184F64CE-048A-48A1-8B95-205B2C1219AD}" presName="composite2" presStyleCnt="0"/>
      <dgm:spPr/>
    </dgm:pt>
    <dgm:pt modelId="{57FA7CE6-6C18-40BD-8C09-2D89FB3CA4E6}" type="pres">
      <dgm:prSet presAssocID="{184F64CE-048A-48A1-8B95-205B2C1219AD}" presName="background2" presStyleLbl="node2" presStyleIdx="0" presStyleCnt="2"/>
      <dgm:spPr/>
    </dgm:pt>
    <dgm:pt modelId="{9609583D-1B5A-4DA8-A7D5-E17FB132FFAD}" type="pres">
      <dgm:prSet presAssocID="{184F64CE-048A-48A1-8B95-205B2C1219A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0D97E6-59FC-4D9B-B9DB-A1289E28533B}" type="pres">
      <dgm:prSet presAssocID="{184F64CE-048A-48A1-8B95-205B2C1219AD}" presName="hierChild3" presStyleCnt="0"/>
      <dgm:spPr/>
    </dgm:pt>
    <dgm:pt modelId="{14233911-2984-433A-82FA-52AC6BDC311E}" type="pres">
      <dgm:prSet presAssocID="{A140557A-0A03-487F-9671-501CDF7C581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DFA7379-C1E1-4F7C-B5B5-F41ACF9E5FC1}" type="pres">
      <dgm:prSet presAssocID="{85D05221-DD49-4D81-AEE6-108C2FB1632F}" presName="hierRoot2" presStyleCnt="0"/>
      <dgm:spPr/>
    </dgm:pt>
    <dgm:pt modelId="{E6F7BC31-598C-4D0E-A33F-893CD722ED2E}" type="pres">
      <dgm:prSet presAssocID="{85D05221-DD49-4D81-AEE6-108C2FB1632F}" presName="composite2" presStyleCnt="0"/>
      <dgm:spPr/>
    </dgm:pt>
    <dgm:pt modelId="{04EE7ADF-017F-443C-9AD8-6E97C425AE9C}" type="pres">
      <dgm:prSet presAssocID="{85D05221-DD49-4D81-AEE6-108C2FB1632F}" presName="background2" presStyleLbl="node2" presStyleIdx="1" presStyleCnt="2"/>
      <dgm:spPr/>
    </dgm:pt>
    <dgm:pt modelId="{2269283C-CF13-4EA9-8D2B-0F2C2456E184}" type="pres">
      <dgm:prSet presAssocID="{85D05221-DD49-4D81-AEE6-108C2FB1632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297025-5F4D-4116-A0F5-B3A9BE017CB6}" type="pres">
      <dgm:prSet presAssocID="{85D05221-DD49-4D81-AEE6-108C2FB1632F}" presName="hierChild3" presStyleCnt="0"/>
      <dgm:spPr/>
    </dgm:pt>
  </dgm:ptLst>
  <dgm:cxnLst>
    <dgm:cxn modelId="{A3B02853-347F-4529-BC7E-976F8DD4F0D4}" type="presOf" srcId="{029631BB-95A1-448E-A29E-D9BD8372367F}" destId="{1439E1C7-17D8-4068-965F-12A66F0686DF}" srcOrd="0" destOrd="0" presId="urn:microsoft.com/office/officeart/2005/8/layout/hierarchy1"/>
    <dgm:cxn modelId="{955FC68A-5AD7-4ACA-A5B2-D41B5CF35F78}" type="presOf" srcId="{C736AB13-9FBD-4235-B140-63C2CE9044A9}" destId="{A9F58F04-55B2-48EB-8167-270F17E56716}" srcOrd="0" destOrd="0" presId="urn:microsoft.com/office/officeart/2005/8/layout/hierarchy1"/>
    <dgm:cxn modelId="{9D1DD79E-BD0C-4D1E-AE82-5361FCF753FC}" type="presOf" srcId="{83853577-5E4A-4063-BF8E-0FE28CB914C7}" destId="{07C2FEA9-3444-456F-8427-C597415E3F82}" srcOrd="0" destOrd="0" presId="urn:microsoft.com/office/officeart/2005/8/layout/hierarchy1"/>
    <dgm:cxn modelId="{F695A31F-A641-4ED9-944D-9AFB0222F0C5}" srcId="{029631BB-95A1-448E-A29E-D9BD8372367F}" destId="{85D05221-DD49-4D81-AEE6-108C2FB1632F}" srcOrd="1" destOrd="0" parTransId="{A140557A-0A03-487F-9671-501CDF7C5818}" sibTransId="{1C0CD180-B58C-4322-A338-F42D9F120BFF}"/>
    <dgm:cxn modelId="{7011A3B9-E10B-4180-A3C1-DC90A3923DD6}" type="presOf" srcId="{85D05221-DD49-4D81-AEE6-108C2FB1632F}" destId="{2269283C-CF13-4EA9-8D2B-0F2C2456E184}" srcOrd="0" destOrd="0" presId="urn:microsoft.com/office/officeart/2005/8/layout/hierarchy1"/>
    <dgm:cxn modelId="{AE060DA7-2695-4C3D-A080-1804DD054D43}" srcId="{029631BB-95A1-448E-A29E-D9BD8372367F}" destId="{184F64CE-048A-48A1-8B95-205B2C1219AD}" srcOrd="0" destOrd="0" parTransId="{83853577-5E4A-4063-BF8E-0FE28CB914C7}" sibTransId="{4C33FAC2-AE5C-4D79-824A-5C588973AFEA}"/>
    <dgm:cxn modelId="{897D74CB-7106-408B-9BC4-03E4BF6A81D8}" type="presOf" srcId="{A140557A-0A03-487F-9671-501CDF7C5818}" destId="{14233911-2984-433A-82FA-52AC6BDC311E}" srcOrd="0" destOrd="0" presId="urn:microsoft.com/office/officeart/2005/8/layout/hierarchy1"/>
    <dgm:cxn modelId="{3190D7E8-5061-416D-BDF7-63F3FF68B1AF}" srcId="{C736AB13-9FBD-4235-B140-63C2CE9044A9}" destId="{029631BB-95A1-448E-A29E-D9BD8372367F}" srcOrd="0" destOrd="0" parTransId="{38EEE353-CD73-4E91-8F79-2091ADE47928}" sibTransId="{E7927D1D-F675-4920-9377-4D37269C77BA}"/>
    <dgm:cxn modelId="{7AC5D55B-6D45-4DAB-B03E-4C121CC788B5}" type="presOf" srcId="{184F64CE-048A-48A1-8B95-205B2C1219AD}" destId="{9609583D-1B5A-4DA8-A7D5-E17FB132FFAD}" srcOrd="0" destOrd="0" presId="urn:microsoft.com/office/officeart/2005/8/layout/hierarchy1"/>
    <dgm:cxn modelId="{EF5310A2-4E08-4349-8F62-B585D7C72CF7}" type="presParOf" srcId="{A9F58F04-55B2-48EB-8167-270F17E56716}" destId="{EE49BDFA-9D25-43E9-9A79-C632ECD1F6A0}" srcOrd="0" destOrd="0" presId="urn:microsoft.com/office/officeart/2005/8/layout/hierarchy1"/>
    <dgm:cxn modelId="{62793B68-DB8F-457B-9823-498491D4601B}" type="presParOf" srcId="{EE49BDFA-9D25-43E9-9A79-C632ECD1F6A0}" destId="{90C1F9CD-EAC6-496C-A46E-E31B13593E89}" srcOrd="0" destOrd="0" presId="urn:microsoft.com/office/officeart/2005/8/layout/hierarchy1"/>
    <dgm:cxn modelId="{286B038B-5849-48EF-A5EE-A6013D6E1F8D}" type="presParOf" srcId="{90C1F9CD-EAC6-496C-A46E-E31B13593E89}" destId="{7139E2CC-A7D4-4C04-8A5F-24D0BEDAD7DD}" srcOrd="0" destOrd="0" presId="urn:microsoft.com/office/officeart/2005/8/layout/hierarchy1"/>
    <dgm:cxn modelId="{5A823292-175E-4775-B75D-066D3C127E3F}" type="presParOf" srcId="{90C1F9CD-EAC6-496C-A46E-E31B13593E89}" destId="{1439E1C7-17D8-4068-965F-12A66F0686DF}" srcOrd="1" destOrd="0" presId="urn:microsoft.com/office/officeart/2005/8/layout/hierarchy1"/>
    <dgm:cxn modelId="{9651C36F-FBE3-4A34-802E-B359E80BCA80}" type="presParOf" srcId="{EE49BDFA-9D25-43E9-9A79-C632ECD1F6A0}" destId="{130F1AC9-0130-4CDD-A642-ACF5F39AE4F4}" srcOrd="1" destOrd="0" presId="urn:microsoft.com/office/officeart/2005/8/layout/hierarchy1"/>
    <dgm:cxn modelId="{4AA88419-5CFE-4045-BCCA-4D9900250262}" type="presParOf" srcId="{130F1AC9-0130-4CDD-A642-ACF5F39AE4F4}" destId="{07C2FEA9-3444-456F-8427-C597415E3F82}" srcOrd="0" destOrd="0" presId="urn:microsoft.com/office/officeart/2005/8/layout/hierarchy1"/>
    <dgm:cxn modelId="{AC9E7C5E-BB18-461E-A88C-94638D566E85}" type="presParOf" srcId="{130F1AC9-0130-4CDD-A642-ACF5F39AE4F4}" destId="{B4184944-8C7B-4296-875F-DC369219713A}" srcOrd="1" destOrd="0" presId="urn:microsoft.com/office/officeart/2005/8/layout/hierarchy1"/>
    <dgm:cxn modelId="{C60C63FB-AC9A-4BA1-BAA0-A7C959681524}" type="presParOf" srcId="{B4184944-8C7B-4296-875F-DC369219713A}" destId="{2592A0CF-69EF-4019-9EF1-C25E0C124531}" srcOrd="0" destOrd="0" presId="urn:microsoft.com/office/officeart/2005/8/layout/hierarchy1"/>
    <dgm:cxn modelId="{6CDFFCB7-DFCA-448C-9DA7-5C379D9E7893}" type="presParOf" srcId="{2592A0CF-69EF-4019-9EF1-C25E0C124531}" destId="{57FA7CE6-6C18-40BD-8C09-2D89FB3CA4E6}" srcOrd="0" destOrd="0" presId="urn:microsoft.com/office/officeart/2005/8/layout/hierarchy1"/>
    <dgm:cxn modelId="{337113BE-7BAA-4E0A-A84E-326D8897247C}" type="presParOf" srcId="{2592A0CF-69EF-4019-9EF1-C25E0C124531}" destId="{9609583D-1B5A-4DA8-A7D5-E17FB132FFAD}" srcOrd="1" destOrd="0" presId="urn:microsoft.com/office/officeart/2005/8/layout/hierarchy1"/>
    <dgm:cxn modelId="{B6BDAF29-4EDF-4B90-B6F7-052307E8CB16}" type="presParOf" srcId="{B4184944-8C7B-4296-875F-DC369219713A}" destId="{C40D97E6-59FC-4D9B-B9DB-A1289E28533B}" srcOrd="1" destOrd="0" presId="urn:microsoft.com/office/officeart/2005/8/layout/hierarchy1"/>
    <dgm:cxn modelId="{DD6A5BD0-64E5-4C0F-B80D-06E5A2395C07}" type="presParOf" srcId="{130F1AC9-0130-4CDD-A642-ACF5F39AE4F4}" destId="{14233911-2984-433A-82FA-52AC6BDC311E}" srcOrd="2" destOrd="0" presId="urn:microsoft.com/office/officeart/2005/8/layout/hierarchy1"/>
    <dgm:cxn modelId="{F8D3D4C7-9958-4986-8A1A-2C53CB9F93C6}" type="presParOf" srcId="{130F1AC9-0130-4CDD-A642-ACF5F39AE4F4}" destId="{BDFA7379-C1E1-4F7C-B5B5-F41ACF9E5FC1}" srcOrd="3" destOrd="0" presId="urn:microsoft.com/office/officeart/2005/8/layout/hierarchy1"/>
    <dgm:cxn modelId="{A2E8BEE1-1FF5-44B1-A565-5A91D8A0892C}" type="presParOf" srcId="{BDFA7379-C1E1-4F7C-B5B5-F41ACF9E5FC1}" destId="{E6F7BC31-598C-4D0E-A33F-893CD722ED2E}" srcOrd="0" destOrd="0" presId="urn:microsoft.com/office/officeart/2005/8/layout/hierarchy1"/>
    <dgm:cxn modelId="{9CAE8A04-4198-4CA2-9F7C-E12749C00B74}" type="presParOf" srcId="{E6F7BC31-598C-4D0E-A33F-893CD722ED2E}" destId="{04EE7ADF-017F-443C-9AD8-6E97C425AE9C}" srcOrd="0" destOrd="0" presId="urn:microsoft.com/office/officeart/2005/8/layout/hierarchy1"/>
    <dgm:cxn modelId="{420FB2E4-85E8-4B47-B49E-96BF40004E17}" type="presParOf" srcId="{E6F7BC31-598C-4D0E-A33F-893CD722ED2E}" destId="{2269283C-CF13-4EA9-8D2B-0F2C2456E184}" srcOrd="1" destOrd="0" presId="urn:microsoft.com/office/officeart/2005/8/layout/hierarchy1"/>
    <dgm:cxn modelId="{270041F8-9F40-4081-ADB8-631BE82011A4}" type="presParOf" srcId="{BDFA7379-C1E1-4F7C-B5B5-F41ACF9E5FC1}" destId="{A0297025-5F4D-4116-A0F5-B3A9BE017C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F40EEA-B85F-40F5-916E-AEC42B84D00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795B0D-C80E-4D9D-BFED-9F6C134C9394}">
      <dgm:prSet phldrT="[Текст]" custT="1"/>
      <dgm:spPr>
        <a:solidFill>
          <a:srgbClr val="FFCC99"/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 w="190500" prst="divot"/>
          <a:bevelB w="139700" h="139700" prst="divot"/>
        </a:sp3d>
      </dgm:spPr>
      <dgm:t>
        <a:bodyPr/>
        <a:lstStyle/>
        <a:p>
          <a:r>
            <a:rPr lang="ru-RU" sz="4800" b="1" i="1" dirty="0" smtClean="0">
              <a:solidFill>
                <a:schemeClr val="tx1"/>
              </a:solidFill>
            </a:rPr>
            <a:t>Охрана семьи и детства</a:t>
          </a:r>
          <a:endParaRPr lang="ru-RU" sz="4800" b="1" i="1" dirty="0">
            <a:solidFill>
              <a:schemeClr val="tx1"/>
            </a:solidFill>
          </a:endParaRPr>
        </a:p>
      </dgm:t>
    </dgm:pt>
    <dgm:pt modelId="{8F37C7AF-A2E7-4523-960B-D00DD173EA12}" type="parTrans" cxnId="{84268700-5935-4AF2-895C-5106822DAF6D}">
      <dgm:prSet/>
      <dgm:spPr/>
      <dgm:t>
        <a:bodyPr/>
        <a:lstStyle/>
        <a:p>
          <a:endParaRPr lang="ru-RU"/>
        </a:p>
      </dgm:t>
    </dgm:pt>
    <dgm:pt modelId="{30A9B5C8-0E27-465D-A467-32FE14A7C8E3}" type="sibTrans" cxnId="{84268700-5935-4AF2-895C-5106822DAF6D}">
      <dgm:prSet/>
      <dgm:spPr/>
      <dgm:t>
        <a:bodyPr/>
        <a:lstStyle/>
        <a:p>
          <a:endParaRPr lang="ru-RU"/>
        </a:p>
      </dgm:t>
    </dgm:pt>
    <dgm:pt modelId="{B6822E23-5D13-403A-BE2E-5D3A83F8800C}">
      <dgm:prSet phldrT="[Текст]" custT="1"/>
      <dgm:spPr>
        <a:solidFill>
          <a:srgbClr val="FFCCCC">
            <a:alpha val="37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 w="158750" prst="slope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обеспечение жилыми помещениями детей-сирот, детей, оставшихся без попечения родителей, а также детей, находящихся под опекой –</a:t>
          </a:r>
        </a:p>
        <a:p>
          <a:r>
            <a:rPr lang="ru-RU" sz="1600" dirty="0" smtClean="0">
              <a:solidFill>
                <a:schemeClr val="tx1"/>
              </a:solidFill>
            </a:rPr>
            <a:t> </a:t>
          </a:r>
          <a:r>
            <a:rPr lang="ru-RU" sz="1600" b="1" dirty="0" smtClean="0">
              <a:solidFill>
                <a:schemeClr val="tx1"/>
              </a:solidFill>
            </a:rPr>
            <a:t>5 672,3 тыс. руб.</a:t>
          </a:r>
          <a:endParaRPr lang="ru-RU" sz="1600" b="1" dirty="0">
            <a:solidFill>
              <a:schemeClr val="tx1"/>
            </a:solidFill>
          </a:endParaRPr>
        </a:p>
      </dgm:t>
    </dgm:pt>
    <dgm:pt modelId="{84CC76CA-6E1D-4C25-B995-EBA50E807DD3}" type="parTrans" cxnId="{B0597430-B6A0-4F2A-9238-0ED748DA00E2}">
      <dgm:prSet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endParaRPr lang="ru-RU"/>
        </a:p>
      </dgm:t>
    </dgm:pt>
    <dgm:pt modelId="{03C73E66-34BC-40D0-A9D3-EE6C0AF61A40}" type="sibTrans" cxnId="{B0597430-B6A0-4F2A-9238-0ED748DA00E2}">
      <dgm:prSet/>
      <dgm:spPr/>
      <dgm:t>
        <a:bodyPr/>
        <a:lstStyle/>
        <a:p>
          <a:endParaRPr lang="ru-RU"/>
        </a:p>
      </dgm:t>
    </dgm:pt>
    <dgm:pt modelId="{6BCB3E1F-4FE0-4936-8291-C39224393E83}">
      <dgm:prSet phldrT="[Текст]" custT="1"/>
      <dgm:spPr>
        <a:solidFill>
          <a:srgbClr val="FFCCCC">
            <a:alpha val="37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 w="158750" prst="slope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содержание ребенка в семье опекуна и приемной семье, а также вознаграждение приемному родителю на 2019 год в объеме </a:t>
          </a:r>
        </a:p>
        <a:p>
          <a:r>
            <a:rPr lang="ru-RU" sz="1600" b="1" dirty="0" smtClean="0">
              <a:solidFill>
                <a:schemeClr val="tx1"/>
              </a:solidFill>
            </a:rPr>
            <a:t>5 830,0 тыс. руб.</a:t>
          </a:r>
          <a:endParaRPr lang="ru-RU" sz="1600" b="1" dirty="0">
            <a:solidFill>
              <a:schemeClr val="tx1"/>
            </a:solidFill>
          </a:endParaRPr>
        </a:p>
      </dgm:t>
    </dgm:pt>
    <dgm:pt modelId="{F9091977-B58B-4DA1-A500-1AF59DD28AAA}" type="parTrans" cxnId="{C3B209DA-6464-444B-B3DF-CD207AF46BD1}">
      <dgm:prSet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endParaRPr lang="ru-RU"/>
        </a:p>
      </dgm:t>
    </dgm:pt>
    <dgm:pt modelId="{DA1810AF-AC83-4F18-9A45-62E334323AFF}" type="sibTrans" cxnId="{C3B209DA-6464-444B-B3DF-CD207AF46BD1}">
      <dgm:prSet/>
      <dgm:spPr/>
      <dgm:t>
        <a:bodyPr/>
        <a:lstStyle/>
        <a:p>
          <a:endParaRPr lang="ru-RU"/>
        </a:p>
      </dgm:t>
    </dgm:pt>
    <dgm:pt modelId="{310C709A-5FE7-42D2-A81E-6165D516C958}">
      <dgm:prSet custT="1"/>
      <dgm:spPr>
        <a:solidFill>
          <a:srgbClr val="FFCCCC">
            <a:alpha val="37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 w="158750" prst="slope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выплату компенсации платы, взимаемой с родителей за присмотр и уход за детьми в образовательных организациях, реализующих образовательную программу дошкольного образования на 2019 год в объеме </a:t>
          </a:r>
          <a:r>
            <a:rPr lang="ru-RU" sz="1600" b="1" dirty="0" smtClean="0">
              <a:solidFill>
                <a:schemeClr val="tx1"/>
              </a:solidFill>
            </a:rPr>
            <a:t>2 074,5 тыс. руб.</a:t>
          </a:r>
          <a:endParaRPr lang="ru-RU" sz="1600" b="1" dirty="0">
            <a:solidFill>
              <a:schemeClr val="tx1"/>
            </a:solidFill>
          </a:endParaRPr>
        </a:p>
      </dgm:t>
    </dgm:pt>
    <dgm:pt modelId="{02C00F8A-3700-4159-A116-564A19DC1B6B}" type="parTrans" cxnId="{E2BE3013-B907-48E6-9A3D-22FE2D75C8DD}">
      <dgm:prSet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endParaRPr lang="ru-RU"/>
        </a:p>
      </dgm:t>
    </dgm:pt>
    <dgm:pt modelId="{AA377847-8BBB-4B75-A185-7EECA0B6729F}" type="sibTrans" cxnId="{E2BE3013-B907-48E6-9A3D-22FE2D75C8DD}">
      <dgm:prSet/>
      <dgm:spPr/>
      <dgm:t>
        <a:bodyPr/>
        <a:lstStyle/>
        <a:p>
          <a:endParaRPr lang="ru-RU"/>
        </a:p>
      </dgm:t>
    </dgm:pt>
    <dgm:pt modelId="{41DBA326-A98C-4791-AF0B-27B479233C1E}" type="pres">
      <dgm:prSet presAssocID="{50F40EEA-B85F-40F5-916E-AEC42B84D0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AC853F-94F9-4AD0-B5E2-F4BFCA1E1D9C}" type="pres">
      <dgm:prSet presAssocID="{87795B0D-C80E-4D9D-BFED-9F6C134C9394}" presName="root1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B3554672-5D0D-414A-9805-F8D347E26C81}" type="pres">
      <dgm:prSet presAssocID="{87795B0D-C80E-4D9D-BFED-9F6C134C9394}" presName="LevelOneTextNode" presStyleLbl="node0" presStyleIdx="0" presStyleCnt="1" custScaleY="157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4CF366-9AC5-4759-8A8A-ED68E01E888E}" type="pres">
      <dgm:prSet presAssocID="{87795B0D-C80E-4D9D-BFED-9F6C134C9394}" presName="level2hierChild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603A1192-D29F-449C-A7D9-B5970FAFA886}" type="pres">
      <dgm:prSet presAssocID="{84CC76CA-6E1D-4C25-B995-EBA50E807DD3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838F4DF-91DC-4DE2-8C61-0E639EF0B7E0}" type="pres">
      <dgm:prSet presAssocID="{84CC76CA-6E1D-4C25-B995-EBA50E807DD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96399D3-65A9-403D-873C-4F8F19FE4E2D}" type="pres">
      <dgm:prSet presAssocID="{B6822E23-5D13-403A-BE2E-5D3A83F8800C}" presName="root2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C6836E72-E368-45BD-90E1-4B83847A1584}" type="pres">
      <dgm:prSet presAssocID="{B6822E23-5D13-403A-BE2E-5D3A83F8800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258C78-0A11-4AC3-A093-AC6889D1932A}" type="pres">
      <dgm:prSet presAssocID="{B6822E23-5D13-403A-BE2E-5D3A83F8800C}" presName="level3hierChild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BB885540-5DC0-4BB0-872A-28B4BE5753D4}" type="pres">
      <dgm:prSet presAssocID="{F9091977-B58B-4DA1-A500-1AF59DD28AA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0177B14D-6F96-4270-9A47-5D3DAFE41272}" type="pres">
      <dgm:prSet presAssocID="{F9091977-B58B-4DA1-A500-1AF59DD28AA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E36724B5-C4FF-4862-BBAC-5B92A9EF414B}" type="pres">
      <dgm:prSet presAssocID="{6BCB3E1F-4FE0-4936-8291-C39224393E83}" presName="root2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EEC33865-D6A9-4C5F-AF66-4217E3372812}" type="pres">
      <dgm:prSet presAssocID="{6BCB3E1F-4FE0-4936-8291-C39224393E8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E81B1D-5B42-4F20-B654-5D95BC216A61}" type="pres">
      <dgm:prSet presAssocID="{6BCB3E1F-4FE0-4936-8291-C39224393E83}" presName="level3hierChild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B05C46A1-B7E7-4AE1-9CD2-01B7CC8D80FA}" type="pres">
      <dgm:prSet presAssocID="{02C00F8A-3700-4159-A116-564A19DC1B6B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C5908B2A-B475-4F3D-B4FC-B4D8CE102717}" type="pres">
      <dgm:prSet presAssocID="{02C00F8A-3700-4159-A116-564A19DC1B6B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FBA103F-01D2-4051-B92D-C7ABC962A78E}" type="pres">
      <dgm:prSet presAssocID="{310C709A-5FE7-42D2-A81E-6165D516C958}" presName="root2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  <dgm:pt modelId="{EF675456-BAB3-4679-83B4-93A258EAB31F}" type="pres">
      <dgm:prSet presAssocID="{310C709A-5FE7-42D2-A81E-6165D516C958}" presName="LevelTwoTextNode" presStyleLbl="node2" presStyleIdx="2" presStyleCnt="3" custScaleY="1167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8F4DBF-5B15-4C99-A5F2-AB27555F2D28}" type="pres">
      <dgm:prSet presAssocID="{310C709A-5FE7-42D2-A81E-6165D516C958}" presName="level3hierChild" presStyleCnt="0"/>
      <dgm:spPr>
        <a:scene3d>
          <a:camera prst="orthographicFront"/>
          <a:lightRig rig="threePt" dir="t"/>
        </a:scene3d>
        <a:sp3d>
          <a:bevelT w="38100" prst="divot"/>
        </a:sp3d>
      </dgm:spPr>
    </dgm:pt>
  </dgm:ptLst>
  <dgm:cxnLst>
    <dgm:cxn modelId="{E2BE3013-B907-48E6-9A3D-22FE2D75C8DD}" srcId="{87795B0D-C80E-4D9D-BFED-9F6C134C9394}" destId="{310C709A-5FE7-42D2-A81E-6165D516C958}" srcOrd="2" destOrd="0" parTransId="{02C00F8A-3700-4159-A116-564A19DC1B6B}" sibTransId="{AA377847-8BBB-4B75-A185-7EECA0B6729F}"/>
    <dgm:cxn modelId="{6EF1221B-6F57-40EA-B541-C3FEBC0FAD7B}" type="presOf" srcId="{B6822E23-5D13-403A-BE2E-5D3A83F8800C}" destId="{C6836E72-E368-45BD-90E1-4B83847A1584}" srcOrd="0" destOrd="0" presId="urn:microsoft.com/office/officeart/2005/8/layout/hierarchy2"/>
    <dgm:cxn modelId="{FB59F430-8D04-49E2-96CF-1AB8576F8590}" type="presOf" srcId="{310C709A-5FE7-42D2-A81E-6165D516C958}" destId="{EF675456-BAB3-4679-83B4-93A258EAB31F}" srcOrd="0" destOrd="0" presId="urn:microsoft.com/office/officeart/2005/8/layout/hierarchy2"/>
    <dgm:cxn modelId="{D85D1197-5130-45C3-82C7-842B99B65060}" type="presOf" srcId="{50F40EEA-B85F-40F5-916E-AEC42B84D00A}" destId="{41DBA326-A98C-4791-AF0B-27B479233C1E}" srcOrd="0" destOrd="0" presId="urn:microsoft.com/office/officeart/2005/8/layout/hierarchy2"/>
    <dgm:cxn modelId="{6ADF6906-BCEA-439C-903F-A92847FD4A67}" type="presOf" srcId="{02C00F8A-3700-4159-A116-564A19DC1B6B}" destId="{C5908B2A-B475-4F3D-B4FC-B4D8CE102717}" srcOrd="1" destOrd="0" presId="urn:microsoft.com/office/officeart/2005/8/layout/hierarchy2"/>
    <dgm:cxn modelId="{CEC064E0-1039-4A7A-A581-40E747017C7C}" type="presOf" srcId="{84CC76CA-6E1D-4C25-B995-EBA50E807DD3}" destId="{603A1192-D29F-449C-A7D9-B5970FAFA886}" srcOrd="0" destOrd="0" presId="urn:microsoft.com/office/officeart/2005/8/layout/hierarchy2"/>
    <dgm:cxn modelId="{B4A5A10E-8CA7-4779-965C-C38F70D7F55C}" type="presOf" srcId="{87795B0D-C80E-4D9D-BFED-9F6C134C9394}" destId="{B3554672-5D0D-414A-9805-F8D347E26C81}" srcOrd="0" destOrd="0" presId="urn:microsoft.com/office/officeart/2005/8/layout/hierarchy2"/>
    <dgm:cxn modelId="{A1C1CB7C-F63C-40B3-8A29-033A26160C66}" type="presOf" srcId="{02C00F8A-3700-4159-A116-564A19DC1B6B}" destId="{B05C46A1-B7E7-4AE1-9CD2-01B7CC8D80FA}" srcOrd="0" destOrd="0" presId="urn:microsoft.com/office/officeart/2005/8/layout/hierarchy2"/>
    <dgm:cxn modelId="{B0597430-B6A0-4F2A-9238-0ED748DA00E2}" srcId="{87795B0D-C80E-4D9D-BFED-9F6C134C9394}" destId="{B6822E23-5D13-403A-BE2E-5D3A83F8800C}" srcOrd="0" destOrd="0" parTransId="{84CC76CA-6E1D-4C25-B995-EBA50E807DD3}" sibTransId="{03C73E66-34BC-40D0-A9D3-EE6C0AF61A40}"/>
    <dgm:cxn modelId="{C3B209DA-6464-444B-B3DF-CD207AF46BD1}" srcId="{87795B0D-C80E-4D9D-BFED-9F6C134C9394}" destId="{6BCB3E1F-4FE0-4936-8291-C39224393E83}" srcOrd="1" destOrd="0" parTransId="{F9091977-B58B-4DA1-A500-1AF59DD28AAA}" sibTransId="{DA1810AF-AC83-4F18-9A45-62E334323AFF}"/>
    <dgm:cxn modelId="{84268700-5935-4AF2-895C-5106822DAF6D}" srcId="{50F40EEA-B85F-40F5-916E-AEC42B84D00A}" destId="{87795B0D-C80E-4D9D-BFED-9F6C134C9394}" srcOrd="0" destOrd="0" parTransId="{8F37C7AF-A2E7-4523-960B-D00DD173EA12}" sibTransId="{30A9B5C8-0E27-465D-A467-32FE14A7C8E3}"/>
    <dgm:cxn modelId="{3A8FB0F7-5293-4885-90EB-2D7D691ADA5B}" type="presOf" srcId="{6BCB3E1F-4FE0-4936-8291-C39224393E83}" destId="{EEC33865-D6A9-4C5F-AF66-4217E3372812}" srcOrd="0" destOrd="0" presId="urn:microsoft.com/office/officeart/2005/8/layout/hierarchy2"/>
    <dgm:cxn modelId="{549199F1-D81A-47CB-93B0-1435B16D195B}" type="presOf" srcId="{F9091977-B58B-4DA1-A500-1AF59DD28AAA}" destId="{BB885540-5DC0-4BB0-872A-28B4BE5753D4}" srcOrd="0" destOrd="0" presId="urn:microsoft.com/office/officeart/2005/8/layout/hierarchy2"/>
    <dgm:cxn modelId="{113A922C-FD71-4A4D-8F4D-9B645E6BFE06}" type="presOf" srcId="{F9091977-B58B-4DA1-A500-1AF59DD28AAA}" destId="{0177B14D-6F96-4270-9A47-5D3DAFE41272}" srcOrd="1" destOrd="0" presId="urn:microsoft.com/office/officeart/2005/8/layout/hierarchy2"/>
    <dgm:cxn modelId="{63F36ED3-57EC-4ED7-84C8-89B2FB0DB62F}" type="presOf" srcId="{84CC76CA-6E1D-4C25-B995-EBA50E807DD3}" destId="{F838F4DF-91DC-4DE2-8C61-0E639EF0B7E0}" srcOrd="1" destOrd="0" presId="urn:microsoft.com/office/officeart/2005/8/layout/hierarchy2"/>
    <dgm:cxn modelId="{E7F5D095-5FB7-4B70-B720-75A7E365E8F1}" type="presParOf" srcId="{41DBA326-A98C-4791-AF0B-27B479233C1E}" destId="{5AAC853F-94F9-4AD0-B5E2-F4BFCA1E1D9C}" srcOrd="0" destOrd="0" presId="urn:microsoft.com/office/officeart/2005/8/layout/hierarchy2"/>
    <dgm:cxn modelId="{C71E1F27-A581-4F15-89B3-3CA154099C7F}" type="presParOf" srcId="{5AAC853F-94F9-4AD0-B5E2-F4BFCA1E1D9C}" destId="{B3554672-5D0D-414A-9805-F8D347E26C81}" srcOrd="0" destOrd="0" presId="urn:microsoft.com/office/officeart/2005/8/layout/hierarchy2"/>
    <dgm:cxn modelId="{97A37FE8-595D-4821-94C4-64E9E7720E10}" type="presParOf" srcId="{5AAC853F-94F9-4AD0-B5E2-F4BFCA1E1D9C}" destId="{CF4CF366-9AC5-4759-8A8A-ED68E01E888E}" srcOrd="1" destOrd="0" presId="urn:microsoft.com/office/officeart/2005/8/layout/hierarchy2"/>
    <dgm:cxn modelId="{06E2988B-7ECE-4331-973F-A49EE3E61232}" type="presParOf" srcId="{CF4CF366-9AC5-4759-8A8A-ED68E01E888E}" destId="{603A1192-D29F-449C-A7D9-B5970FAFA886}" srcOrd="0" destOrd="0" presId="urn:microsoft.com/office/officeart/2005/8/layout/hierarchy2"/>
    <dgm:cxn modelId="{498E49CA-0B73-4D18-8422-2183E2465B47}" type="presParOf" srcId="{603A1192-D29F-449C-A7D9-B5970FAFA886}" destId="{F838F4DF-91DC-4DE2-8C61-0E639EF0B7E0}" srcOrd="0" destOrd="0" presId="urn:microsoft.com/office/officeart/2005/8/layout/hierarchy2"/>
    <dgm:cxn modelId="{A1947D55-2B19-4692-B42F-1496FC60C3E4}" type="presParOf" srcId="{CF4CF366-9AC5-4759-8A8A-ED68E01E888E}" destId="{796399D3-65A9-403D-873C-4F8F19FE4E2D}" srcOrd="1" destOrd="0" presId="urn:microsoft.com/office/officeart/2005/8/layout/hierarchy2"/>
    <dgm:cxn modelId="{A33835E9-CB70-4696-9FFE-9618A8A51371}" type="presParOf" srcId="{796399D3-65A9-403D-873C-4F8F19FE4E2D}" destId="{C6836E72-E368-45BD-90E1-4B83847A1584}" srcOrd="0" destOrd="0" presId="urn:microsoft.com/office/officeart/2005/8/layout/hierarchy2"/>
    <dgm:cxn modelId="{BB0A5F0D-3613-44E4-9CBA-33D53C2A256B}" type="presParOf" srcId="{796399D3-65A9-403D-873C-4F8F19FE4E2D}" destId="{2D258C78-0A11-4AC3-A093-AC6889D1932A}" srcOrd="1" destOrd="0" presId="urn:microsoft.com/office/officeart/2005/8/layout/hierarchy2"/>
    <dgm:cxn modelId="{A95ED30F-EC67-4F92-ABA0-6FBE40117834}" type="presParOf" srcId="{CF4CF366-9AC5-4759-8A8A-ED68E01E888E}" destId="{BB885540-5DC0-4BB0-872A-28B4BE5753D4}" srcOrd="2" destOrd="0" presId="urn:microsoft.com/office/officeart/2005/8/layout/hierarchy2"/>
    <dgm:cxn modelId="{0BCA3B7B-9447-4B87-9251-80D82B8BE73E}" type="presParOf" srcId="{BB885540-5DC0-4BB0-872A-28B4BE5753D4}" destId="{0177B14D-6F96-4270-9A47-5D3DAFE41272}" srcOrd="0" destOrd="0" presId="urn:microsoft.com/office/officeart/2005/8/layout/hierarchy2"/>
    <dgm:cxn modelId="{6BA7A002-D712-43F4-8CE7-EEE08B2E4405}" type="presParOf" srcId="{CF4CF366-9AC5-4759-8A8A-ED68E01E888E}" destId="{E36724B5-C4FF-4862-BBAC-5B92A9EF414B}" srcOrd="3" destOrd="0" presId="urn:microsoft.com/office/officeart/2005/8/layout/hierarchy2"/>
    <dgm:cxn modelId="{9BCA4399-1AA3-43D8-BDB8-C9E158A83B0F}" type="presParOf" srcId="{E36724B5-C4FF-4862-BBAC-5B92A9EF414B}" destId="{EEC33865-D6A9-4C5F-AF66-4217E3372812}" srcOrd="0" destOrd="0" presId="urn:microsoft.com/office/officeart/2005/8/layout/hierarchy2"/>
    <dgm:cxn modelId="{558760D4-A9D0-46FB-BA28-80BB9EE289DE}" type="presParOf" srcId="{E36724B5-C4FF-4862-BBAC-5B92A9EF414B}" destId="{A0E81B1D-5B42-4F20-B654-5D95BC216A61}" srcOrd="1" destOrd="0" presId="urn:microsoft.com/office/officeart/2005/8/layout/hierarchy2"/>
    <dgm:cxn modelId="{35C1AC83-D92E-4634-880F-8DFB2DF1A16E}" type="presParOf" srcId="{CF4CF366-9AC5-4759-8A8A-ED68E01E888E}" destId="{B05C46A1-B7E7-4AE1-9CD2-01B7CC8D80FA}" srcOrd="4" destOrd="0" presId="urn:microsoft.com/office/officeart/2005/8/layout/hierarchy2"/>
    <dgm:cxn modelId="{135AF71E-E29B-4F9F-9814-3D24DC805714}" type="presParOf" srcId="{B05C46A1-B7E7-4AE1-9CD2-01B7CC8D80FA}" destId="{C5908B2A-B475-4F3D-B4FC-B4D8CE102717}" srcOrd="0" destOrd="0" presId="urn:microsoft.com/office/officeart/2005/8/layout/hierarchy2"/>
    <dgm:cxn modelId="{D924988A-AAE7-42BC-A900-C776F4687F0F}" type="presParOf" srcId="{CF4CF366-9AC5-4759-8A8A-ED68E01E888E}" destId="{2FBA103F-01D2-4051-B92D-C7ABC962A78E}" srcOrd="5" destOrd="0" presId="urn:microsoft.com/office/officeart/2005/8/layout/hierarchy2"/>
    <dgm:cxn modelId="{FE0F5CB4-C1C4-4F85-AF8B-DC9988C2FC63}" type="presParOf" srcId="{2FBA103F-01D2-4051-B92D-C7ABC962A78E}" destId="{EF675456-BAB3-4679-83B4-93A258EAB31F}" srcOrd="0" destOrd="0" presId="urn:microsoft.com/office/officeart/2005/8/layout/hierarchy2"/>
    <dgm:cxn modelId="{BFBE9463-D856-4EB1-B6E9-0CBF3B478223}" type="presParOf" srcId="{2FBA103F-01D2-4051-B92D-C7ABC962A78E}" destId="{CB8F4DBF-5B15-4C99-A5F2-AB27555F2D2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95803F-228F-43B4-B9AA-9BBA26F1EE21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E1484891-23C7-4E28-8BF2-2081FCD38853}">
      <dgm:prSet phldrT="[Текст]" custT="1"/>
      <dgm:spPr>
        <a:solidFill>
          <a:srgbClr val="FFCC99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Доходы  440 148,7 тыс. руб.</a:t>
          </a:r>
          <a:endParaRPr lang="ru-RU" sz="2000" dirty="0">
            <a:solidFill>
              <a:schemeClr val="tx1"/>
            </a:solidFill>
          </a:endParaRPr>
        </a:p>
      </dgm:t>
    </dgm:pt>
    <dgm:pt modelId="{1274D466-0B4B-4EA2-B698-8E7C1FB5B813}" type="parTrans" cxnId="{176A956F-5CE3-4A57-97F0-BC0F499F4CDB}">
      <dgm:prSet/>
      <dgm:spPr/>
      <dgm:t>
        <a:bodyPr/>
        <a:lstStyle/>
        <a:p>
          <a:endParaRPr lang="ru-RU"/>
        </a:p>
      </dgm:t>
    </dgm:pt>
    <dgm:pt modelId="{7D02FF5C-62A9-476E-9F7E-D986E0D0BA74}" type="sibTrans" cxnId="{176A956F-5CE3-4A57-97F0-BC0F499F4CDB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5AAD36DF-A4A8-430A-809C-CA47930F77EA}">
      <dgm:prSet phldrT="[Текст]" custT="1"/>
      <dgm:spPr>
        <a:solidFill>
          <a:srgbClr val="FFCC99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Расходы 450 602,9 тыс. руб.</a:t>
          </a:r>
          <a:endParaRPr lang="ru-RU" sz="2000" dirty="0">
            <a:solidFill>
              <a:schemeClr val="tx1"/>
            </a:solidFill>
          </a:endParaRPr>
        </a:p>
      </dgm:t>
    </dgm:pt>
    <dgm:pt modelId="{D4407A14-803F-40EE-81ED-42B86406F4CE}" type="parTrans" cxnId="{6DF8F2C0-1672-4577-8E57-7563DACE0EEE}">
      <dgm:prSet/>
      <dgm:spPr/>
      <dgm:t>
        <a:bodyPr/>
        <a:lstStyle/>
        <a:p>
          <a:endParaRPr lang="ru-RU"/>
        </a:p>
      </dgm:t>
    </dgm:pt>
    <dgm:pt modelId="{C9EA4A07-732D-46DD-80A4-5055942CF947}" type="sibTrans" cxnId="{6DF8F2C0-1672-4577-8E57-7563DACE0EEE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F397B7ED-BB9E-473F-BC47-DC0BBADDC1C3}">
      <dgm:prSet phldrT="[Текст]" custT="1"/>
      <dgm:spPr>
        <a:solidFill>
          <a:srgbClr val="FFCCCC">
            <a:alpha val="7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Дефицит   – 10 454,2 тыс. руб.</a:t>
          </a:r>
          <a:endParaRPr lang="ru-RU" sz="2000" dirty="0">
            <a:solidFill>
              <a:schemeClr val="tx1"/>
            </a:solidFill>
          </a:endParaRPr>
        </a:p>
      </dgm:t>
    </dgm:pt>
    <dgm:pt modelId="{A652190E-4D83-4C68-84F4-D158D59A2EB3}" type="parTrans" cxnId="{5D777841-6514-4FA1-B2CE-54E866D3267C}">
      <dgm:prSet/>
      <dgm:spPr/>
      <dgm:t>
        <a:bodyPr/>
        <a:lstStyle/>
        <a:p>
          <a:endParaRPr lang="ru-RU"/>
        </a:p>
      </dgm:t>
    </dgm:pt>
    <dgm:pt modelId="{0453D8AB-1732-408D-8395-3A4536147566}" type="sibTrans" cxnId="{5D777841-6514-4FA1-B2CE-54E866D3267C}">
      <dgm:prSet/>
      <dgm:spPr/>
      <dgm:t>
        <a:bodyPr/>
        <a:lstStyle/>
        <a:p>
          <a:endParaRPr lang="ru-RU"/>
        </a:p>
      </dgm:t>
    </dgm:pt>
    <dgm:pt modelId="{12FD0E28-E300-4164-ACD6-797DC7CAC9C8}" type="pres">
      <dgm:prSet presAssocID="{F295803F-228F-43B4-B9AA-9BBA26F1EE21}" presName="linearFlow" presStyleCnt="0">
        <dgm:presLayoutVars>
          <dgm:dir/>
          <dgm:resizeHandles val="exact"/>
        </dgm:presLayoutVars>
      </dgm:prSet>
      <dgm:spPr/>
    </dgm:pt>
    <dgm:pt modelId="{9DE2CEA9-5B7D-49A8-AB9D-12456A0D6933}" type="pres">
      <dgm:prSet presAssocID="{E1484891-23C7-4E28-8BF2-2081FCD38853}" presName="node" presStyleLbl="node1" presStyleIdx="0" presStyleCnt="3" custScaleX="121700" custScaleY="101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31E2E1-5F80-4CF4-A564-3EE810DE9991}" type="pres">
      <dgm:prSet presAssocID="{7D02FF5C-62A9-476E-9F7E-D986E0D0BA74}" presName="spacerL" presStyleCnt="0"/>
      <dgm:spPr/>
    </dgm:pt>
    <dgm:pt modelId="{F5ABC562-6BBC-4E78-84C7-24E7E9A36D70}" type="pres">
      <dgm:prSet presAssocID="{7D02FF5C-62A9-476E-9F7E-D986E0D0BA74}" presName="sibTrans" presStyleLbl="sibTrans2D1" presStyleIdx="0" presStyleCnt="2" custScaleX="63297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6905A703-8995-4C6C-96E1-5A0272528D30}" type="pres">
      <dgm:prSet presAssocID="{7D02FF5C-62A9-476E-9F7E-D986E0D0BA74}" presName="spacerR" presStyleCnt="0"/>
      <dgm:spPr/>
    </dgm:pt>
    <dgm:pt modelId="{5D6BC5D9-25DE-4CCA-AF94-78F697429E65}" type="pres">
      <dgm:prSet presAssocID="{5AAD36DF-A4A8-430A-809C-CA47930F77EA}" presName="node" presStyleLbl="node1" presStyleIdx="1" presStyleCnt="3" custScaleX="119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93CAA3-94AF-40BB-8DA3-C5D9479433F3}" type="pres">
      <dgm:prSet presAssocID="{C9EA4A07-732D-46DD-80A4-5055942CF947}" presName="spacerL" presStyleCnt="0"/>
      <dgm:spPr/>
    </dgm:pt>
    <dgm:pt modelId="{A078007E-6145-49A7-86AF-B494D3E7A950}" type="pres">
      <dgm:prSet presAssocID="{C9EA4A07-732D-46DD-80A4-5055942CF947}" presName="sibTrans" presStyleLbl="sibTrans2D1" presStyleIdx="1" presStyleCnt="2" custScaleX="57028"/>
      <dgm:spPr/>
      <dgm:t>
        <a:bodyPr/>
        <a:lstStyle/>
        <a:p>
          <a:endParaRPr lang="ru-RU"/>
        </a:p>
      </dgm:t>
    </dgm:pt>
    <dgm:pt modelId="{2484E8E1-C707-4134-B5F6-36A0A5062C1A}" type="pres">
      <dgm:prSet presAssocID="{C9EA4A07-732D-46DD-80A4-5055942CF947}" presName="spacerR" presStyleCnt="0"/>
      <dgm:spPr/>
    </dgm:pt>
    <dgm:pt modelId="{0C53D6A7-77C2-41C6-9B8F-3BD37335F8B0}" type="pres">
      <dgm:prSet presAssocID="{F397B7ED-BB9E-473F-BC47-DC0BBADDC1C3}" presName="node" presStyleLbl="node1" presStyleIdx="2" presStyleCnt="3" custScaleX="120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AA3796-2340-4C58-81EB-2E1C6A6E5EFA}" type="presOf" srcId="{F295803F-228F-43B4-B9AA-9BBA26F1EE21}" destId="{12FD0E28-E300-4164-ACD6-797DC7CAC9C8}" srcOrd="0" destOrd="0" presId="urn:microsoft.com/office/officeart/2005/8/layout/equation1"/>
    <dgm:cxn modelId="{843300D2-0AFA-4E0A-81B9-E11114AF7000}" type="presOf" srcId="{7D02FF5C-62A9-476E-9F7E-D986E0D0BA74}" destId="{F5ABC562-6BBC-4E78-84C7-24E7E9A36D70}" srcOrd="0" destOrd="0" presId="urn:microsoft.com/office/officeart/2005/8/layout/equation1"/>
    <dgm:cxn modelId="{B69F8772-C656-409C-9483-AB1CF04592C6}" type="presOf" srcId="{F397B7ED-BB9E-473F-BC47-DC0BBADDC1C3}" destId="{0C53D6A7-77C2-41C6-9B8F-3BD37335F8B0}" srcOrd="0" destOrd="0" presId="urn:microsoft.com/office/officeart/2005/8/layout/equation1"/>
    <dgm:cxn modelId="{5D777841-6514-4FA1-B2CE-54E866D3267C}" srcId="{F295803F-228F-43B4-B9AA-9BBA26F1EE21}" destId="{F397B7ED-BB9E-473F-BC47-DC0BBADDC1C3}" srcOrd="2" destOrd="0" parTransId="{A652190E-4D83-4C68-84F4-D158D59A2EB3}" sibTransId="{0453D8AB-1732-408D-8395-3A4536147566}"/>
    <dgm:cxn modelId="{176A956F-5CE3-4A57-97F0-BC0F499F4CDB}" srcId="{F295803F-228F-43B4-B9AA-9BBA26F1EE21}" destId="{E1484891-23C7-4E28-8BF2-2081FCD38853}" srcOrd="0" destOrd="0" parTransId="{1274D466-0B4B-4EA2-B698-8E7C1FB5B813}" sibTransId="{7D02FF5C-62A9-476E-9F7E-D986E0D0BA74}"/>
    <dgm:cxn modelId="{49331C01-444F-4A0E-AFC6-865C508C4347}" type="presOf" srcId="{E1484891-23C7-4E28-8BF2-2081FCD38853}" destId="{9DE2CEA9-5B7D-49A8-AB9D-12456A0D6933}" srcOrd="0" destOrd="0" presId="urn:microsoft.com/office/officeart/2005/8/layout/equation1"/>
    <dgm:cxn modelId="{9C759B73-FC0C-4427-9C39-8FF21DCB928F}" type="presOf" srcId="{C9EA4A07-732D-46DD-80A4-5055942CF947}" destId="{A078007E-6145-49A7-86AF-B494D3E7A950}" srcOrd="0" destOrd="0" presId="urn:microsoft.com/office/officeart/2005/8/layout/equation1"/>
    <dgm:cxn modelId="{10D15F74-A715-432D-A9CE-800A932773B5}" type="presOf" srcId="{5AAD36DF-A4A8-430A-809C-CA47930F77EA}" destId="{5D6BC5D9-25DE-4CCA-AF94-78F697429E65}" srcOrd="0" destOrd="0" presId="urn:microsoft.com/office/officeart/2005/8/layout/equation1"/>
    <dgm:cxn modelId="{6DF8F2C0-1672-4577-8E57-7563DACE0EEE}" srcId="{F295803F-228F-43B4-B9AA-9BBA26F1EE21}" destId="{5AAD36DF-A4A8-430A-809C-CA47930F77EA}" srcOrd="1" destOrd="0" parTransId="{D4407A14-803F-40EE-81ED-42B86406F4CE}" sibTransId="{C9EA4A07-732D-46DD-80A4-5055942CF947}"/>
    <dgm:cxn modelId="{4A0A7453-A0C0-4A66-9A51-589CA757678E}" type="presParOf" srcId="{12FD0E28-E300-4164-ACD6-797DC7CAC9C8}" destId="{9DE2CEA9-5B7D-49A8-AB9D-12456A0D6933}" srcOrd="0" destOrd="0" presId="urn:microsoft.com/office/officeart/2005/8/layout/equation1"/>
    <dgm:cxn modelId="{7617B5F5-DE9E-472D-B266-DDDEE4EA54B0}" type="presParOf" srcId="{12FD0E28-E300-4164-ACD6-797DC7CAC9C8}" destId="{2D31E2E1-5F80-4CF4-A564-3EE810DE9991}" srcOrd="1" destOrd="0" presId="urn:microsoft.com/office/officeart/2005/8/layout/equation1"/>
    <dgm:cxn modelId="{C183CE83-54FF-41E0-B772-C589575DE2CF}" type="presParOf" srcId="{12FD0E28-E300-4164-ACD6-797DC7CAC9C8}" destId="{F5ABC562-6BBC-4E78-84C7-24E7E9A36D70}" srcOrd="2" destOrd="0" presId="urn:microsoft.com/office/officeart/2005/8/layout/equation1"/>
    <dgm:cxn modelId="{3E661707-084C-4B27-A366-E5F49DE6FCE2}" type="presParOf" srcId="{12FD0E28-E300-4164-ACD6-797DC7CAC9C8}" destId="{6905A703-8995-4C6C-96E1-5A0272528D30}" srcOrd="3" destOrd="0" presId="urn:microsoft.com/office/officeart/2005/8/layout/equation1"/>
    <dgm:cxn modelId="{FF36EC68-2AB9-4F12-8B3E-48019F4F49B9}" type="presParOf" srcId="{12FD0E28-E300-4164-ACD6-797DC7CAC9C8}" destId="{5D6BC5D9-25DE-4CCA-AF94-78F697429E65}" srcOrd="4" destOrd="0" presId="urn:microsoft.com/office/officeart/2005/8/layout/equation1"/>
    <dgm:cxn modelId="{B6980169-1458-4A84-9278-C9F73B5F3FD2}" type="presParOf" srcId="{12FD0E28-E300-4164-ACD6-797DC7CAC9C8}" destId="{F793CAA3-94AF-40BB-8DA3-C5D9479433F3}" srcOrd="5" destOrd="0" presId="urn:microsoft.com/office/officeart/2005/8/layout/equation1"/>
    <dgm:cxn modelId="{3B3A4053-5141-4F2F-B6F0-0FDFB63212C8}" type="presParOf" srcId="{12FD0E28-E300-4164-ACD6-797DC7CAC9C8}" destId="{A078007E-6145-49A7-86AF-B494D3E7A950}" srcOrd="6" destOrd="0" presId="urn:microsoft.com/office/officeart/2005/8/layout/equation1"/>
    <dgm:cxn modelId="{51B695D9-A412-4FCC-99DC-928E22B2E1D0}" type="presParOf" srcId="{12FD0E28-E300-4164-ACD6-797DC7CAC9C8}" destId="{2484E8E1-C707-4134-B5F6-36A0A5062C1A}" srcOrd="7" destOrd="0" presId="urn:microsoft.com/office/officeart/2005/8/layout/equation1"/>
    <dgm:cxn modelId="{EE21D6C1-802D-4B08-9756-8C67D5B77191}" type="presParOf" srcId="{12FD0E28-E300-4164-ACD6-797DC7CAC9C8}" destId="{0C53D6A7-77C2-41C6-9B8F-3BD37335F8B0}" srcOrd="8" destOrd="0" presId="urn:microsoft.com/office/officeart/2005/8/layout/equation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CCB1EF-BAE0-4026-B846-3A3E63D4132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EAB757-D5BE-4356-985E-00C9F44BB6B3}">
      <dgm:prSet phldrT="[Текст]"/>
      <dgm:spPr>
        <a:solidFill>
          <a:srgbClr val="FFCC99">
            <a:alpha val="48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Верхний предел муниципального долга</a:t>
          </a:r>
          <a:endParaRPr lang="ru-RU" dirty="0">
            <a:solidFill>
              <a:schemeClr val="tx1"/>
            </a:solidFill>
          </a:endParaRPr>
        </a:p>
      </dgm:t>
    </dgm:pt>
    <dgm:pt modelId="{3D97D00C-BABD-4214-97F7-4CB1E8CD600C}" type="parTrans" cxnId="{4C7B58E2-9254-42DC-AD8F-2B11557BC272}">
      <dgm:prSet/>
      <dgm:spPr/>
      <dgm:t>
        <a:bodyPr/>
        <a:lstStyle/>
        <a:p>
          <a:endParaRPr lang="ru-RU"/>
        </a:p>
      </dgm:t>
    </dgm:pt>
    <dgm:pt modelId="{78F06E9A-AC1B-484A-B3B4-BF91127916E1}" type="sibTrans" cxnId="{4C7B58E2-9254-42DC-AD8F-2B11557BC272}">
      <dgm:prSet/>
      <dgm:spPr/>
      <dgm:t>
        <a:bodyPr/>
        <a:lstStyle/>
        <a:p>
          <a:endParaRPr lang="ru-RU"/>
        </a:p>
      </dgm:t>
    </dgm:pt>
    <dgm:pt modelId="{500F9A1B-F290-4E6D-9833-154E1AAE502A}">
      <dgm:prSet phldrT="[Текст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01.01.2020 – </a:t>
          </a:r>
        </a:p>
        <a:p>
          <a:r>
            <a:rPr lang="ru-RU" dirty="0" smtClean="0">
              <a:solidFill>
                <a:schemeClr val="tx1"/>
              </a:solidFill>
            </a:rPr>
            <a:t>5 000,0 тыс. руб.</a:t>
          </a:r>
          <a:endParaRPr lang="ru-RU" dirty="0">
            <a:solidFill>
              <a:schemeClr val="tx1"/>
            </a:solidFill>
          </a:endParaRPr>
        </a:p>
      </dgm:t>
    </dgm:pt>
    <dgm:pt modelId="{B9EB0F87-8817-4E9D-9D25-D3B09745C2CD}" type="parTrans" cxnId="{07EFC386-48A6-4ADB-BBF9-7A1F504EF19E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0295E5A0-6BBF-45F5-AAA4-7546F144E67C}" type="sibTrans" cxnId="{07EFC386-48A6-4ADB-BBF9-7A1F504EF19E}">
      <dgm:prSet/>
      <dgm:spPr/>
      <dgm:t>
        <a:bodyPr/>
        <a:lstStyle/>
        <a:p>
          <a:endParaRPr lang="ru-RU"/>
        </a:p>
      </dgm:t>
    </dgm:pt>
    <dgm:pt modelId="{F08F4451-B4EF-452F-B568-2DAFE58DE0AF}">
      <dgm:prSet phldrT="[Текст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01.01.2022 – </a:t>
          </a:r>
        </a:p>
        <a:p>
          <a:r>
            <a:rPr lang="ru-RU" dirty="0" smtClean="0">
              <a:solidFill>
                <a:schemeClr val="tx1"/>
              </a:solidFill>
            </a:rPr>
            <a:t>5 000,0 тыс. руб.</a:t>
          </a:r>
          <a:endParaRPr lang="ru-RU" dirty="0">
            <a:solidFill>
              <a:schemeClr val="tx1"/>
            </a:solidFill>
          </a:endParaRPr>
        </a:p>
      </dgm:t>
    </dgm:pt>
    <dgm:pt modelId="{77F52BDE-42D4-44EE-AEE3-F18AEA288477}" type="parTrans" cxnId="{8FD3EA97-BD4A-42E5-90BC-EAECBEE76D92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E13D05E2-BF6E-4B92-8D86-DF6C442CBD95}" type="sibTrans" cxnId="{8FD3EA97-BD4A-42E5-90BC-EAECBEE76D92}">
      <dgm:prSet/>
      <dgm:spPr/>
      <dgm:t>
        <a:bodyPr/>
        <a:lstStyle/>
        <a:p>
          <a:endParaRPr lang="ru-RU"/>
        </a:p>
      </dgm:t>
    </dgm:pt>
    <dgm:pt modelId="{F6ADDC00-C162-42D3-B9B6-8ACF571A4282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01.01.2021 – </a:t>
          </a:r>
        </a:p>
        <a:p>
          <a:r>
            <a:rPr lang="ru-RU" dirty="0" smtClean="0">
              <a:solidFill>
                <a:schemeClr val="tx1"/>
              </a:solidFill>
            </a:rPr>
            <a:t>5 000,0 тыс. руб.</a:t>
          </a:r>
          <a:endParaRPr lang="ru-RU" dirty="0">
            <a:solidFill>
              <a:schemeClr val="tx1"/>
            </a:solidFill>
          </a:endParaRPr>
        </a:p>
      </dgm:t>
    </dgm:pt>
    <dgm:pt modelId="{AC445499-A022-4AC8-97DA-988EF651284D}" type="parTrans" cxnId="{B0BC0B3B-9E45-428F-8367-D36EEE19E523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391E0FE4-2F4E-460D-AA03-84EB96CC5798}" type="sibTrans" cxnId="{B0BC0B3B-9E45-428F-8367-D36EEE19E523}">
      <dgm:prSet/>
      <dgm:spPr/>
      <dgm:t>
        <a:bodyPr/>
        <a:lstStyle/>
        <a:p>
          <a:endParaRPr lang="ru-RU"/>
        </a:p>
      </dgm:t>
    </dgm:pt>
    <dgm:pt modelId="{22D7B66B-ACA3-4384-A6AB-D24609621550}" type="pres">
      <dgm:prSet presAssocID="{D8CCB1EF-BAE0-4026-B846-3A3E63D4132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4A39C6-7B61-43A5-812F-7A4D010454F5}" type="pres">
      <dgm:prSet presAssocID="{35EAB757-D5BE-4356-985E-00C9F44BB6B3}" presName="hierRoot1" presStyleCnt="0">
        <dgm:presLayoutVars>
          <dgm:hierBranch val="init"/>
        </dgm:presLayoutVars>
      </dgm:prSet>
      <dgm:spPr/>
    </dgm:pt>
    <dgm:pt modelId="{6D098706-47A9-4C89-8786-E2AA892E3FDC}" type="pres">
      <dgm:prSet presAssocID="{35EAB757-D5BE-4356-985E-00C9F44BB6B3}" presName="rootComposite1" presStyleCnt="0"/>
      <dgm:spPr/>
    </dgm:pt>
    <dgm:pt modelId="{E8D10930-B678-4C29-BD30-91C773843594}" type="pres">
      <dgm:prSet presAssocID="{35EAB757-D5BE-4356-985E-00C9F44BB6B3}" presName="rootText1" presStyleLbl="node0" presStyleIdx="0" presStyleCnt="1" custScaleX="234264" custLinFactNeighborX="-16344" custLinFactNeighborY="-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213D73-842E-462B-ABD3-3A2B66BA97A6}" type="pres">
      <dgm:prSet presAssocID="{35EAB757-D5BE-4356-985E-00C9F44BB6B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CB879E3-8DD2-4E1C-8976-65B742E9BA1E}" type="pres">
      <dgm:prSet presAssocID="{35EAB757-D5BE-4356-985E-00C9F44BB6B3}" presName="hierChild2" presStyleCnt="0"/>
      <dgm:spPr/>
    </dgm:pt>
    <dgm:pt modelId="{BBE6088F-AC20-424C-93F0-202A7454CD4B}" type="pres">
      <dgm:prSet presAssocID="{B9EB0F87-8817-4E9D-9D25-D3B09745C2C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F3BADEB0-E3BF-47AE-8EFD-A1E22E9053E4}" type="pres">
      <dgm:prSet presAssocID="{500F9A1B-F290-4E6D-9833-154E1AAE502A}" presName="hierRoot2" presStyleCnt="0">
        <dgm:presLayoutVars>
          <dgm:hierBranch val="init"/>
        </dgm:presLayoutVars>
      </dgm:prSet>
      <dgm:spPr/>
    </dgm:pt>
    <dgm:pt modelId="{57760AA0-5E99-4708-8BAB-24A8E5EF5CD4}" type="pres">
      <dgm:prSet presAssocID="{500F9A1B-F290-4E6D-9833-154E1AAE502A}" presName="rootComposite" presStyleCnt="0"/>
      <dgm:spPr/>
    </dgm:pt>
    <dgm:pt modelId="{6474684B-1DBF-46DC-8E72-F8EFD2070D21}" type="pres">
      <dgm:prSet presAssocID="{500F9A1B-F290-4E6D-9833-154E1AAE502A}" presName="rootText" presStyleLbl="node2" presStyleIdx="0" presStyleCnt="3" custScaleX="177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F7EBBA-5E99-4328-93D7-AD03E370B70F}" type="pres">
      <dgm:prSet presAssocID="{500F9A1B-F290-4E6D-9833-154E1AAE502A}" presName="rootConnector" presStyleLbl="node2" presStyleIdx="0" presStyleCnt="3"/>
      <dgm:spPr/>
      <dgm:t>
        <a:bodyPr/>
        <a:lstStyle/>
        <a:p>
          <a:endParaRPr lang="ru-RU"/>
        </a:p>
      </dgm:t>
    </dgm:pt>
    <dgm:pt modelId="{73396E25-17ED-45A4-9C7D-F5BB6F0B0824}" type="pres">
      <dgm:prSet presAssocID="{500F9A1B-F290-4E6D-9833-154E1AAE502A}" presName="hierChild4" presStyleCnt="0"/>
      <dgm:spPr/>
    </dgm:pt>
    <dgm:pt modelId="{DAF5365D-3586-47F4-A231-2C4069D50BAC}" type="pres">
      <dgm:prSet presAssocID="{500F9A1B-F290-4E6D-9833-154E1AAE502A}" presName="hierChild5" presStyleCnt="0"/>
      <dgm:spPr/>
    </dgm:pt>
    <dgm:pt modelId="{9C9BBD76-8389-4B2E-9A06-23BD5272A1CA}" type="pres">
      <dgm:prSet presAssocID="{AC445499-A022-4AC8-97DA-988EF651284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8787B95-EA67-47B6-8BE7-A3DA1644707F}" type="pres">
      <dgm:prSet presAssocID="{F6ADDC00-C162-42D3-B9B6-8ACF571A4282}" presName="hierRoot2" presStyleCnt="0">
        <dgm:presLayoutVars>
          <dgm:hierBranch val="init"/>
        </dgm:presLayoutVars>
      </dgm:prSet>
      <dgm:spPr/>
    </dgm:pt>
    <dgm:pt modelId="{734B9D17-A411-48FA-A43F-29863C880F74}" type="pres">
      <dgm:prSet presAssocID="{F6ADDC00-C162-42D3-B9B6-8ACF571A4282}" presName="rootComposite" presStyleCnt="0"/>
      <dgm:spPr/>
    </dgm:pt>
    <dgm:pt modelId="{B81CC7F3-C84E-42F0-B669-A922899E5F8D}" type="pres">
      <dgm:prSet presAssocID="{F6ADDC00-C162-42D3-B9B6-8ACF571A4282}" presName="rootText" presStyleLbl="node2" presStyleIdx="1" presStyleCnt="3" custScaleX="1832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98CCF2-7292-4C8A-AB8C-92F0675C5A06}" type="pres">
      <dgm:prSet presAssocID="{F6ADDC00-C162-42D3-B9B6-8ACF571A4282}" presName="rootConnector" presStyleLbl="node2" presStyleIdx="1" presStyleCnt="3"/>
      <dgm:spPr/>
      <dgm:t>
        <a:bodyPr/>
        <a:lstStyle/>
        <a:p>
          <a:endParaRPr lang="ru-RU"/>
        </a:p>
      </dgm:t>
    </dgm:pt>
    <dgm:pt modelId="{BC46858D-54E8-4CC1-B05E-E25D0B943D41}" type="pres">
      <dgm:prSet presAssocID="{F6ADDC00-C162-42D3-B9B6-8ACF571A4282}" presName="hierChild4" presStyleCnt="0"/>
      <dgm:spPr/>
    </dgm:pt>
    <dgm:pt modelId="{6CDEC7EC-5F9E-40FE-80CD-BC264B4F8853}" type="pres">
      <dgm:prSet presAssocID="{F6ADDC00-C162-42D3-B9B6-8ACF571A4282}" presName="hierChild5" presStyleCnt="0"/>
      <dgm:spPr/>
    </dgm:pt>
    <dgm:pt modelId="{D02B131A-3263-46D0-83F6-3FDBD88A9E64}" type="pres">
      <dgm:prSet presAssocID="{77F52BDE-42D4-44EE-AEE3-F18AEA28847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5A2E988-7186-4771-99B7-1995FE69F3B9}" type="pres">
      <dgm:prSet presAssocID="{F08F4451-B4EF-452F-B568-2DAFE58DE0AF}" presName="hierRoot2" presStyleCnt="0">
        <dgm:presLayoutVars>
          <dgm:hierBranch val="init"/>
        </dgm:presLayoutVars>
      </dgm:prSet>
      <dgm:spPr/>
    </dgm:pt>
    <dgm:pt modelId="{1591ACDA-2F18-4000-A5F7-8EFAE4A1A806}" type="pres">
      <dgm:prSet presAssocID="{F08F4451-B4EF-452F-B568-2DAFE58DE0AF}" presName="rootComposite" presStyleCnt="0"/>
      <dgm:spPr/>
    </dgm:pt>
    <dgm:pt modelId="{EDFFE991-FF0D-480F-9F32-9144D9EC3FAB}" type="pres">
      <dgm:prSet presAssocID="{F08F4451-B4EF-452F-B568-2DAFE58DE0AF}" presName="rootText" presStyleLbl="node2" presStyleIdx="2" presStyleCnt="3" custScaleX="2066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FA1EBD-EA2D-4D43-AAB6-FF1A170183E2}" type="pres">
      <dgm:prSet presAssocID="{F08F4451-B4EF-452F-B568-2DAFE58DE0AF}" presName="rootConnector" presStyleLbl="node2" presStyleIdx="2" presStyleCnt="3"/>
      <dgm:spPr/>
      <dgm:t>
        <a:bodyPr/>
        <a:lstStyle/>
        <a:p>
          <a:endParaRPr lang="ru-RU"/>
        </a:p>
      </dgm:t>
    </dgm:pt>
    <dgm:pt modelId="{937E334A-E9DA-4217-8B3B-CBE629274FCC}" type="pres">
      <dgm:prSet presAssocID="{F08F4451-B4EF-452F-B568-2DAFE58DE0AF}" presName="hierChild4" presStyleCnt="0"/>
      <dgm:spPr/>
    </dgm:pt>
    <dgm:pt modelId="{898F0619-A1F6-42BA-9FCE-90C65B975D6A}" type="pres">
      <dgm:prSet presAssocID="{F08F4451-B4EF-452F-B568-2DAFE58DE0AF}" presName="hierChild5" presStyleCnt="0"/>
      <dgm:spPr/>
    </dgm:pt>
    <dgm:pt modelId="{F609011F-4645-4028-8B77-B320288982F2}" type="pres">
      <dgm:prSet presAssocID="{35EAB757-D5BE-4356-985E-00C9F44BB6B3}" presName="hierChild3" presStyleCnt="0"/>
      <dgm:spPr/>
    </dgm:pt>
  </dgm:ptLst>
  <dgm:cxnLst>
    <dgm:cxn modelId="{EBC0269C-A251-4785-A82B-6C61403E0276}" type="presOf" srcId="{500F9A1B-F290-4E6D-9833-154E1AAE502A}" destId="{04F7EBBA-5E99-4328-93D7-AD03E370B70F}" srcOrd="1" destOrd="0" presId="urn:microsoft.com/office/officeart/2005/8/layout/orgChart1"/>
    <dgm:cxn modelId="{3024EB9B-3883-44CB-BAC7-08AE174B68B2}" type="presOf" srcId="{F6ADDC00-C162-42D3-B9B6-8ACF571A4282}" destId="{7598CCF2-7292-4C8A-AB8C-92F0675C5A06}" srcOrd="1" destOrd="0" presId="urn:microsoft.com/office/officeart/2005/8/layout/orgChart1"/>
    <dgm:cxn modelId="{EB99FE97-3D11-4271-B044-2516E642E844}" type="presOf" srcId="{F08F4451-B4EF-452F-B568-2DAFE58DE0AF}" destId="{03FA1EBD-EA2D-4D43-AAB6-FF1A170183E2}" srcOrd="1" destOrd="0" presId="urn:microsoft.com/office/officeart/2005/8/layout/orgChart1"/>
    <dgm:cxn modelId="{A50C6E00-A0AE-4487-9D73-B28ED348F072}" type="presOf" srcId="{B9EB0F87-8817-4E9D-9D25-D3B09745C2CD}" destId="{BBE6088F-AC20-424C-93F0-202A7454CD4B}" srcOrd="0" destOrd="0" presId="urn:microsoft.com/office/officeart/2005/8/layout/orgChart1"/>
    <dgm:cxn modelId="{2801B101-18AE-4BFF-8935-5B67FC50A6FC}" type="presOf" srcId="{500F9A1B-F290-4E6D-9833-154E1AAE502A}" destId="{6474684B-1DBF-46DC-8E72-F8EFD2070D21}" srcOrd="0" destOrd="0" presId="urn:microsoft.com/office/officeart/2005/8/layout/orgChart1"/>
    <dgm:cxn modelId="{4C7B58E2-9254-42DC-AD8F-2B11557BC272}" srcId="{D8CCB1EF-BAE0-4026-B846-3A3E63D41324}" destId="{35EAB757-D5BE-4356-985E-00C9F44BB6B3}" srcOrd="0" destOrd="0" parTransId="{3D97D00C-BABD-4214-97F7-4CB1E8CD600C}" sibTransId="{78F06E9A-AC1B-484A-B3B4-BF91127916E1}"/>
    <dgm:cxn modelId="{FBB9E6CE-5179-49A2-A9E2-DD2DE7BF29B3}" type="presOf" srcId="{F6ADDC00-C162-42D3-B9B6-8ACF571A4282}" destId="{B81CC7F3-C84E-42F0-B669-A922899E5F8D}" srcOrd="0" destOrd="0" presId="urn:microsoft.com/office/officeart/2005/8/layout/orgChart1"/>
    <dgm:cxn modelId="{B0BC0B3B-9E45-428F-8367-D36EEE19E523}" srcId="{35EAB757-D5BE-4356-985E-00C9F44BB6B3}" destId="{F6ADDC00-C162-42D3-B9B6-8ACF571A4282}" srcOrd="1" destOrd="0" parTransId="{AC445499-A022-4AC8-97DA-988EF651284D}" sibTransId="{391E0FE4-2F4E-460D-AA03-84EB96CC5798}"/>
    <dgm:cxn modelId="{8FD3EA97-BD4A-42E5-90BC-EAECBEE76D92}" srcId="{35EAB757-D5BE-4356-985E-00C9F44BB6B3}" destId="{F08F4451-B4EF-452F-B568-2DAFE58DE0AF}" srcOrd="2" destOrd="0" parTransId="{77F52BDE-42D4-44EE-AEE3-F18AEA288477}" sibTransId="{E13D05E2-BF6E-4B92-8D86-DF6C442CBD95}"/>
    <dgm:cxn modelId="{1DD4662F-FD7D-4812-9365-3FF7D84803C9}" type="presOf" srcId="{35EAB757-D5BE-4356-985E-00C9F44BB6B3}" destId="{E8D10930-B678-4C29-BD30-91C773843594}" srcOrd="0" destOrd="0" presId="urn:microsoft.com/office/officeart/2005/8/layout/orgChart1"/>
    <dgm:cxn modelId="{5089D1C8-35A3-4B4F-85B9-EA435FDBE22C}" type="presOf" srcId="{F08F4451-B4EF-452F-B568-2DAFE58DE0AF}" destId="{EDFFE991-FF0D-480F-9F32-9144D9EC3FAB}" srcOrd="0" destOrd="0" presId="urn:microsoft.com/office/officeart/2005/8/layout/orgChart1"/>
    <dgm:cxn modelId="{B8611AE0-38E1-4FC4-BFF1-5F3DCCC173BA}" type="presOf" srcId="{35EAB757-D5BE-4356-985E-00C9F44BB6B3}" destId="{A8213D73-842E-462B-ABD3-3A2B66BA97A6}" srcOrd="1" destOrd="0" presId="urn:microsoft.com/office/officeart/2005/8/layout/orgChart1"/>
    <dgm:cxn modelId="{D408C16B-1AFE-4557-B71B-F1CFA2C6DA3D}" type="presOf" srcId="{AC445499-A022-4AC8-97DA-988EF651284D}" destId="{9C9BBD76-8389-4B2E-9A06-23BD5272A1CA}" srcOrd="0" destOrd="0" presId="urn:microsoft.com/office/officeart/2005/8/layout/orgChart1"/>
    <dgm:cxn modelId="{D5CD2C3E-EEAF-4659-8835-FEA0BA217479}" type="presOf" srcId="{77F52BDE-42D4-44EE-AEE3-F18AEA288477}" destId="{D02B131A-3263-46D0-83F6-3FDBD88A9E64}" srcOrd="0" destOrd="0" presId="urn:microsoft.com/office/officeart/2005/8/layout/orgChart1"/>
    <dgm:cxn modelId="{95656323-E8AC-498A-B478-5A53473BF12E}" type="presOf" srcId="{D8CCB1EF-BAE0-4026-B846-3A3E63D41324}" destId="{22D7B66B-ACA3-4384-A6AB-D24609621550}" srcOrd="0" destOrd="0" presId="urn:microsoft.com/office/officeart/2005/8/layout/orgChart1"/>
    <dgm:cxn modelId="{07EFC386-48A6-4ADB-BBF9-7A1F504EF19E}" srcId="{35EAB757-D5BE-4356-985E-00C9F44BB6B3}" destId="{500F9A1B-F290-4E6D-9833-154E1AAE502A}" srcOrd="0" destOrd="0" parTransId="{B9EB0F87-8817-4E9D-9D25-D3B09745C2CD}" sibTransId="{0295E5A0-6BBF-45F5-AAA4-7546F144E67C}"/>
    <dgm:cxn modelId="{CFCB1B71-8D9E-4668-8D2B-65FC88FC1715}" type="presParOf" srcId="{22D7B66B-ACA3-4384-A6AB-D24609621550}" destId="{394A39C6-7B61-43A5-812F-7A4D010454F5}" srcOrd="0" destOrd="0" presId="urn:microsoft.com/office/officeart/2005/8/layout/orgChart1"/>
    <dgm:cxn modelId="{C7C51534-296A-4119-8B7D-1731C87C45EB}" type="presParOf" srcId="{394A39C6-7B61-43A5-812F-7A4D010454F5}" destId="{6D098706-47A9-4C89-8786-E2AA892E3FDC}" srcOrd="0" destOrd="0" presId="urn:microsoft.com/office/officeart/2005/8/layout/orgChart1"/>
    <dgm:cxn modelId="{3043F392-8409-4103-A2C4-FF795BB95A44}" type="presParOf" srcId="{6D098706-47A9-4C89-8786-E2AA892E3FDC}" destId="{E8D10930-B678-4C29-BD30-91C773843594}" srcOrd="0" destOrd="0" presId="urn:microsoft.com/office/officeart/2005/8/layout/orgChart1"/>
    <dgm:cxn modelId="{493B0CCA-95A8-46C7-A741-1BE2081B3BF5}" type="presParOf" srcId="{6D098706-47A9-4C89-8786-E2AA892E3FDC}" destId="{A8213D73-842E-462B-ABD3-3A2B66BA97A6}" srcOrd="1" destOrd="0" presId="urn:microsoft.com/office/officeart/2005/8/layout/orgChart1"/>
    <dgm:cxn modelId="{D15C0362-FBCB-4A7E-B5BA-A45764151361}" type="presParOf" srcId="{394A39C6-7B61-43A5-812F-7A4D010454F5}" destId="{DCB879E3-8DD2-4E1C-8976-65B742E9BA1E}" srcOrd="1" destOrd="0" presId="urn:microsoft.com/office/officeart/2005/8/layout/orgChart1"/>
    <dgm:cxn modelId="{470ACAC9-1BD2-4708-808D-2E9E534C9E47}" type="presParOf" srcId="{DCB879E3-8DD2-4E1C-8976-65B742E9BA1E}" destId="{BBE6088F-AC20-424C-93F0-202A7454CD4B}" srcOrd="0" destOrd="0" presId="urn:microsoft.com/office/officeart/2005/8/layout/orgChart1"/>
    <dgm:cxn modelId="{D901006D-5BB9-4765-85F2-F7C67ED56C3B}" type="presParOf" srcId="{DCB879E3-8DD2-4E1C-8976-65B742E9BA1E}" destId="{F3BADEB0-E3BF-47AE-8EFD-A1E22E9053E4}" srcOrd="1" destOrd="0" presId="urn:microsoft.com/office/officeart/2005/8/layout/orgChart1"/>
    <dgm:cxn modelId="{E670D8E5-A831-4176-9567-F167FB57FCDC}" type="presParOf" srcId="{F3BADEB0-E3BF-47AE-8EFD-A1E22E9053E4}" destId="{57760AA0-5E99-4708-8BAB-24A8E5EF5CD4}" srcOrd="0" destOrd="0" presId="urn:microsoft.com/office/officeart/2005/8/layout/orgChart1"/>
    <dgm:cxn modelId="{92503467-A23A-44FC-B8FC-27BF2029314E}" type="presParOf" srcId="{57760AA0-5E99-4708-8BAB-24A8E5EF5CD4}" destId="{6474684B-1DBF-46DC-8E72-F8EFD2070D21}" srcOrd="0" destOrd="0" presId="urn:microsoft.com/office/officeart/2005/8/layout/orgChart1"/>
    <dgm:cxn modelId="{ECCB4F4D-A484-4054-8FAE-1EB2B1B25FF9}" type="presParOf" srcId="{57760AA0-5E99-4708-8BAB-24A8E5EF5CD4}" destId="{04F7EBBA-5E99-4328-93D7-AD03E370B70F}" srcOrd="1" destOrd="0" presId="urn:microsoft.com/office/officeart/2005/8/layout/orgChart1"/>
    <dgm:cxn modelId="{9E1059C7-7E13-4206-A447-00B2F062E80D}" type="presParOf" srcId="{F3BADEB0-E3BF-47AE-8EFD-A1E22E9053E4}" destId="{73396E25-17ED-45A4-9C7D-F5BB6F0B0824}" srcOrd="1" destOrd="0" presId="urn:microsoft.com/office/officeart/2005/8/layout/orgChart1"/>
    <dgm:cxn modelId="{F8A96388-7992-4731-96FC-863CBCE59AEC}" type="presParOf" srcId="{F3BADEB0-E3BF-47AE-8EFD-A1E22E9053E4}" destId="{DAF5365D-3586-47F4-A231-2C4069D50BAC}" srcOrd="2" destOrd="0" presId="urn:microsoft.com/office/officeart/2005/8/layout/orgChart1"/>
    <dgm:cxn modelId="{96BE3C88-8316-4705-920A-4E6EF2E595D7}" type="presParOf" srcId="{DCB879E3-8DD2-4E1C-8976-65B742E9BA1E}" destId="{9C9BBD76-8389-4B2E-9A06-23BD5272A1CA}" srcOrd="2" destOrd="0" presId="urn:microsoft.com/office/officeart/2005/8/layout/orgChart1"/>
    <dgm:cxn modelId="{B1569EC8-BAF5-4AC2-B642-31663034B0C7}" type="presParOf" srcId="{DCB879E3-8DD2-4E1C-8976-65B742E9BA1E}" destId="{B8787B95-EA67-47B6-8BE7-A3DA1644707F}" srcOrd="3" destOrd="0" presId="urn:microsoft.com/office/officeart/2005/8/layout/orgChart1"/>
    <dgm:cxn modelId="{B5FE96AF-5AC1-460C-953C-FAED865206AB}" type="presParOf" srcId="{B8787B95-EA67-47B6-8BE7-A3DA1644707F}" destId="{734B9D17-A411-48FA-A43F-29863C880F74}" srcOrd="0" destOrd="0" presId="urn:microsoft.com/office/officeart/2005/8/layout/orgChart1"/>
    <dgm:cxn modelId="{B47AB95B-CDFF-4B99-A314-960B31CEEC29}" type="presParOf" srcId="{734B9D17-A411-48FA-A43F-29863C880F74}" destId="{B81CC7F3-C84E-42F0-B669-A922899E5F8D}" srcOrd="0" destOrd="0" presId="urn:microsoft.com/office/officeart/2005/8/layout/orgChart1"/>
    <dgm:cxn modelId="{4715B92B-FE47-4EDE-B7F7-B1D01F0E1E01}" type="presParOf" srcId="{734B9D17-A411-48FA-A43F-29863C880F74}" destId="{7598CCF2-7292-4C8A-AB8C-92F0675C5A06}" srcOrd="1" destOrd="0" presId="urn:microsoft.com/office/officeart/2005/8/layout/orgChart1"/>
    <dgm:cxn modelId="{BBD04CBE-17E0-4C25-8C8B-D6D4439FF008}" type="presParOf" srcId="{B8787B95-EA67-47B6-8BE7-A3DA1644707F}" destId="{BC46858D-54E8-4CC1-B05E-E25D0B943D41}" srcOrd="1" destOrd="0" presId="urn:microsoft.com/office/officeart/2005/8/layout/orgChart1"/>
    <dgm:cxn modelId="{F9194C01-CEA8-4426-9B2B-E410B0FCCE01}" type="presParOf" srcId="{B8787B95-EA67-47B6-8BE7-A3DA1644707F}" destId="{6CDEC7EC-5F9E-40FE-80CD-BC264B4F8853}" srcOrd="2" destOrd="0" presId="urn:microsoft.com/office/officeart/2005/8/layout/orgChart1"/>
    <dgm:cxn modelId="{4D4095BA-C2FD-49DF-859A-E9FE4522FEEA}" type="presParOf" srcId="{DCB879E3-8DD2-4E1C-8976-65B742E9BA1E}" destId="{D02B131A-3263-46D0-83F6-3FDBD88A9E64}" srcOrd="4" destOrd="0" presId="urn:microsoft.com/office/officeart/2005/8/layout/orgChart1"/>
    <dgm:cxn modelId="{F06CC174-23D2-497E-8D72-F4E49ADDF859}" type="presParOf" srcId="{DCB879E3-8DD2-4E1C-8976-65B742E9BA1E}" destId="{85A2E988-7186-4771-99B7-1995FE69F3B9}" srcOrd="5" destOrd="0" presId="urn:microsoft.com/office/officeart/2005/8/layout/orgChart1"/>
    <dgm:cxn modelId="{3902DB48-A3F6-4A41-B859-1DD819B44387}" type="presParOf" srcId="{85A2E988-7186-4771-99B7-1995FE69F3B9}" destId="{1591ACDA-2F18-4000-A5F7-8EFAE4A1A806}" srcOrd="0" destOrd="0" presId="urn:microsoft.com/office/officeart/2005/8/layout/orgChart1"/>
    <dgm:cxn modelId="{617562B5-BC2E-46DB-A1ED-024901C38DF9}" type="presParOf" srcId="{1591ACDA-2F18-4000-A5F7-8EFAE4A1A806}" destId="{EDFFE991-FF0D-480F-9F32-9144D9EC3FAB}" srcOrd="0" destOrd="0" presId="urn:microsoft.com/office/officeart/2005/8/layout/orgChart1"/>
    <dgm:cxn modelId="{F61FB624-D888-467C-8B1B-8E37683B2AE8}" type="presParOf" srcId="{1591ACDA-2F18-4000-A5F7-8EFAE4A1A806}" destId="{03FA1EBD-EA2D-4D43-AAB6-FF1A170183E2}" srcOrd="1" destOrd="0" presId="urn:microsoft.com/office/officeart/2005/8/layout/orgChart1"/>
    <dgm:cxn modelId="{EF564830-D753-4E98-8394-2C86EA606646}" type="presParOf" srcId="{85A2E988-7186-4771-99B7-1995FE69F3B9}" destId="{937E334A-E9DA-4217-8B3B-CBE629274FCC}" srcOrd="1" destOrd="0" presId="urn:microsoft.com/office/officeart/2005/8/layout/orgChart1"/>
    <dgm:cxn modelId="{A96DC49B-4E45-4497-B947-FD243AE058B7}" type="presParOf" srcId="{85A2E988-7186-4771-99B7-1995FE69F3B9}" destId="{898F0619-A1F6-42BA-9FCE-90C65B975D6A}" srcOrd="2" destOrd="0" presId="urn:microsoft.com/office/officeart/2005/8/layout/orgChart1"/>
    <dgm:cxn modelId="{E61558FA-1627-432C-B5AD-EE45695CE111}" type="presParOf" srcId="{394A39C6-7B61-43A5-812F-7A4D010454F5}" destId="{F609011F-4645-4028-8B77-B320288982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2AFE05-A5D6-4352-B266-276BCD5156F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DA6BAE-8B77-494E-B8C2-8F19C6AF7D8E}">
      <dgm:prSet phldrT="[Текст]"/>
      <dgm:spPr>
        <a:solidFill>
          <a:srgbClr val="FFCC99">
            <a:alpha val="48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Предельный объем муниципального долга</a:t>
          </a:r>
          <a:endParaRPr lang="ru-RU" dirty="0">
            <a:solidFill>
              <a:schemeClr val="tx1"/>
            </a:solidFill>
          </a:endParaRPr>
        </a:p>
      </dgm:t>
    </dgm:pt>
    <dgm:pt modelId="{F9B43370-1BDB-46E9-940C-BC18F2E08EBD}" type="parTrans" cxnId="{3CEBB834-F029-4586-BBD0-D4F948C3B1F0}">
      <dgm:prSet/>
      <dgm:spPr/>
      <dgm:t>
        <a:bodyPr/>
        <a:lstStyle/>
        <a:p>
          <a:endParaRPr lang="ru-RU"/>
        </a:p>
      </dgm:t>
    </dgm:pt>
    <dgm:pt modelId="{24B96500-48C1-462A-AF8F-F12BC246DF66}" type="sibTrans" cxnId="{3CEBB834-F029-4586-BBD0-D4F948C3B1F0}">
      <dgm:prSet/>
      <dgm:spPr/>
      <dgm:t>
        <a:bodyPr/>
        <a:lstStyle/>
        <a:p>
          <a:endParaRPr lang="ru-RU"/>
        </a:p>
      </dgm:t>
    </dgm:pt>
    <dgm:pt modelId="{42A611F9-ABBB-4D8C-AF86-6291173C6E1C}">
      <dgm:prSet phldrT="[Текст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2019 год – </a:t>
          </a:r>
        </a:p>
        <a:p>
          <a:r>
            <a:rPr lang="ru-RU" dirty="0" smtClean="0">
              <a:solidFill>
                <a:schemeClr val="tx1"/>
              </a:solidFill>
            </a:rPr>
            <a:t>14 000 тыс. руб.</a:t>
          </a:r>
          <a:endParaRPr lang="ru-RU" dirty="0">
            <a:solidFill>
              <a:schemeClr val="tx1"/>
            </a:solidFill>
          </a:endParaRPr>
        </a:p>
      </dgm:t>
    </dgm:pt>
    <dgm:pt modelId="{88003E33-3D8D-4744-8F14-F91FA89CDBE5}" type="parTrans" cxnId="{80D38658-C3B5-4337-98A5-383B1CC2A593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4CCEE3F-C691-44A5-BF37-BBCD4E43339D}" type="sibTrans" cxnId="{80D38658-C3B5-4337-98A5-383B1CC2A593}">
      <dgm:prSet/>
      <dgm:spPr/>
      <dgm:t>
        <a:bodyPr/>
        <a:lstStyle/>
        <a:p>
          <a:endParaRPr lang="ru-RU"/>
        </a:p>
      </dgm:t>
    </dgm:pt>
    <dgm:pt modelId="{73906F0A-CA5D-449B-B75E-6BB253966D4C}">
      <dgm:prSet phldrT="[Текст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2020 год – </a:t>
          </a:r>
        </a:p>
        <a:p>
          <a:r>
            <a:rPr lang="ru-RU" dirty="0" smtClean="0">
              <a:solidFill>
                <a:schemeClr val="tx1"/>
              </a:solidFill>
            </a:rPr>
            <a:t>15 000 тыс. руб.</a:t>
          </a:r>
          <a:endParaRPr lang="ru-RU" dirty="0">
            <a:solidFill>
              <a:schemeClr val="tx1"/>
            </a:solidFill>
          </a:endParaRPr>
        </a:p>
      </dgm:t>
    </dgm:pt>
    <dgm:pt modelId="{F9E6A744-BA30-4F1C-BCB3-A424A7CCFCB6}" type="parTrans" cxnId="{A25E308D-C515-46CA-BD70-2A6EE41BDD88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C62994DD-78A1-4461-9143-5674EB9943EB}" type="sibTrans" cxnId="{A25E308D-C515-46CA-BD70-2A6EE41BDD88}">
      <dgm:prSet/>
      <dgm:spPr/>
      <dgm:t>
        <a:bodyPr/>
        <a:lstStyle/>
        <a:p>
          <a:endParaRPr lang="ru-RU"/>
        </a:p>
      </dgm:t>
    </dgm:pt>
    <dgm:pt modelId="{B50837D0-9DEC-47BF-9F1A-34812D6403C5}">
      <dgm:prSet phldrT="[Текст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 2021 год – </a:t>
          </a:r>
        </a:p>
        <a:p>
          <a:r>
            <a:rPr lang="ru-RU" dirty="0" smtClean="0">
              <a:solidFill>
                <a:schemeClr val="tx1"/>
              </a:solidFill>
            </a:rPr>
            <a:t>15 000 тыс. руб.</a:t>
          </a:r>
          <a:endParaRPr lang="ru-RU" dirty="0">
            <a:solidFill>
              <a:schemeClr val="tx1"/>
            </a:solidFill>
          </a:endParaRPr>
        </a:p>
      </dgm:t>
    </dgm:pt>
    <dgm:pt modelId="{6429204E-D187-4795-AB0F-26C116ACB3A5}" type="parTrans" cxnId="{BE89C843-88CC-4C04-B367-8412B210CC84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3CBE5265-1177-4D9A-ABB8-858CB734131C}" type="sibTrans" cxnId="{BE89C843-88CC-4C04-B367-8412B210CC84}">
      <dgm:prSet/>
      <dgm:spPr/>
      <dgm:t>
        <a:bodyPr/>
        <a:lstStyle/>
        <a:p>
          <a:endParaRPr lang="ru-RU"/>
        </a:p>
      </dgm:t>
    </dgm:pt>
    <dgm:pt modelId="{8305BCFD-626A-4F24-B236-718E4BCED767}" type="pres">
      <dgm:prSet presAssocID="{F22AFE05-A5D6-4352-B266-276BCD5156F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A1838-E3A8-4967-BBE8-2DED16C024A4}" type="pres">
      <dgm:prSet presAssocID="{53DA6BAE-8B77-494E-B8C2-8F19C6AF7D8E}" presName="hierRoot1" presStyleCnt="0">
        <dgm:presLayoutVars>
          <dgm:hierBranch val="init"/>
        </dgm:presLayoutVars>
      </dgm:prSet>
      <dgm:spPr/>
    </dgm:pt>
    <dgm:pt modelId="{2B23F27F-64C3-49A9-AD8D-6EC3A481718C}" type="pres">
      <dgm:prSet presAssocID="{53DA6BAE-8B77-494E-B8C2-8F19C6AF7D8E}" presName="rootComposite1" presStyleCnt="0"/>
      <dgm:spPr/>
    </dgm:pt>
    <dgm:pt modelId="{93325B6B-220C-4CB2-A8FF-A99C0BB3A6B0}" type="pres">
      <dgm:prSet presAssocID="{53DA6BAE-8B77-494E-B8C2-8F19C6AF7D8E}" presName="rootText1" presStyleLbl="node0" presStyleIdx="0" presStyleCnt="1" custScaleX="1986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A15DB2-8DE0-432B-AB3E-F4454A9A5B6C}" type="pres">
      <dgm:prSet presAssocID="{53DA6BAE-8B77-494E-B8C2-8F19C6AF7D8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48E2A37-23A4-477A-BB28-F0D77296FAE6}" type="pres">
      <dgm:prSet presAssocID="{53DA6BAE-8B77-494E-B8C2-8F19C6AF7D8E}" presName="hierChild2" presStyleCnt="0"/>
      <dgm:spPr/>
    </dgm:pt>
    <dgm:pt modelId="{66236337-75F9-49A4-843C-FA1F74303C1F}" type="pres">
      <dgm:prSet presAssocID="{88003E33-3D8D-4744-8F14-F91FA89CDBE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8CA3610-525D-41FE-9EDD-E5CDDA37EFD5}" type="pres">
      <dgm:prSet presAssocID="{42A611F9-ABBB-4D8C-AF86-6291173C6E1C}" presName="hierRoot2" presStyleCnt="0">
        <dgm:presLayoutVars>
          <dgm:hierBranch val="init"/>
        </dgm:presLayoutVars>
      </dgm:prSet>
      <dgm:spPr/>
    </dgm:pt>
    <dgm:pt modelId="{224C1E80-4D65-4C39-BA78-D0A2F785ED6D}" type="pres">
      <dgm:prSet presAssocID="{42A611F9-ABBB-4D8C-AF86-6291173C6E1C}" presName="rootComposite" presStyleCnt="0"/>
      <dgm:spPr/>
    </dgm:pt>
    <dgm:pt modelId="{6554435E-4529-4429-A8B9-F126FCAB9BBD}" type="pres">
      <dgm:prSet presAssocID="{42A611F9-ABBB-4D8C-AF86-6291173C6E1C}" presName="rootText" presStyleLbl="node2" presStyleIdx="0" presStyleCnt="3" custScaleX="1507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3D6A8B-F296-4642-AA3F-DC9112716B8A}" type="pres">
      <dgm:prSet presAssocID="{42A611F9-ABBB-4D8C-AF86-6291173C6E1C}" presName="rootConnector" presStyleLbl="node2" presStyleIdx="0" presStyleCnt="3"/>
      <dgm:spPr/>
      <dgm:t>
        <a:bodyPr/>
        <a:lstStyle/>
        <a:p>
          <a:endParaRPr lang="ru-RU"/>
        </a:p>
      </dgm:t>
    </dgm:pt>
    <dgm:pt modelId="{CAB65767-E8F8-44AA-A8A3-6B56CAF32502}" type="pres">
      <dgm:prSet presAssocID="{42A611F9-ABBB-4D8C-AF86-6291173C6E1C}" presName="hierChild4" presStyleCnt="0"/>
      <dgm:spPr/>
    </dgm:pt>
    <dgm:pt modelId="{EE01A4EF-4886-4971-9A3F-73CDEB23B159}" type="pres">
      <dgm:prSet presAssocID="{42A611F9-ABBB-4D8C-AF86-6291173C6E1C}" presName="hierChild5" presStyleCnt="0"/>
      <dgm:spPr/>
    </dgm:pt>
    <dgm:pt modelId="{E607335E-B4C8-4BE1-AAD8-0462AD45F83E}" type="pres">
      <dgm:prSet presAssocID="{F9E6A744-BA30-4F1C-BCB3-A424A7CCFC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49A7716-86DC-4EF9-B106-4E8D6FE601B9}" type="pres">
      <dgm:prSet presAssocID="{73906F0A-CA5D-449B-B75E-6BB253966D4C}" presName="hierRoot2" presStyleCnt="0">
        <dgm:presLayoutVars>
          <dgm:hierBranch val="init"/>
        </dgm:presLayoutVars>
      </dgm:prSet>
      <dgm:spPr/>
    </dgm:pt>
    <dgm:pt modelId="{548FF268-D666-4F2A-90AB-8CD82A9FC367}" type="pres">
      <dgm:prSet presAssocID="{73906F0A-CA5D-449B-B75E-6BB253966D4C}" presName="rootComposite" presStyleCnt="0"/>
      <dgm:spPr/>
    </dgm:pt>
    <dgm:pt modelId="{993EFCD0-E3E1-48F8-9FE0-6159998F421B}" type="pres">
      <dgm:prSet presAssocID="{73906F0A-CA5D-449B-B75E-6BB253966D4C}" presName="rootText" presStyleLbl="node2" presStyleIdx="1" presStyleCnt="3" custScaleX="156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CC8302-E380-45CA-AEA3-C45F4C9BF94D}" type="pres">
      <dgm:prSet presAssocID="{73906F0A-CA5D-449B-B75E-6BB253966D4C}" presName="rootConnector" presStyleLbl="node2" presStyleIdx="1" presStyleCnt="3"/>
      <dgm:spPr/>
      <dgm:t>
        <a:bodyPr/>
        <a:lstStyle/>
        <a:p>
          <a:endParaRPr lang="ru-RU"/>
        </a:p>
      </dgm:t>
    </dgm:pt>
    <dgm:pt modelId="{1B221ACD-1660-4EDA-81E2-98A0EA26D2FE}" type="pres">
      <dgm:prSet presAssocID="{73906F0A-CA5D-449B-B75E-6BB253966D4C}" presName="hierChild4" presStyleCnt="0"/>
      <dgm:spPr/>
    </dgm:pt>
    <dgm:pt modelId="{0687E6B3-7311-409F-9FD0-9D29B291DEFB}" type="pres">
      <dgm:prSet presAssocID="{73906F0A-CA5D-449B-B75E-6BB253966D4C}" presName="hierChild5" presStyleCnt="0"/>
      <dgm:spPr/>
    </dgm:pt>
    <dgm:pt modelId="{2A55CC75-E7AD-4D02-AA62-868A8C12D9D1}" type="pres">
      <dgm:prSet presAssocID="{6429204E-D187-4795-AB0F-26C116ACB3A5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94C326A-3B77-4C48-9300-20545801F1A5}" type="pres">
      <dgm:prSet presAssocID="{B50837D0-9DEC-47BF-9F1A-34812D6403C5}" presName="hierRoot2" presStyleCnt="0">
        <dgm:presLayoutVars>
          <dgm:hierBranch val="init"/>
        </dgm:presLayoutVars>
      </dgm:prSet>
      <dgm:spPr/>
    </dgm:pt>
    <dgm:pt modelId="{1850843A-2465-486C-BA42-57B3062FA3A5}" type="pres">
      <dgm:prSet presAssocID="{B50837D0-9DEC-47BF-9F1A-34812D6403C5}" presName="rootComposite" presStyleCnt="0"/>
      <dgm:spPr/>
    </dgm:pt>
    <dgm:pt modelId="{5DD04030-6D98-4655-9431-6390EA85AF9B}" type="pres">
      <dgm:prSet presAssocID="{B50837D0-9DEC-47BF-9F1A-34812D6403C5}" presName="rootText" presStyleLbl="node2" presStyleIdx="2" presStyleCnt="3" custScaleX="151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55E53-A5CB-43BE-B581-626543B5EE92}" type="pres">
      <dgm:prSet presAssocID="{B50837D0-9DEC-47BF-9F1A-34812D6403C5}" presName="rootConnector" presStyleLbl="node2" presStyleIdx="2" presStyleCnt="3"/>
      <dgm:spPr/>
      <dgm:t>
        <a:bodyPr/>
        <a:lstStyle/>
        <a:p>
          <a:endParaRPr lang="ru-RU"/>
        </a:p>
      </dgm:t>
    </dgm:pt>
    <dgm:pt modelId="{5101A4FA-45DE-47C7-B773-386315564CB1}" type="pres">
      <dgm:prSet presAssocID="{B50837D0-9DEC-47BF-9F1A-34812D6403C5}" presName="hierChild4" presStyleCnt="0"/>
      <dgm:spPr/>
    </dgm:pt>
    <dgm:pt modelId="{3564C678-9B29-4525-9722-AF9E68AD9796}" type="pres">
      <dgm:prSet presAssocID="{B50837D0-9DEC-47BF-9F1A-34812D6403C5}" presName="hierChild5" presStyleCnt="0"/>
      <dgm:spPr/>
    </dgm:pt>
    <dgm:pt modelId="{A987438E-6C6A-40F5-AF6C-4C7B02BBD227}" type="pres">
      <dgm:prSet presAssocID="{53DA6BAE-8B77-494E-B8C2-8F19C6AF7D8E}" presName="hierChild3" presStyleCnt="0"/>
      <dgm:spPr/>
    </dgm:pt>
  </dgm:ptLst>
  <dgm:cxnLst>
    <dgm:cxn modelId="{A4337093-07A1-497E-80E2-C2E41606929F}" type="presOf" srcId="{42A611F9-ABBB-4D8C-AF86-6291173C6E1C}" destId="{6554435E-4529-4429-A8B9-F126FCAB9BBD}" srcOrd="0" destOrd="0" presId="urn:microsoft.com/office/officeart/2005/8/layout/orgChart1"/>
    <dgm:cxn modelId="{DCE6CA12-2099-4FEA-ACCD-B95314D08805}" type="presOf" srcId="{53DA6BAE-8B77-494E-B8C2-8F19C6AF7D8E}" destId="{93325B6B-220C-4CB2-A8FF-A99C0BB3A6B0}" srcOrd="0" destOrd="0" presId="urn:microsoft.com/office/officeart/2005/8/layout/orgChart1"/>
    <dgm:cxn modelId="{3028658C-8777-48F4-91C7-436778AB186D}" type="presOf" srcId="{6429204E-D187-4795-AB0F-26C116ACB3A5}" destId="{2A55CC75-E7AD-4D02-AA62-868A8C12D9D1}" srcOrd="0" destOrd="0" presId="urn:microsoft.com/office/officeart/2005/8/layout/orgChart1"/>
    <dgm:cxn modelId="{BE89C843-88CC-4C04-B367-8412B210CC84}" srcId="{53DA6BAE-8B77-494E-B8C2-8F19C6AF7D8E}" destId="{B50837D0-9DEC-47BF-9F1A-34812D6403C5}" srcOrd="2" destOrd="0" parTransId="{6429204E-D187-4795-AB0F-26C116ACB3A5}" sibTransId="{3CBE5265-1177-4D9A-ABB8-858CB734131C}"/>
    <dgm:cxn modelId="{B8210329-F003-47DC-BF29-AEDF246552A4}" type="presOf" srcId="{F9E6A744-BA30-4F1C-BCB3-A424A7CCFCB6}" destId="{E607335E-B4C8-4BE1-AAD8-0462AD45F83E}" srcOrd="0" destOrd="0" presId="urn:microsoft.com/office/officeart/2005/8/layout/orgChart1"/>
    <dgm:cxn modelId="{3CEBB834-F029-4586-BBD0-D4F948C3B1F0}" srcId="{F22AFE05-A5D6-4352-B266-276BCD5156F0}" destId="{53DA6BAE-8B77-494E-B8C2-8F19C6AF7D8E}" srcOrd="0" destOrd="0" parTransId="{F9B43370-1BDB-46E9-940C-BC18F2E08EBD}" sibTransId="{24B96500-48C1-462A-AF8F-F12BC246DF66}"/>
    <dgm:cxn modelId="{14D01C03-345F-467C-BF2E-7DFE0EB2F305}" type="presOf" srcId="{F22AFE05-A5D6-4352-B266-276BCD5156F0}" destId="{8305BCFD-626A-4F24-B236-718E4BCED767}" srcOrd="0" destOrd="0" presId="urn:microsoft.com/office/officeart/2005/8/layout/orgChart1"/>
    <dgm:cxn modelId="{8C85B457-8C25-4EDA-B246-6047B1467E4E}" type="presOf" srcId="{42A611F9-ABBB-4D8C-AF86-6291173C6E1C}" destId="{E83D6A8B-F296-4642-AA3F-DC9112716B8A}" srcOrd="1" destOrd="0" presId="urn:microsoft.com/office/officeart/2005/8/layout/orgChart1"/>
    <dgm:cxn modelId="{F9FBD369-6942-49ED-9B61-914DCCC24E06}" type="presOf" srcId="{B50837D0-9DEC-47BF-9F1A-34812D6403C5}" destId="{F9C55E53-A5CB-43BE-B581-626543B5EE92}" srcOrd="1" destOrd="0" presId="urn:microsoft.com/office/officeart/2005/8/layout/orgChart1"/>
    <dgm:cxn modelId="{16ACB949-C462-4DE8-B14B-2DC8E6C20B17}" type="presOf" srcId="{B50837D0-9DEC-47BF-9F1A-34812D6403C5}" destId="{5DD04030-6D98-4655-9431-6390EA85AF9B}" srcOrd="0" destOrd="0" presId="urn:microsoft.com/office/officeart/2005/8/layout/orgChart1"/>
    <dgm:cxn modelId="{A25E308D-C515-46CA-BD70-2A6EE41BDD88}" srcId="{53DA6BAE-8B77-494E-B8C2-8F19C6AF7D8E}" destId="{73906F0A-CA5D-449B-B75E-6BB253966D4C}" srcOrd="1" destOrd="0" parTransId="{F9E6A744-BA30-4F1C-BCB3-A424A7CCFCB6}" sibTransId="{C62994DD-78A1-4461-9143-5674EB9943EB}"/>
    <dgm:cxn modelId="{B40198F9-0822-4118-A6AB-CABBEE8978DC}" type="presOf" srcId="{88003E33-3D8D-4744-8F14-F91FA89CDBE5}" destId="{66236337-75F9-49A4-843C-FA1F74303C1F}" srcOrd="0" destOrd="0" presId="urn:microsoft.com/office/officeart/2005/8/layout/orgChart1"/>
    <dgm:cxn modelId="{F29D7C5E-DC48-4AA3-958E-EDB7D3B9132D}" type="presOf" srcId="{53DA6BAE-8B77-494E-B8C2-8F19C6AF7D8E}" destId="{6DA15DB2-8DE0-432B-AB3E-F4454A9A5B6C}" srcOrd="1" destOrd="0" presId="urn:microsoft.com/office/officeart/2005/8/layout/orgChart1"/>
    <dgm:cxn modelId="{D8E28DEF-2EF8-47C6-B7BC-182417DEF0EA}" type="presOf" srcId="{73906F0A-CA5D-449B-B75E-6BB253966D4C}" destId="{993EFCD0-E3E1-48F8-9FE0-6159998F421B}" srcOrd="0" destOrd="0" presId="urn:microsoft.com/office/officeart/2005/8/layout/orgChart1"/>
    <dgm:cxn modelId="{80D38658-C3B5-4337-98A5-383B1CC2A593}" srcId="{53DA6BAE-8B77-494E-B8C2-8F19C6AF7D8E}" destId="{42A611F9-ABBB-4D8C-AF86-6291173C6E1C}" srcOrd="0" destOrd="0" parTransId="{88003E33-3D8D-4744-8F14-F91FA89CDBE5}" sibTransId="{94CCEE3F-C691-44A5-BF37-BBCD4E43339D}"/>
    <dgm:cxn modelId="{9451745E-18CE-46B3-8F85-B48F671AC405}" type="presOf" srcId="{73906F0A-CA5D-449B-B75E-6BB253966D4C}" destId="{B7CC8302-E380-45CA-AEA3-C45F4C9BF94D}" srcOrd="1" destOrd="0" presId="urn:microsoft.com/office/officeart/2005/8/layout/orgChart1"/>
    <dgm:cxn modelId="{440C1BE1-FAB7-495A-B6D8-1D6CC306D786}" type="presParOf" srcId="{8305BCFD-626A-4F24-B236-718E4BCED767}" destId="{F88A1838-E3A8-4967-BBE8-2DED16C024A4}" srcOrd="0" destOrd="0" presId="urn:microsoft.com/office/officeart/2005/8/layout/orgChart1"/>
    <dgm:cxn modelId="{BEE3B29E-9CD6-4090-B92D-E8FD5DFDDD6C}" type="presParOf" srcId="{F88A1838-E3A8-4967-BBE8-2DED16C024A4}" destId="{2B23F27F-64C3-49A9-AD8D-6EC3A481718C}" srcOrd="0" destOrd="0" presId="urn:microsoft.com/office/officeart/2005/8/layout/orgChart1"/>
    <dgm:cxn modelId="{338EBB19-22FA-4E3C-BA5E-251002B8A2DD}" type="presParOf" srcId="{2B23F27F-64C3-49A9-AD8D-6EC3A481718C}" destId="{93325B6B-220C-4CB2-A8FF-A99C0BB3A6B0}" srcOrd="0" destOrd="0" presId="urn:microsoft.com/office/officeart/2005/8/layout/orgChart1"/>
    <dgm:cxn modelId="{B2E1AA93-A9F8-40F6-AC63-528B5F69A181}" type="presParOf" srcId="{2B23F27F-64C3-49A9-AD8D-6EC3A481718C}" destId="{6DA15DB2-8DE0-432B-AB3E-F4454A9A5B6C}" srcOrd="1" destOrd="0" presId="urn:microsoft.com/office/officeart/2005/8/layout/orgChart1"/>
    <dgm:cxn modelId="{BCED6782-74FD-4BE2-8BC7-3144147A76E0}" type="presParOf" srcId="{F88A1838-E3A8-4967-BBE8-2DED16C024A4}" destId="{148E2A37-23A4-477A-BB28-F0D77296FAE6}" srcOrd="1" destOrd="0" presId="urn:microsoft.com/office/officeart/2005/8/layout/orgChart1"/>
    <dgm:cxn modelId="{33395BB0-4E01-439B-912E-C787DBC97939}" type="presParOf" srcId="{148E2A37-23A4-477A-BB28-F0D77296FAE6}" destId="{66236337-75F9-49A4-843C-FA1F74303C1F}" srcOrd="0" destOrd="0" presId="urn:microsoft.com/office/officeart/2005/8/layout/orgChart1"/>
    <dgm:cxn modelId="{9C02A884-6EFC-428F-A300-C0AF83FB2424}" type="presParOf" srcId="{148E2A37-23A4-477A-BB28-F0D77296FAE6}" destId="{28CA3610-525D-41FE-9EDD-E5CDDA37EFD5}" srcOrd="1" destOrd="0" presId="urn:microsoft.com/office/officeart/2005/8/layout/orgChart1"/>
    <dgm:cxn modelId="{9BC14ECE-349B-452B-8BAE-F35DF4DC4F4F}" type="presParOf" srcId="{28CA3610-525D-41FE-9EDD-E5CDDA37EFD5}" destId="{224C1E80-4D65-4C39-BA78-D0A2F785ED6D}" srcOrd="0" destOrd="0" presId="urn:microsoft.com/office/officeart/2005/8/layout/orgChart1"/>
    <dgm:cxn modelId="{595D0A35-01F6-469F-B198-589EF16DE224}" type="presParOf" srcId="{224C1E80-4D65-4C39-BA78-D0A2F785ED6D}" destId="{6554435E-4529-4429-A8B9-F126FCAB9BBD}" srcOrd="0" destOrd="0" presId="urn:microsoft.com/office/officeart/2005/8/layout/orgChart1"/>
    <dgm:cxn modelId="{9CC23E5A-CB6C-4525-B938-9EDF6A68EBC0}" type="presParOf" srcId="{224C1E80-4D65-4C39-BA78-D0A2F785ED6D}" destId="{E83D6A8B-F296-4642-AA3F-DC9112716B8A}" srcOrd="1" destOrd="0" presId="urn:microsoft.com/office/officeart/2005/8/layout/orgChart1"/>
    <dgm:cxn modelId="{06F9D483-535E-4918-AD3C-2CB7AFA0CEEB}" type="presParOf" srcId="{28CA3610-525D-41FE-9EDD-E5CDDA37EFD5}" destId="{CAB65767-E8F8-44AA-A8A3-6B56CAF32502}" srcOrd="1" destOrd="0" presId="urn:microsoft.com/office/officeart/2005/8/layout/orgChart1"/>
    <dgm:cxn modelId="{5E7DBA1C-6217-4965-9FB6-1B202D7339DB}" type="presParOf" srcId="{28CA3610-525D-41FE-9EDD-E5CDDA37EFD5}" destId="{EE01A4EF-4886-4971-9A3F-73CDEB23B159}" srcOrd="2" destOrd="0" presId="urn:microsoft.com/office/officeart/2005/8/layout/orgChart1"/>
    <dgm:cxn modelId="{DBF6D654-6803-495E-B441-F78F307386E1}" type="presParOf" srcId="{148E2A37-23A4-477A-BB28-F0D77296FAE6}" destId="{E607335E-B4C8-4BE1-AAD8-0462AD45F83E}" srcOrd="2" destOrd="0" presId="urn:microsoft.com/office/officeart/2005/8/layout/orgChart1"/>
    <dgm:cxn modelId="{3D139D06-B958-4DEB-A0A9-1322DC8B6F1B}" type="presParOf" srcId="{148E2A37-23A4-477A-BB28-F0D77296FAE6}" destId="{549A7716-86DC-4EF9-B106-4E8D6FE601B9}" srcOrd="3" destOrd="0" presId="urn:microsoft.com/office/officeart/2005/8/layout/orgChart1"/>
    <dgm:cxn modelId="{28C023AF-8871-41DA-8284-7EA2A8EB6F67}" type="presParOf" srcId="{549A7716-86DC-4EF9-B106-4E8D6FE601B9}" destId="{548FF268-D666-4F2A-90AB-8CD82A9FC367}" srcOrd="0" destOrd="0" presId="urn:microsoft.com/office/officeart/2005/8/layout/orgChart1"/>
    <dgm:cxn modelId="{0A7BABF9-BFFE-4CEC-8037-ED72BC245D35}" type="presParOf" srcId="{548FF268-D666-4F2A-90AB-8CD82A9FC367}" destId="{993EFCD0-E3E1-48F8-9FE0-6159998F421B}" srcOrd="0" destOrd="0" presId="urn:microsoft.com/office/officeart/2005/8/layout/orgChart1"/>
    <dgm:cxn modelId="{3B59920F-B060-4DBD-9D13-D3D9D9A266FA}" type="presParOf" srcId="{548FF268-D666-4F2A-90AB-8CD82A9FC367}" destId="{B7CC8302-E380-45CA-AEA3-C45F4C9BF94D}" srcOrd="1" destOrd="0" presId="urn:microsoft.com/office/officeart/2005/8/layout/orgChart1"/>
    <dgm:cxn modelId="{A94D79BC-FDF8-4282-AF3A-D54472E0B21E}" type="presParOf" srcId="{549A7716-86DC-4EF9-B106-4E8D6FE601B9}" destId="{1B221ACD-1660-4EDA-81E2-98A0EA26D2FE}" srcOrd="1" destOrd="0" presId="urn:microsoft.com/office/officeart/2005/8/layout/orgChart1"/>
    <dgm:cxn modelId="{036403FC-4CE8-42C0-A6E6-A1E7BF62D938}" type="presParOf" srcId="{549A7716-86DC-4EF9-B106-4E8D6FE601B9}" destId="{0687E6B3-7311-409F-9FD0-9D29B291DEFB}" srcOrd="2" destOrd="0" presId="urn:microsoft.com/office/officeart/2005/8/layout/orgChart1"/>
    <dgm:cxn modelId="{528E40D9-EB0C-41CD-8154-B874F7833905}" type="presParOf" srcId="{148E2A37-23A4-477A-BB28-F0D77296FAE6}" destId="{2A55CC75-E7AD-4D02-AA62-868A8C12D9D1}" srcOrd="4" destOrd="0" presId="urn:microsoft.com/office/officeart/2005/8/layout/orgChart1"/>
    <dgm:cxn modelId="{6BFF782E-BABB-49EE-B2DC-A91098B04E39}" type="presParOf" srcId="{148E2A37-23A4-477A-BB28-F0D77296FAE6}" destId="{C94C326A-3B77-4C48-9300-20545801F1A5}" srcOrd="5" destOrd="0" presId="urn:microsoft.com/office/officeart/2005/8/layout/orgChart1"/>
    <dgm:cxn modelId="{C65B8448-E52F-45C7-A9CB-C4EC91C2D9F9}" type="presParOf" srcId="{C94C326A-3B77-4C48-9300-20545801F1A5}" destId="{1850843A-2465-486C-BA42-57B3062FA3A5}" srcOrd="0" destOrd="0" presId="urn:microsoft.com/office/officeart/2005/8/layout/orgChart1"/>
    <dgm:cxn modelId="{8D8C16F8-C8B4-4A7A-99AB-D3FB9D4AE0F0}" type="presParOf" srcId="{1850843A-2465-486C-BA42-57B3062FA3A5}" destId="{5DD04030-6D98-4655-9431-6390EA85AF9B}" srcOrd="0" destOrd="0" presId="urn:microsoft.com/office/officeart/2005/8/layout/orgChart1"/>
    <dgm:cxn modelId="{24D38DC3-C3A6-4ECB-A2E7-8F2AEE6BC38F}" type="presParOf" srcId="{1850843A-2465-486C-BA42-57B3062FA3A5}" destId="{F9C55E53-A5CB-43BE-B581-626543B5EE92}" srcOrd="1" destOrd="0" presId="urn:microsoft.com/office/officeart/2005/8/layout/orgChart1"/>
    <dgm:cxn modelId="{D5985D03-A7A0-4BE8-8925-0585EBAA45E2}" type="presParOf" srcId="{C94C326A-3B77-4C48-9300-20545801F1A5}" destId="{5101A4FA-45DE-47C7-B773-386315564CB1}" srcOrd="1" destOrd="0" presId="urn:microsoft.com/office/officeart/2005/8/layout/orgChart1"/>
    <dgm:cxn modelId="{8E4900D3-B590-46EE-AF38-DF3203DB0816}" type="presParOf" srcId="{C94C326A-3B77-4C48-9300-20545801F1A5}" destId="{3564C678-9B29-4525-9722-AF9E68AD9796}" srcOrd="2" destOrd="0" presId="urn:microsoft.com/office/officeart/2005/8/layout/orgChart1"/>
    <dgm:cxn modelId="{7D765873-FAFB-41AB-B287-EFBF40061643}" type="presParOf" srcId="{F88A1838-E3A8-4967-BBE8-2DED16C024A4}" destId="{A987438E-6C6A-40F5-AF6C-4C7B02BBD2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33911-2984-433A-82FA-52AC6BDC311E}">
      <dsp:nvSpPr>
        <dsp:cNvPr id="0" name=""/>
        <dsp:cNvSpPr/>
      </dsp:nvSpPr>
      <dsp:spPr>
        <a:xfrm>
          <a:off x="4042859" y="2343241"/>
          <a:ext cx="2175056" cy="1195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1114"/>
              </a:lnTo>
              <a:lnTo>
                <a:pt x="2175056" y="861114"/>
              </a:lnTo>
              <a:lnTo>
                <a:pt x="2175056" y="119552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2FEA9-3444-456F-8427-C597415E3F82}">
      <dsp:nvSpPr>
        <dsp:cNvPr id="0" name=""/>
        <dsp:cNvSpPr/>
      </dsp:nvSpPr>
      <dsp:spPr>
        <a:xfrm>
          <a:off x="1805931" y="2343241"/>
          <a:ext cx="2236928" cy="1195522"/>
        </a:xfrm>
        <a:custGeom>
          <a:avLst/>
          <a:gdLst/>
          <a:ahLst/>
          <a:cxnLst/>
          <a:rect l="0" t="0" r="0" b="0"/>
          <a:pathLst>
            <a:path>
              <a:moveTo>
                <a:pt x="2236928" y="0"/>
              </a:moveTo>
              <a:lnTo>
                <a:pt x="2236928" y="861114"/>
              </a:lnTo>
              <a:lnTo>
                <a:pt x="0" y="861114"/>
              </a:lnTo>
              <a:lnTo>
                <a:pt x="0" y="119552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9E2CC-A7D4-4C04-8A5F-24D0BEDAD7DD}">
      <dsp:nvSpPr>
        <dsp:cNvPr id="0" name=""/>
        <dsp:cNvSpPr/>
      </dsp:nvSpPr>
      <dsp:spPr>
        <a:xfrm>
          <a:off x="2119175" y="51015"/>
          <a:ext cx="3847366" cy="2292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9E1C7-17D8-4068-965F-12A66F0686DF}">
      <dsp:nvSpPr>
        <dsp:cNvPr id="0" name=""/>
        <dsp:cNvSpPr/>
      </dsp:nvSpPr>
      <dsp:spPr>
        <a:xfrm>
          <a:off x="2520265" y="432050"/>
          <a:ext cx="3847366" cy="2292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/>
            <a:t>Социальное обеспечение населения</a:t>
          </a:r>
          <a:endParaRPr lang="ru-RU" sz="3600" b="1" i="1" kern="1200" dirty="0"/>
        </a:p>
      </dsp:txBody>
      <dsp:txXfrm>
        <a:off x="2587402" y="499187"/>
        <a:ext cx="3713092" cy="2157952"/>
      </dsp:txXfrm>
    </dsp:sp>
    <dsp:sp modelId="{57FA7CE6-6C18-40BD-8C09-2D89FB3CA4E6}">
      <dsp:nvSpPr>
        <dsp:cNvPr id="0" name=""/>
        <dsp:cNvSpPr/>
      </dsp:nvSpPr>
      <dsp:spPr>
        <a:xfrm>
          <a:off x="1028" y="3538764"/>
          <a:ext cx="3609805" cy="2292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9583D-1B5A-4DA8-A7D5-E17FB132FFAD}">
      <dsp:nvSpPr>
        <dsp:cNvPr id="0" name=""/>
        <dsp:cNvSpPr/>
      </dsp:nvSpPr>
      <dsp:spPr>
        <a:xfrm>
          <a:off x="402117" y="3919799"/>
          <a:ext cx="3609805" cy="2292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 выполнение государственных полномочий по возмещению расходов, связанных с предоставлением специалистам образовательных учреждений бесплатной жилой площади с отоплением и освещением в сельских населенных пунктах – </a:t>
          </a:r>
          <a:r>
            <a:rPr lang="ru-RU" sz="1500" b="1" kern="1200" dirty="0" smtClean="0"/>
            <a:t>7 4</a:t>
          </a:r>
          <a:r>
            <a:rPr lang="en-US" sz="1500" b="1" kern="1200" dirty="0" smtClean="0"/>
            <a:t>4</a:t>
          </a:r>
          <a:r>
            <a:rPr lang="ru-RU" sz="1500" b="1" kern="1200" dirty="0" smtClean="0"/>
            <a:t>3,0 тыс. руб.</a:t>
          </a:r>
          <a:endParaRPr lang="ru-RU" sz="1500" b="1" kern="1200" dirty="0"/>
        </a:p>
      </dsp:txBody>
      <dsp:txXfrm>
        <a:off x="469254" y="3986936"/>
        <a:ext cx="3475531" cy="2157952"/>
      </dsp:txXfrm>
    </dsp:sp>
    <dsp:sp modelId="{04EE7ADF-017F-443C-9AD8-6E97C425AE9C}">
      <dsp:nvSpPr>
        <dsp:cNvPr id="0" name=""/>
        <dsp:cNvSpPr/>
      </dsp:nvSpPr>
      <dsp:spPr>
        <a:xfrm>
          <a:off x="4413012" y="3538764"/>
          <a:ext cx="3609805" cy="2292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9283C-CF13-4EA9-8D2B-0F2C2456E184}">
      <dsp:nvSpPr>
        <dsp:cNvPr id="0" name=""/>
        <dsp:cNvSpPr/>
      </dsp:nvSpPr>
      <dsp:spPr>
        <a:xfrm>
          <a:off x="4814102" y="3919799"/>
          <a:ext cx="3609805" cy="2292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 частичную компенсацию расходов на оплату жилого помещения и коммунальных услуг – </a:t>
          </a:r>
          <a:r>
            <a:rPr lang="ru-RU" sz="1500" b="1" kern="1200" dirty="0" smtClean="0"/>
            <a:t>399,0 тыс. руб.</a:t>
          </a:r>
          <a:endParaRPr lang="ru-RU" sz="1500" b="1" kern="1200" dirty="0"/>
        </a:p>
      </dsp:txBody>
      <dsp:txXfrm>
        <a:off x="4881239" y="3986936"/>
        <a:ext cx="3475531" cy="2157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554672-5D0D-414A-9805-F8D347E26C81}">
      <dsp:nvSpPr>
        <dsp:cNvPr id="0" name=""/>
        <dsp:cNvSpPr/>
      </dsp:nvSpPr>
      <dsp:spPr>
        <a:xfrm>
          <a:off x="7099" y="1801605"/>
          <a:ext cx="3654490" cy="2877509"/>
        </a:xfrm>
        <a:prstGeom prst="roundRect">
          <a:avLst>
            <a:gd name="adj" fmla="val 10000"/>
          </a:avLst>
        </a:prstGeom>
        <a:solidFill>
          <a:srgbClr val="FFCC99"/>
        </a:solidFill>
        <a:ln w="19050" cap="rnd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threePt" dir="t"/>
        </a:scene3d>
        <a:sp3d>
          <a:bevelT w="190500" prst="divot"/>
          <a:bevelB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1" kern="1200" dirty="0" smtClean="0">
              <a:solidFill>
                <a:schemeClr val="tx1"/>
              </a:solidFill>
            </a:rPr>
            <a:t>Охрана семьи и детства</a:t>
          </a:r>
          <a:endParaRPr lang="ru-RU" sz="4800" b="1" i="1" kern="1200" dirty="0">
            <a:solidFill>
              <a:schemeClr val="tx1"/>
            </a:solidFill>
          </a:endParaRPr>
        </a:p>
      </dsp:txBody>
      <dsp:txXfrm>
        <a:off x="91378" y="1885884"/>
        <a:ext cx="3485932" cy="2708951"/>
      </dsp:txXfrm>
    </dsp:sp>
    <dsp:sp modelId="{603A1192-D29F-449C-A7D9-B5970FAFA886}">
      <dsp:nvSpPr>
        <dsp:cNvPr id="0" name=""/>
        <dsp:cNvSpPr/>
      </dsp:nvSpPr>
      <dsp:spPr>
        <a:xfrm rot="18177380">
          <a:off x="3048924" y="2087619"/>
          <a:ext cx="2687127" cy="50751"/>
        </a:xfrm>
        <a:custGeom>
          <a:avLst/>
          <a:gdLst/>
          <a:ahLst/>
          <a:cxnLst/>
          <a:rect l="0" t="0" r="0" b="0"/>
          <a:pathLst>
            <a:path>
              <a:moveTo>
                <a:pt x="0" y="25375"/>
              </a:moveTo>
              <a:lnTo>
                <a:pt x="2687127" y="253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325309" y="2045817"/>
        <a:ext cx="134356" cy="134356"/>
      </dsp:txXfrm>
    </dsp:sp>
    <dsp:sp modelId="{C6836E72-E368-45BD-90E1-4B83847A1584}">
      <dsp:nvSpPr>
        <dsp:cNvPr id="0" name=""/>
        <dsp:cNvSpPr/>
      </dsp:nvSpPr>
      <dsp:spPr>
        <a:xfrm>
          <a:off x="5123386" y="72008"/>
          <a:ext cx="3654490" cy="1827245"/>
        </a:xfrm>
        <a:prstGeom prst="roundRect">
          <a:avLst>
            <a:gd name="adj" fmla="val 10000"/>
          </a:avLst>
        </a:prstGeom>
        <a:solidFill>
          <a:srgbClr val="FFCCCC">
            <a:alpha val="37000"/>
          </a:srgbClr>
        </a:solidFill>
        <a:ln w="19050" cap="rnd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На обеспечение жилыми помещениями детей-сирот, детей, оставшихся без попечения родителей, а также детей, находящихся под опекой –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</a:t>
          </a:r>
          <a:r>
            <a:rPr lang="ru-RU" sz="1600" b="1" kern="1200" dirty="0" smtClean="0">
              <a:solidFill>
                <a:schemeClr val="tx1"/>
              </a:solidFill>
            </a:rPr>
            <a:t>5 672,3 тыс. руб.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176904" y="125526"/>
        <a:ext cx="3547454" cy="1720209"/>
      </dsp:txXfrm>
    </dsp:sp>
    <dsp:sp modelId="{BB885540-5DC0-4BB0-872A-28B4BE5753D4}">
      <dsp:nvSpPr>
        <dsp:cNvPr id="0" name=""/>
        <dsp:cNvSpPr/>
      </dsp:nvSpPr>
      <dsp:spPr>
        <a:xfrm rot="21240567">
          <a:off x="3657576" y="3138285"/>
          <a:ext cx="1469822" cy="50751"/>
        </a:xfrm>
        <a:custGeom>
          <a:avLst/>
          <a:gdLst/>
          <a:ahLst/>
          <a:cxnLst/>
          <a:rect l="0" t="0" r="0" b="0"/>
          <a:pathLst>
            <a:path>
              <a:moveTo>
                <a:pt x="0" y="25375"/>
              </a:moveTo>
              <a:lnTo>
                <a:pt x="1469822" y="253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5742" y="3126915"/>
        <a:ext cx="73491" cy="73491"/>
      </dsp:txXfrm>
    </dsp:sp>
    <dsp:sp modelId="{EEC33865-D6A9-4C5F-AF66-4217E3372812}">
      <dsp:nvSpPr>
        <dsp:cNvPr id="0" name=""/>
        <dsp:cNvSpPr/>
      </dsp:nvSpPr>
      <dsp:spPr>
        <a:xfrm>
          <a:off x="5123386" y="2173340"/>
          <a:ext cx="3654490" cy="1827245"/>
        </a:xfrm>
        <a:prstGeom prst="roundRect">
          <a:avLst>
            <a:gd name="adj" fmla="val 10000"/>
          </a:avLst>
        </a:prstGeom>
        <a:solidFill>
          <a:srgbClr val="FFCCCC">
            <a:alpha val="37000"/>
          </a:srgbClr>
        </a:solidFill>
        <a:ln w="19050" cap="rnd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На содержание ребенка в семье опекуна и приемной семье, а также вознаграждение приемному родителю на 2019 год в объеме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5 830,0 тыс. руб.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176904" y="2226858"/>
        <a:ext cx="3547454" cy="1720209"/>
      </dsp:txXfrm>
    </dsp:sp>
    <dsp:sp modelId="{B05C46A1-B7E7-4AE1-9CD2-01B7CC8D80FA}">
      <dsp:nvSpPr>
        <dsp:cNvPr id="0" name=""/>
        <dsp:cNvSpPr/>
      </dsp:nvSpPr>
      <dsp:spPr>
        <a:xfrm rot="3310531">
          <a:off x="3112600" y="4265650"/>
          <a:ext cx="2559774" cy="50751"/>
        </a:xfrm>
        <a:custGeom>
          <a:avLst/>
          <a:gdLst/>
          <a:ahLst/>
          <a:cxnLst/>
          <a:rect l="0" t="0" r="0" b="0"/>
          <a:pathLst>
            <a:path>
              <a:moveTo>
                <a:pt x="0" y="25375"/>
              </a:moveTo>
              <a:lnTo>
                <a:pt x="2559774" y="253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328493" y="4227031"/>
        <a:ext cx="127988" cy="127988"/>
      </dsp:txXfrm>
    </dsp:sp>
    <dsp:sp modelId="{EF675456-BAB3-4679-83B4-93A258EAB31F}">
      <dsp:nvSpPr>
        <dsp:cNvPr id="0" name=""/>
        <dsp:cNvSpPr/>
      </dsp:nvSpPr>
      <dsp:spPr>
        <a:xfrm>
          <a:off x="5123386" y="4274672"/>
          <a:ext cx="3654490" cy="2134039"/>
        </a:xfrm>
        <a:prstGeom prst="roundRect">
          <a:avLst>
            <a:gd name="adj" fmla="val 10000"/>
          </a:avLst>
        </a:prstGeom>
        <a:solidFill>
          <a:srgbClr val="FFCCCC">
            <a:alpha val="37000"/>
          </a:srgbClr>
        </a:solidFill>
        <a:ln w="19050" cap="rnd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На выплату компенсации платы, взимаемой с родителей за присмотр и уход за детьми в образовательных организациях, реализующих образовательную программу дошкольного образования на 2019 год в объеме </a:t>
          </a:r>
          <a:r>
            <a:rPr lang="ru-RU" sz="1600" b="1" kern="1200" dirty="0" smtClean="0">
              <a:solidFill>
                <a:schemeClr val="tx1"/>
              </a:solidFill>
            </a:rPr>
            <a:t>2 074,5 тыс. руб.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185890" y="4337176"/>
        <a:ext cx="3529482" cy="20090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2CEA9-5B7D-49A8-AB9D-12456A0D6933}">
      <dsp:nvSpPr>
        <dsp:cNvPr id="0" name=""/>
        <dsp:cNvSpPr/>
      </dsp:nvSpPr>
      <dsp:spPr>
        <a:xfrm>
          <a:off x="1839" y="787938"/>
          <a:ext cx="2349225" cy="1968291"/>
        </a:xfrm>
        <a:prstGeom prst="ellipse">
          <a:avLst/>
        </a:prstGeom>
        <a:solidFill>
          <a:srgbClr val="FFCC99">
            <a:alpha val="53000"/>
          </a:srgb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Доходы  440 148,7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45875" y="1076188"/>
        <a:ext cx="1661153" cy="1391791"/>
      </dsp:txXfrm>
    </dsp:sp>
    <dsp:sp modelId="{F5ABC562-6BBC-4E78-84C7-24E7E9A36D70}">
      <dsp:nvSpPr>
        <dsp:cNvPr id="0" name=""/>
        <dsp:cNvSpPr/>
      </dsp:nvSpPr>
      <dsp:spPr>
        <a:xfrm>
          <a:off x="2507808" y="1212284"/>
          <a:ext cx="708671" cy="111959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2601742" y="1640418"/>
        <a:ext cx="520803" cy="263330"/>
      </dsp:txXfrm>
    </dsp:sp>
    <dsp:sp modelId="{5D6BC5D9-25DE-4CCA-AF94-78F697429E65}">
      <dsp:nvSpPr>
        <dsp:cNvPr id="0" name=""/>
        <dsp:cNvSpPr/>
      </dsp:nvSpPr>
      <dsp:spPr>
        <a:xfrm>
          <a:off x="3373224" y="806913"/>
          <a:ext cx="2312201" cy="1930341"/>
        </a:xfrm>
        <a:prstGeom prst="ellipse">
          <a:avLst/>
        </a:prstGeom>
        <a:solidFill>
          <a:srgbClr val="FFCC99">
            <a:alpha val="53000"/>
          </a:srgb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Расходы 450 602,9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711838" y="1089605"/>
        <a:ext cx="1634973" cy="1364957"/>
      </dsp:txXfrm>
    </dsp:sp>
    <dsp:sp modelId="{A078007E-6145-49A7-86AF-B494D3E7A950}">
      <dsp:nvSpPr>
        <dsp:cNvPr id="0" name=""/>
        <dsp:cNvSpPr/>
      </dsp:nvSpPr>
      <dsp:spPr>
        <a:xfrm>
          <a:off x="5842169" y="1212284"/>
          <a:ext cx="638484" cy="111959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kern="1200"/>
        </a:p>
      </dsp:txBody>
      <dsp:txXfrm>
        <a:off x="5926800" y="1442921"/>
        <a:ext cx="469222" cy="658324"/>
      </dsp:txXfrm>
    </dsp:sp>
    <dsp:sp modelId="{0C53D6A7-77C2-41C6-9B8F-3BD37335F8B0}">
      <dsp:nvSpPr>
        <dsp:cNvPr id="0" name=""/>
        <dsp:cNvSpPr/>
      </dsp:nvSpPr>
      <dsp:spPr>
        <a:xfrm>
          <a:off x="6637397" y="806913"/>
          <a:ext cx="2325250" cy="1930341"/>
        </a:xfrm>
        <a:prstGeom prst="ellipse">
          <a:avLst/>
        </a:prstGeom>
        <a:solidFill>
          <a:srgbClr val="FFCCCC">
            <a:alpha val="70000"/>
          </a:srgb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Дефицит   – 10 454,2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6977922" y="1089605"/>
        <a:ext cx="1644200" cy="13649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B131A-3263-46D0-83F6-3FDBD88A9E64}">
      <dsp:nvSpPr>
        <dsp:cNvPr id="0" name=""/>
        <dsp:cNvSpPr/>
      </dsp:nvSpPr>
      <dsp:spPr>
        <a:xfrm>
          <a:off x="4212467" y="660869"/>
          <a:ext cx="2877915" cy="277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106"/>
              </a:lnTo>
              <a:lnTo>
                <a:pt x="2877915" y="139106"/>
              </a:lnTo>
              <a:lnTo>
                <a:pt x="2877915" y="277888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BBD76-8389-4B2E-9A06-23BD5272A1CA}">
      <dsp:nvSpPr>
        <dsp:cNvPr id="0" name=""/>
        <dsp:cNvSpPr/>
      </dsp:nvSpPr>
      <dsp:spPr>
        <a:xfrm>
          <a:off x="4166747" y="660869"/>
          <a:ext cx="91440" cy="2778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9106"/>
              </a:lnTo>
              <a:lnTo>
                <a:pt x="68916" y="139106"/>
              </a:lnTo>
              <a:lnTo>
                <a:pt x="68916" y="277888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6088F-AC20-424C-93F0-202A7454CD4B}">
      <dsp:nvSpPr>
        <dsp:cNvPr id="0" name=""/>
        <dsp:cNvSpPr/>
      </dsp:nvSpPr>
      <dsp:spPr>
        <a:xfrm>
          <a:off x="1573773" y="660869"/>
          <a:ext cx="2638694" cy="277888"/>
        </a:xfrm>
        <a:custGeom>
          <a:avLst/>
          <a:gdLst/>
          <a:ahLst/>
          <a:cxnLst/>
          <a:rect l="0" t="0" r="0" b="0"/>
          <a:pathLst>
            <a:path>
              <a:moveTo>
                <a:pt x="2638694" y="0"/>
              </a:moveTo>
              <a:lnTo>
                <a:pt x="2638694" y="139106"/>
              </a:lnTo>
              <a:lnTo>
                <a:pt x="0" y="139106"/>
              </a:lnTo>
              <a:lnTo>
                <a:pt x="0" y="277888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10930-B678-4C29-BD30-91C773843594}">
      <dsp:nvSpPr>
        <dsp:cNvPr id="0" name=""/>
        <dsp:cNvSpPr/>
      </dsp:nvSpPr>
      <dsp:spPr>
        <a:xfrm>
          <a:off x="2664291" y="1"/>
          <a:ext cx="3096352" cy="660868"/>
        </a:xfrm>
        <a:prstGeom prst="rect">
          <a:avLst/>
        </a:prstGeom>
        <a:solidFill>
          <a:srgbClr val="FFCC99">
            <a:alpha val="48000"/>
          </a:srgb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Верхний предел муниципального долга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2664291" y="1"/>
        <a:ext cx="3096352" cy="660868"/>
      </dsp:txXfrm>
    </dsp:sp>
    <dsp:sp modelId="{6474684B-1DBF-46DC-8E72-F8EFD2070D21}">
      <dsp:nvSpPr>
        <dsp:cNvPr id="0" name=""/>
        <dsp:cNvSpPr/>
      </dsp:nvSpPr>
      <dsp:spPr>
        <a:xfrm>
          <a:off x="400771" y="938758"/>
          <a:ext cx="2346002" cy="660868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На 01.01.2020 –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5 000,0 тыс. руб.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400771" y="938758"/>
        <a:ext cx="2346002" cy="660868"/>
      </dsp:txXfrm>
    </dsp:sp>
    <dsp:sp modelId="{B81CC7F3-C84E-42F0-B669-A922899E5F8D}">
      <dsp:nvSpPr>
        <dsp:cNvPr id="0" name=""/>
        <dsp:cNvSpPr/>
      </dsp:nvSpPr>
      <dsp:spPr>
        <a:xfrm>
          <a:off x="3024338" y="938758"/>
          <a:ext cx="2422649" cy="660868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На 01.01.2021 –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5 000,0 тыс. руб.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3024338" y="938758"/>
        <a:ext cx="2422649" cy="660868"/>
      </dsp:txXfrm>
    </dsp:sp>
    <dsp:sp modelId="{EDFFE991-FF0D-480F-9F32-9144D9EC3FAB}">
      <dsp:nvSpPr>
        <dsp:cNvPr id="0" name=""/>
        <dsp:cNvSpPr/>
      </dsp:nvSpPr>
      <dsp:spPr>
        <a:xfrm>
          <a:off x="5724553" y="938758"/>
          <a:ext cx="2731658" cy="660868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На 01.01.2022 –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5 000,0 тыс. руб.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5724553" y="938758"/>
        <a:ext cx="2731658" cy="6608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5CC75-E7AD-4D02-AA62-868A8C12D9D1}">
      <dsp:nvSpPr>
        <dsp:cNvPr id="0" name=""/>
        <dsp:cNvSpPr/>
      </dsp:nvSpPr>
      <dsp:spPr>
        <a:xfrm>
          <a:off x="4284476" y="780343"/>
          <a:ext cx="2725059" cy="327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648"/>
              </a:lnTo>
              <a:lnTo>
                <a:pt x="2725059" y="163648"/>
              </a:lnTo>
              <a:lnTo>
                <a:pt x="2725059" y="327297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07335E-B4C8-4BE1-AAD8-0462AD45F83E}">
      <dsp:nvSpPr>
        <dsp:cNvPr id="0" name=""/>
        <dsp:cNvSpPr/>
      </dsp:nvSpPr>
      <dsp:spPr>
        <a:xfrm>
          <a:off x="4236348" y="780343"/>
          <a:ext cx="91440" cy="327297"/>
        </a:xfrm>
        <a:custGeom>
          <a:avLst/>
          <a:gdLst/>
          <a:ahLst/>
          <a:cxnLst/>
          <a:rect l="0" t="0" r="0" b="0"/>
          <a:pathLst>
            <a:path>
              <a:moveTo>
                <a:pt x="48127" y="0"/>
              </a:moveTo>
              <a:lnTo>
                <a:pt x="48127" y="163648"/>
              </a:lnTo>
              <a:lnTo>
                <a:pt x="45720" y="163648"/>
              </a:lnTo>
              <a:lnTo>
                <a:pt x="45720" y="327297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236337-75F9-49A4-843C-FA1F74303C1F}">
      <dsp:nvSpPr>
        <dsp:cNvPr id="0" name=""/>
        <dsp:cNvSpPr/>
      </dsp:nvSpPr>
      <dsp:spPr>
        <a:xfrm>
          <a:off x="1557008" y="780343"/>
          <a:ext cx="2727467" cy="327297"/>
        </a:xfrm>
        <a:custGeom>
          <a:avLst/>
          <a:gdLst/>
          <a:ahLst/>
          <a:cxnLst/>
          <a:rect l="0" t="0" r="0" b="0"/>
          <a:pathLst>
            <a:path>
              <a:moveTo>
                <a:pt x="2727467" y="0"/>
              </a:moveTo>
              <a:lnTo>
                <a:pt x="2727467" y="163648"/>
              </a:lnTo>
              <a:lnTo>
                <a:pt x="0" y="163648"/>
              </a:lnTo>
              <a:lnTo>
                <a:pt x="0" y="327297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325B6B-220C-4CB2-A8FF-A99C0BB3A6B0}">
      <dsp:nvSpPr>
        <dsp:cNvPr id="0" name=""/>
        <dsp:cNvSpPr/>
      </dsp:nvSpPr>
      <dsp:spPr>
        <a:xfrm>
          <a:off x="2736301" y="1062"/>
          <a:ext cx="3096348" cy="779280"/>
        </a:xfrm>
        <a:prstGeom prst="rect">
          <a:avLst/>
        </a:prstGeom>
        <a:solidFill>
          <a:srgbClr val="FFCC99">
            <a:alpha val="48000"/>
          </a:srgb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Предельный объем муниципального долга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736301" y="1062"/>
        <a:ext cx="3096348" cy="779280"/>
      </dsp:txXfrm>
    </dsp:sp>
    <dsp:sp modelId="{6554435E-4529-4429-A8B9-F126FCAB9BBD}">
      <dsp:nvSpPr>
        <dsp:cNvPr id="0" name=""/>
        <dsp:cNvSpPr/>
      </dsp:nvSpPr>
      <dsp:spPr>
        <a:xfrm>
          <a:off x="382530" y="1107640"/>
          <a:ext cx="2348955" cy="779280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На 2019 год –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14 000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82530" y="1107640"/>
        <a:ext cx="2348955" cy="779280"/>
      </dsp:txXfrm>
    </dsp:sp>
    <dsp:sp modelId="{993EFCD0-E3E1-48F8-9FE0-6159998F421B}">
      <dsp:nvSpPr>
        <dsp:cNvPr id="0" name=""/>
        <dsp:cNvSpPr/>
      </dsp:nvSpPr>
      <dsp:spPr>
        <a:xfrm>
          <a:off x="3058784" y="1107640"/>
          <a:ext cx="2446568" cy="779280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На 2020 год –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15 000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58784" y="1107640"/>
        <a:ext cx="2446568" cy="779280"/>
      </dsp:txXfrm>
    </dsp:sp>
    <dsp:sp modelId="{5DD04030-6D98-4655-9431-6390EA85AF9B}">
      <dsp:nvSpPr>
        <dsp:cNvPr id="0" name=""/>
        <dsp:cNvSpPr/>
      </dsp:nvSpPr>
      <dsp:spPr>
        <a:xfrm>
          <a:off x="5832650" y="1107640"/>
          <a:ext cx="2353771" cy="779280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На 2021 год –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15 000 тыс. руб.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832650" y="1107640"/>
        <a:ext cx="2353771" cy="77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0.50413</cdr:x>
      <cdr:y>0.39906</cdr:y>
    </cdr:from>
    <cdr:to>
      <cdr:x>0.66942</cdr:x>
      <cdr:y>0.61759</cdr:y>
    </cdr:to>
    <cdr:sp macro="" textlink="">
      <cdr:nvSpPr>
        <cdr:cNvPr id="3" name="Выноска 2 2"/>
        <cdr:cNvSpPr/>
      </cdr:nvSpPr>
      <cdr:spPr>
        <a:xfrm xmlns:a="http://schemas.openxmlformats.org/drawingml/2006/main">
          <a:off x="4392488" y="2104008"/>
          <a:ext cx="1440160" cy="1152128"/>
        </a:xfrm>
        <a:prstGeom xmlns:a="http://schemas.openxmlformats.org/drawingml/2006/main" prst="borderCallout2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>
              <a:solidFill>
                <a:schemeClr val="tx1"/>
              </a:solidFill>
            </a:rPr>
            <a:t>в</a:t>
          </a:r>
          <a:r>
            <a:rPr lang="ru-RU" dirty="0" smtClean="0">
              <a:solidFill>
                <a:schemeClr val="tx1"/>
              </a:solidFill>
            </a:rPr>
            <a:t>ыше ожидаемой оценки на 146,4 тыс. руб. или 0,5 % </a:t>
          </a:r>
          <a:endParaRPr lang="ru-RU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0.4593</cdr:x>
      <cdr:y>0.09333</cdr:y>
    </cdr:from>
    <cdr:to>
      <cdr:x>0.85997</cdr:x>
      <cdr:y>0.21333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84376" y="504056"/>
          <a:ext cx="295232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Снижение на 178,8 тыс. руб. или на 63,0 %</a:t>
          </a:r>
          <a:endParaRPr lang="ru-RU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0.4593</cdr:x>
      <cdr:y>0.29382</cdr:y>
    </cdr:from>
    <cdr:to>
      <cdr:x>0.66453</cdr:x>
      <cdr:y>0.48767</cdr:y>
    </cdr:to>
    <cdr:sp macro="" textlink="">
      <cdr:nvSpPr>
        <cdr:cNvPr id="2" name="Равно 1"/>
        <cdr:cNvSpPr/>
      </cdr:nvSpPr>
      <cdr:spPr>
        <a:xfrm xmlns:a="http://schemas.openxmlformats.org/drawingml/2006/main">
          <a:off x="3384376" y="1527944"/>
          <a:ext cx="1512168" cy="1008112"/>
        </a:xfrm>
        <a:prstGeom xmlns:a="http://schemas.openxmlformats.org/drawingml/2006/main" prst="mathEqual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0.09051</cdr:x>
      <cdr:y>0.0254</cdr:y>
    </cdr:from>
    <cdr:to>
      <cdr:x>0.95674</cdr:x>
      <cdr:y>0.2798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827584" y="143793"/>
          <a:ext cx="7920880" cy="1440160"/>
        </a:xfrm>
        <a:prstGeom xmlns:a="http://schemas.openxmlformats.org/drawingml/2006/main" prst="rect">
          <a:avLst/>
        </a:prstGeom>
        <a:solidFill xmlns:a="http://schemas.openxmlformats.org/drawingml/2006/main">
          <a:srgbClr val="FFCCCC">
            <a:alpha val="65000"/>
          </a:srgb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3200" dirty="0" smtClean="0">
              <a:solidFill>
                <a:schemeClr val="tx1"/>
              </a:solidFill>
            </a:rPr>
            <a:t>Общий объем недоимки составляет 970,8 тыс. руб.</a:t>
          </a:r>
          <a:endParaRPr lang="ru-RU" sz="3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0.3425</cdr:x>
      <cdr:y>0.35612</cdr:y>
    </cdr:from>
    <cdr:to>
      <cdr:x>0.68112</cdr:x>
      <cdr:y>0.49604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31840" y="2016001"/>
          <a:ext cx="3096344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3200" dirty="0"/>
            <a:t>и</a:t>
          </a:r>
          <a:r>
            <a:rPr lang="ru-RU" sz="3200" dirty="0" smtClean="0"/>
            <a:t>з них </a:t>
          </a:r>
          <a:endParaRPr lang="ru-RU" sz="3200" dirty="0"/>
        </a:p>
      </cdr:txBody>
    </cdr:sp>
  </cdr:relSizeAnchor>
  <cdr:relSizeAnchor xmlns:cdr="http://schemas.openxmlformats.org/drawingml/2006/chartDrawing">
    <cdr:from>
      <cdr:x>0.09051</cdr:x>
      <cdr:y>0.55964</cdr:y>
    </cdr:from>
    <cdr:to>
      <cdr:x>0.95674</cdr:x>
      <cdr:y>0.95396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27584" y="3168129"/>
          <a:ext cx="7920880" cy="2232248"/>
        </a:xfrm>
        <a:prstGeom xmlns:a="http://schemas.openxmlformats.org/drawingml/2006/main" prst="rect">
          <a:avLst/>
        </a:prstGeom>
        <a:solidFill xmlns:a="http://schemas.openxmlformats.org/drawingml/2006/main">
          <a:srgbClr val="FFCCCC">
            <a:alpha val="65000"/>
          </a:srgb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3200" dirty="0" smtClean="0">
              <a:solidFill>
                <a:schemeClr val="tx1"/>
              </a:solidFill>
            </a:rPr>
            <a:t>Объем недоимки по налоговым платежам, включенный в расчет прогноза налоговых доходов, составляет 506,6 тыс. руб.</a:t>
          </a:r>
          <a:endParaRPr lang="ru-RU" sz="3200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0.27718</cdr:x>
      <cdr:y>0.38462</cdr:y>
    </cdr:from>
    <cdr:to>
      <cdr:x>0.45968</cdr:x>
      <cdr:y>0.47436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2474966" y="2160240"/>
          <a:ext cx="162949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0.27419</cdr:x>
      <cdr:y>0.08974</cdr:y>
    </cdr:from>
    <cdr:to>
      <cdr:x>0.45968</cdr:x>
      <cdr:y>0.19231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V="1">
          <a:off x="2448272" y="504056"/>
          <a:ext cx="1656184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0.27812</cdr:x>
      <cdr:y>0.32051</cdr:y>
    </cdr:from>
    <cdr:to>
      <cdr:x>0.45968</cdr:x>
      <cdr:y>0.41026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483316" y="1800200"/>
          <a:ext cx="1621139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+ 824,0 тыс. руб. (21,0%)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0.27419</cdr:x>
      <cdr:y>0.05128</cdr:y>
    </cdr:from>
    <cdr:to>
      <cdr:x>0.44355</cdr:x>
      <cdr:y>0.14103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448272" y="288032"/>
          <a:ext cx="151216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+ 58,9 тыс. руб. (72,3%)</a:t>
          </a:r>
          <a:endParaRPr lang="ru-RU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0.28283</cdr:x>
      <cdr:y>0.35366</cdr:y>
    </cdr:from>
    <cdr:to>
      <cdr:x>0.53782</cdr:x>
      <cdr:y>0.5122</cdr:y>
    </cdr:to>
    <cdr:cxnSp macro="">
      <cdr:nvCxnSpPr>
        <cdr:cNvPr id="32" name="Прямая со стрелкой 31"/>
        <cdr:cNvCxnSpPr/>
      </cdr:nvCxnSpPr>
      <cdr:spPr>
        <a:xfrm xmlns:a="http://schemas.openxmlformats.org/drawingml/2006/main">
          <a:off x="2555776" y="2088232"/>
          <a:ext cx="2304256" cy="93610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0.28794</cdr:x>
      <cdr:y>0.37173</cdr:y>
    </cdr:from>
    <cdr:to>
      <cdr:x>0.52203</cdr:x>
      <cdr:y>0.42042</cdr:y>
    </cdr:to>
    <cdr:sp macro="" textlink="">
      <cdr:nvSpPr>
        <cdr:cNvPr id="33" name="TextBox 32"/>
        <cdr:cNvSpPr txBox="1"/>
      </cdr:nvSpPr>
      <cdr:spPr>
        <a:xfrm xmlns:a="http://schemas.openxmlformats.org/drawingml/2006/main" rot="1353407">
          <a:off x="2602013" y="2194926"/>
          <a:ext cx="2115353" cy="287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 smtClean="0"/>
            <a:t>-747,5 тыс. руб. (92,2 %)</a:t>
          </a:r>
          <a:endParaRPr lang="ru-RU" sz="1000" dirty="0"/>
        </a:p>
      </cdr:txBody>
    </cdr:sp>
  </cdr:relSizeAnchor>
  <cdr:relSizeAnchor xmlns:cdr="http://schemas.openxmlformats.org/drawingml/2006/chartDrawing">
    <cdr:from>
      <cdr:x>0.28283</cdr:x>
      <cdr:y>0.2561</cdr:y>
    </cdr:from>
    <cdr:to>
      <cdr:x>0.53782</cdr:x>
      <cdr:y>0.42683</cdr:y>
    </cdr:to>
    <cdr:cxnSp macro="">
      <cdr:nvCxnSpPr>
        <cdr:cNvPr id="35" name="Прямая со стрелкой 34"/>
        <cdr:cNvCxnSpPr/>
      </cdr:nvCxnSpPr>
      <cdr:spPr>
        <a:xfrm xmlns:a="http://schemas.openxmlformats.org/drawingml/2006/main">
          <a:off x="2555776" y="1512168"/>
          <a:ext cx="2304256" cy="100811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0.30413</cdr:x>
      <cdr:y>0.28302</cdr:y>
    </cdr:from>
    <cdr:to>
      <cdr:x>0.54636</cdr:x>
      <cdr:y>0.34691</cdr:y>
    </cdr:to>
    <cdr:sp macro="" textlink="">
      <cdr:nvSpPr>
        <cdr:cNvPr id="37" name="TextBox 36"/>
        <cdr:cNvSpPr txBox="1"/>
      </cdr:nvSpPr>
      <cdr:spPr>
        <a:xfrm xmlns:a="http://schemas.openxmlformats.org/drawingml/2006/main" rot="1508076">
          <a:off x="2748286" y="1671141"/>
          <a:ext cx="2188911" cy="3772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dirty="0" smtClean="0"/>
            <a:t>- 836,0 тыс. руб. (47,1%)</a:t>
          </a:r>
          <a:endParaRPr lang="ru-RU" sz="1000" dirty="0"/>
        </a:p>
      </cdr:txBody>
    </cdr:sp>
  </cdr:relSizeAnchor>
  <cdr:relSizeAnchor xmlns:cdr="http://schemas.openxmlformats.org/drawingml/2006/chartDrawing">
    <cdr:from>
      <cdr:x>0.28283</cdr:x>
      <cdr:y>0.47561</cdr:y>
    </cdr:from>
    <cdr:to>
      <cdr:x>0.53782</cdr:x>
      <cdr:y>0.56098</cdr:y>
    </cdr:to>
    <cdr:cxnSp macro="">
      <cdr:nvCxnSpPr>
        <cdr:cNvPr id="39" name="Прямая со стрелкой 38"/>
        <cdr:cNvCxnSpPr/>
      </cdr:nvCxnSpPr>
      <cdr:spPr>
        <a:xfrm xmlns:a="http://schemas.openxmlformats.org/drawingml/2006/main">
          <a:off x="2555776" y="2808312"/>
          <a:ext cx="2304256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0.28455</cdr:x>
      <cdr:y>0.46844</cdr:y>
    </cdr:from>
    <cdr:to>
      <cdr:x>0.50751</cdr:x>
      <cdr:y>0.53289</cdr:y>
    </cdr:to>
    <cdr:sp macro="" textlink="">
      <cdr:nvSpPr>
        <cdr:cNvPr id="40" name="TextBox 39"/>
        <cdr:cNvSpPr txBox="1"/>
      </cdr:nvSpPr>
      <cdr:spPr>
        <a:xfrm xmlns:a="http://schemas.openxmlformats.org/drawingml/2006/main" rot="868248">
          <a:off x="2571365" y="2765976"/>
          <a:ext cx="2014778" cy="380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 smtClean="0"/>
            <a:t>-951,4 тыс. руб. (41,1%)</a:t>
          </a:r>
          <a:endParaRPr lang="ru-RU" sz="1050" dirty="0"/>
        </a:p>
      </cdr:txBody>
    </cdr:sp>
  </cdr:relSizeAnchor>
  <cdr:relSizeAnchor xmlns:cdr="http://schemas.openxmlformats.org/drawingml/2006/chartDrawing">
    <cdr:from>
      <cdr:x>0.2908</cdr:x>
      <cdr:y>0.64634</cdr:y>
    </cdr:from>
    <cdr:to>
      <cdr:x>0.52985</cdr:x>
      <cdr:y>0.71951</cdr:y>
    </cdr:to>
    <cdr:cxnSp macro="">
      <cdr:nvCxnSpPr>
        <cdr:cNvPr id="42" name="Прямая со стрелкой 41"/>
        <cdr:cNvCxnSpPr/>
      </cdr:nvCxnSpPr>
      <cdr:spPr>
        <a:xfrm xmlns:a="http://schemas.openxmlformats.org/drawingml/2006/main">
          <a:off x="2627784" y="3816424"/>
          <a:ext cx="2160240" cy="43204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0.3002</cdr:x>
      <cdr:y>0.63435</cdr:y>
    </cdr:from>
    <cdr:to>
      <cdr:x>0.52075</cdr:x>
      <cdr:y>0.69216</cdr:y>
    </cdr:to>
    <cdr:sp macro="" textlink="">
      <cdr:nvSpPr>
        <cdr:cNvPr id="43" name="TextBox 42"/>
        <cdr:cNvSpPr txBox="1"/>
      </cdr:nvSpPr>
      <cdr:spPr>
        <a:xfrm xmlns:a="http://schemas.openxmlformats.org/drawingml/2006/main" rot="770639">
          <a:off x="2712799" y="3745640"/>
          <a:ext cx="1992999" cy="3413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50" dirty="0" smtClean="0"/>
            <a:t>-312,1 тыс. руб. (1,1 %)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0.01407</cdr:x>
      <cdr:y>0</cdr:y>
    </cdr:from>
    <cdr:to>
      <cdr:x>0.36589</cdr:x>
      <cdr:y>0.07595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" y="-72008"/>
          <a:ext cx="18002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Сумма 33 807,2 </a:t>
          </a:r>
          <a:r>
            <a:rPr lang="ru-RU" sz="1100" dirty="0" smtClean="0"/>
            <a:t>тыс. руб.</a:t>
          </a:r>
          <a:endParaRPr lang="ru-RU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0.02459</cdr:x>
      <cdr:y>0.03947</cdr:y>
    </cdr:from>
    <cdr:to>
      <cdr:x>0.20492</cdr:x>
      <cdr:y>0.18421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6024" y="216024"/>
          <a:ext cx="1584176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24 826,2 тыс. руб.</a:t>
          </a:r>
          <a:endParaRPr lang="ru-RU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18422-9465-49F9-BEE2-BDF5B5CCF54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BA160-F62B-43E0-9C98-C83CBE8A00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386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932A7-BBE9-47E0-AAB5-8DCE8957CC0B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7FF20-61D5-449B-89A2-204A0E483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429000"/>
            <a:ext cx="9144000" cy="1204365"/>
          </a:xfrm>
        </p:spPr>
        <p:txBody>
          <a:bodyPr/>
          <a:lstStyle/>
          <a:p>
            <a:r>
              <a:rPr lang="ru-RU" sz="7200" dirty="0" smtClean="0"/>
              <a:t>БЮДЖЕТ ДЛЯ ГРАЖДАН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77380"/>
            <a:ext cx="7587070" cy="861420"/>
          </a:xfrm>
        </p:spPr>
        <p:txBody>
          <a:bodyPr>
            <a:noAutofit/>
          </a:bodyPr>
          <a:lstStyle/>
          <a:p>
            <a:r>
              <a:rPr lang="ru-RU" dirty="0" smtClean="0"/>
              <a:t>Подготовлен на основании решения районной Думы «Об утверждении бюджета муниципального образования </a:t>
            </a:r>
            <a:r>
              <a:rPr lang="ru-RU" dirty="0" err="1" smtClean="0"/>
              <a:t>Малмыжский</a:t>
            </a:r>
            <a:r>
              <a:rPr lang="ru-RU" dirty="0" smtClean="0"/>
              <a:t> муниципальный район Кировской области на 2019 год и плановый период 2020 и 2021 годов»</a:t>
            </a:r>
            <a:endParaRPr lang="ru-RU" dirty="0"/>
          </a:p>
        </p:txBody>
      </p:sp>
      <p:pic>
        <p:nvPicPr>
          <p:cNvPr id="4" name="Picture 5" descr="D:\Презентации\картинки Малмыжский район\на титульный\23_06_2016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2" y="-4364"/>
            <a:ext cx="3618104" cy="256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382" y="121895"/>
            <a:ext cx="1965618" cy="213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61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24475"/>
          </a:xfrm>
        </p:spPr>
        <p:txBody>
          <a:bodyPr/>
          <a:lstStyle/>
          <a:p>
            <a:r>
              <a:rPr lang="ru-RU" i="1" dirty="0" smtClean="0"/>
              <a:t>Госпошлина в 2019 году</a:t>
            </a:r>
            <a:endParaRPr lang="ru-RU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78085384"/>
              </p:ext>
            </p:extLst>
          </p:nvPr>
        </p:nvGraphicFramePr>
        <p:xfrm>
          <a:off x="251520" y="1196752"/>
          <a:ext cx="736848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24475"/>
          </a:xfrm>
        </p:spPr>
        <p:txBody>
          <a:bodyPr/>
          <a:lstStyle/>
          <a:p>
            <a:r>
              <a:rPr lang="ru-RU" sz="2800" i="1" dirty="0" smtClean="0"/>
              <a:t>Доходы от поступлений налога на имущество организаций в 2019 году</a:t>
            </a:r>
            <a:endParaRPr lang="ru-RU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88569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	</a:t>
            </a:r>
            <a:r>
              <a:rPr lang="ru-RU" sz="1400" i="1" dirty="0" smtClean="0"/>
              <a:t>При определении прогноза также учтены дополнительные поступления в объеме 240,8 тыс. рублей в связи с поэтапным увеличением ставки налога в отношении инфраструктурных объектов – магистральных трубопроводов, линий энергопередачи, а также сооружений, являющихся их неотъемлемой частью – с 1,9 % в 2018 году до 2,2 % в 2019 году</a:t>
            </a:r>
          </a:p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89913948"/>
              </p:ext>
            </p:extLst>
          </p:nvPr>
        </p:nvGraphicFramePr>
        <p:xfrm>
          <a:off x="251520" y="2204864"/>
          <a:ext cx="734481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1085" y="6013707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Снижение поступлений связано с исключением движимого имущества из объектов налогообложения </a:t>
            </a:r>
            <a:endParaRPr lang="ru-RU" sz="1600" i="1" dirty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>
            <a:off x="3347864" y="3789040"/>
            <a:ext cx="1944216" cy="720080"/>
          </a:xfrm>
          <a:prstGeom prst="bentConnector3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47864" y="314096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Снижение на 1 200,5 тыс. руб. (на 22,3%)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319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430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Недоимка по налоговым платежам</a:t>
            </a:r>
            <a:endParaRPr lang="ru-RU" sz="2800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7411841"/>
              </p:ext>
            </p:extLst>
          </p:nvPr>
        </p:nvGraphicFramePr>
        <p:xfrm>
          <a:off x="0" y="1196975"/>
          <a:ext cx="9144000" cy="5661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924475"/>
          </a:xfrm>
        </p:spPr>
        <p:txBody>
          <a:bodyPr/>
          <a:lstStyle/>
          <a:p>
            <a:r>
              <a:rPr lang="ru-RU" i="1" dirty="0"/>
              <a:t>Объемы поступлений основных неналоговых доходов на 2019 год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888686"/>
              </p:ext>
            </p:extLst>
          </p:nvPr>
        </p:nvGraphicFramePr>
        <p:xfrm>
          <a:off x="179510" y="1124742"/>
          <a:ext cx="8784977" cy="55446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{93296810-A885-4BE3-A3E7-6D5BEEA58F35}</a:tableStyleId>
              </a:tblPr>
              <a:tblGrid>
                <a:gridCol w="2900122"/>
                <a:gridCol w="1186455"/>
                <a:gridCol w="896351"/>
                <a:gridCol w="1059999"/>
                <a:gridCol w="896351"/>
                <a:gridCol w="1055350"/>
                <a:gridCol w="790349"/>
              </a:tblGrid>
              <a:tr h="683317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Наименование показателей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Оценка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поступле-ний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в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2018 году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Прогноз на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2019 год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Отклонение прогноза 2019 года к оценке 2018 года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 сумме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 %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31467"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Неналоговые доходы всего, в том числе: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38 200,9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35 942,2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-2 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258,7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94,1</a:t>
                      </a:r>
                      <a:endParaRPr lang="ru-RU" sz="1000" b="1" i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2493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Доходы, получаемые в виде арендной платы за земельные участки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2 351,1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6,2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2 401,6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6,7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50,5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102,1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994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 от сдачи в аренду имущества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3 924,5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10,3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4 748,5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13,2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824,0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121,0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2493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Прочие поступления от использования имущества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81,5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140,4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58,9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172,3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 от платных услуг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27 287,0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71,4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26 974,9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75,1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-312,1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98,9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 от компенсации затрат государства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1 616,5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4,2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665,1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1,9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-951,4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41,1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95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 от продажи имущества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38,6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-38,6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95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Доходы от продажи земельных участков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810,8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2,1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63,3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-747,5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7,8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25205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Штрафы, санкции, возмещение ущерба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1 776,0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4,7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940,0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2,6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-836,0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52,9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95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Прочие неналоговые доходы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306,5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0,8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</a:rPr>
                        <a:t>-306,5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7538" marR="6753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631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924475"/>
          </a:xfrm>
        </p:spPr>
        <p:txBody>
          <a:bodyPr/>
          <a:lstStyle/>
          <a:p>
            <a:r>
              <a:rPr lang="ru-RU" sz="2800" i="1" dirty="0" smtClean="0"/>
              <a:t>Рост прогноза к ожидаемой оценке текущего года неналоговых доходов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77064825"/>
              </p:ext>
            </p:extLst>
          </p:nvPr>
        </p:nvGraphicFramePr>
        <p:xfrm>
          <a:off x="107504" y="1124744"/>
          <a:ext cx="892899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V="1">
            <a:off x="2555776" y="4869160"/>
            <a:ext cx="165618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0821" y="4725144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+ 50,5 тыс. руб. (2,1 %)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1206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01000" cy="924475"/>
          </a:xfrm>
        </p:spPr>
        <p:txBody>
          <a:bodyPr/>
          <a:lstStyle/>
          <a:p>
            <a:r>
              <a:rPr lang="ru-RU" sz="2800" i="1" dirty="0" smtClean="0"/>
              <a:t>Снижение прогнозных показателей по неналоговым доходам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86420"/>
              </p:ext>
            </p:extLst>
          </p:nvPr>
        </p:nvGraphicFramePr>
        <p:xfrm>
          <a:off x="0" y="908720"/>
          <a:ext cx="9036496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1537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24475"/>
          </a:xfrm>
        </p:spPr>
        <p:txBody>
          <a:bodyPr/>
          <a:lstStyle/>
          <a:p>
            <a:r>
              <a:rPr lang="ru-RU" sz="2800" i="1" dirty="0" smtClean="0"/>
              <a:t>Безвозмездные поступления</a:t>
            </a:r>
            <a:endParaRPr lang="ru-RU" sz="28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7763"/>
              </p:ext>
            </p:extLst>
          </p:nvPr>
        </p:nvGraphicFramePr>
        <p:xfrm>
          <a:off x="179512" y="1124744"/>
          <a:ext cx="8712968" cy="5551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1210"/>
                <a:gridCol w="1452006"/>
                <a:gridCol w="1319752"/>
              </a:tblGrid>
              <a:tr h="965754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Ожидаемая оценка на 2018 год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Прогноз 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 2019 год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Безвозмездные поступления, всего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335 925,7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333 617,6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296504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в том числе: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Дотации, из них: 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77 817,0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81 346,0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дотации на выравнивание бюджетной обеспеченности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77 817,0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81 346,0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643836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Субсидии бюджетам субъектов Российской Федерации и муниципальных образований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68 105,0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68 502,6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643836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176 466,2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176 597,3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Иные межбюджетные трансферты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11 438,1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6 351,7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Безвозмездные поступления от негосударственных организаций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158,7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321918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Прочие безвозмездные поступления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1 945,3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820,0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  <a:tr h="965754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Возврат прочих остатков субсидий, субвенций и иных межбюджетных трансфертов, имеющих целевое назначение, прошлых лет из бюджетов муниципальных районов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-4,5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776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24475"/>
          </a:xfrm>
          <a:ln>
            <a:noFill/>
          </a:ln>
        </p:spPr>
        <p:txBody>
          <a:bodyPr/>
          <a:lstStyle/>
          <a:p>
            <a:r>
              <a:rPr lang="ru-RU" sz="2800" i="1" dirty="0" smtClean="0"/>
              <a:t>Основные подходы и характеристики бюджета района на плановый период 2020 и 2021 годов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42019197"/>
              </p:ext>
            </p:extLst>
          </p:nvPr>
        </p:nvGraphicFramePr>
        <p:xfrm>
          <a:off x="107504" y="1268760"/>
          <a:ext cx="8640960" cy="5488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178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924475"/>
          </a:xfrm>
        </p:spPr>
        <p:txBody>
          <a:bodyPr/>
          <a:lstStyle/>
          <a:p>
            <a:r>
              <a:rPr lang="ru-RU" sz="2800" i="1" dirty="0" smtClean="0"/>
              <a:t>Индексы роста показателей, характеризующих налоговую базу</a:t>
            </a:r>
            <a:endParaRPr lang="ru-RU" sz="28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812323"/>
              </p:ext>
            </p:extLst>
          </p:nvPr>
        </p:nvGraphicFramePr>
        <p:xfrm>
          <a:off x="179513" y="1412778"/>
          <a:ext cx="8640959" cy="48862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2567"/>
                <a:gridCol w="1800200"/>
                <a:gridCol w="1728192"/>
              </a:tblGrid>
              <a:tr h="1512166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2019 года к прогнозу 2018 года,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0322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2020 года к прогнозу 2019 года,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Рост (снижение) прибыли прибыльных предприятий сельского хозяйства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104,1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102,1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Индекс потребительских цен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103,6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103,5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Фонд оплаты труда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104,2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104,0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Остаточная балансовая стоимость основных фондов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101,6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101,5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  <a:tr h="709792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Коэффициент роста(снижения) оборота малых предприятий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1,043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1,044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58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236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Структура и динамика прогнозируемых объемов поступлений доходов в плановом периоде</a:t>
            </a:r>
            <a:endParaRPr lang="ru-RU" sz="28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580759"/>
              </p:ext>
            </p:extLst>
          </p:nvPr>
        </p:nvGraphicFramePr>
        <p:xfrm>
          <a:off x="35498" y="1340768"/>
          <a:ext cx="9000999" cy="4822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8"/>
                <a:gridCol w="1152128"/>
                <a:gridCol w="576064"/>
                <a:gridCol w="1152128"/>
                <a:gridCol w="720080"/>
                <a:gridCol w="1224136"/>
                <a:gridCol w="648072"/>
                <a:gridCol w="1057085"/>
                <a:gridCol w="671108"/>
              </a:tblGrid>
              <a:tr h="1008112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Показатель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Прогноз 2020 года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Прогноз 2021 года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Отклонение прогноза 2020 года от прогноза 2019 года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Отклонение прогноза 2021 года от прогноза 2020 года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10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сумма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сумма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  <a:tr h="541002"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Доходы, всего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411 611,6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404 931,7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-28 537,1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93,5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 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679,9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98,4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  <a:tr h="541002"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в том числе: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  <a:tr h="551030"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Налоговые доходы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73 777,9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17,9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70 592,7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17,4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3 189,0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104,5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-3 185,2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95,7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  <a:tr h="551030"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Неналоговые доходы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37 376,6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38 979,4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9,6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1 434,4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104,0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1 602,8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104,3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  <a:tr h="1082008"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Безвозмездные поступления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300 457,1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72,0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295 359,6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73,0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-33 160,5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-5097,5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98,3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3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249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8964488" cy="1470025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Основные характеристики </a:t>
            </a:r>
            <a:r>
              <a:rPr lang="ru-RU" sz="3600" i="1" dirty="0" smtClean="0"/>
              <a:t>бюджета </a:t>
            </a:r>
            <a:r>
              <a:rPr lang="ru-RU" sz="3600" i="1" dirty="0" smtClean="0"/>
              <a:t>на 2019 год и плановый период 2020 и 2021 годов</a:t>
            </a:r>
            <a:endParaRPr lang="ru-RU" sz="3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084067"/>
              </p:ext>
            </p:extLst>
          </p:nvPr>
        </p:nvGraphicFramePr>
        <p:xfrm>
          <a:off x="179512" y="1700808"/>
          <a:ext cx="8784976" cy="48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088232"/>
                <a:gridCol w="2088232"/>
                <a:gridCol w="2088232"/>
              </a:tblGrid>
              <a:tr h="6480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показателей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Прогноз на 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Прогноз на 2020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Прогноз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на 2021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ДОХОДЫ - всего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440 148,7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411 611,6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404 931,7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налоговые доходы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70 588,9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73 777,9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70 592,7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неналоговые доходы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35 942,2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37 376,6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38 979,4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поступления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333 617,6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300 457,1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295 359,6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РАСХОДЫ -</a:t>
                      </a:r>
                      <a:r>
                        <a:rPr lang="ru-RU" sz="2400" b="1" baseline="0" dirty="0" smtClean="0"/>
                        <a:t> всего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450 602,9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421</a:t>
                      </a:r>
                      <a:r>
                        <a:rPr lang="ru-RU" sz="2400" b="1" baseline="0" dirty="0" smtClean="0"/>
                        <a:t> 923,5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415 323,7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ДЕФИЦИТ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- 10 454,2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- 10 311,9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- 10 392,0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53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77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924475"/>
          </a:xfrm>
        </p:spPr>
        <p:txBody>
          <a:bodyPr/>
          <a:lstStyle/>
          <a:p>
            <a:r>
              <a:rPr lang="ru-RU" sz="2800" i="1" dirty="0" smtClean="0"/>
              <a:t>Динамика основных налоговых и неналоговых доходов бюджета района в плановом периоде</a:t>
            </a:r>
            <a:endParaRPr lang="ru-RU" sz="28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920032"/>
              </p:ext>
            </p:extLst>
          </p:nvPr>
        </p:nvGraphicFramePr>
        <p:xfrm>
          <a:off x="179512" y="1412771"/>
          <a:ext cx="8712967" cy="52929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97347"/>
                <a:gridCol w="1154131"/>
                <a:gridCol w="1153227"/>
                <a:gridCol w="1155035"/>
                <a:gridCol w="1153227"/>
              </a:tblGrid>
              <a:tr h="864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Наименование показателей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Прогноз 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2020 год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Прогноз 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2021 год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2020 года к прогнозу 2019 года, %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03225" algn="l"/>
                        </a:tabLs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2021 года к прогнозу 2020 года, %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72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Налоговые и неналоговые доходы всего, в том числе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111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154,5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109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572,1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104,3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98,6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Налог на доходы физических лиц 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31 694,4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32 951,1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104,2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63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уплаты акцизов на нефтепродукты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5 950,6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6 318,2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112,1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106,2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394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23 880,5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24 931,2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104,3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104,4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Единый налог на вмененный доход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5 951,8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103,6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Единый сельскохозяйственный налог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109,3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111,6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104,1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102,1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394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656,3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682,6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103,6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104,0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Налог на имущество организаций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4 235,0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4 298,0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101,4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101,5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Госпошлина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1 300,0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1 300,0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394604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Доходы, получаемые в виде арендной платы за земельные участки 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2 401,6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2 401,6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сдачи в аренду имущества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4 748,5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4 748,5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72007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Прочие поступления от использования имущества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72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146,0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157,0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104,0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107,5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платных услуг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28 396,3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29 979,4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105,3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105,6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63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компенсации затрат государства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672,5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681,2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101,1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101,3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60371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продажи имущества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63070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Доходы от продажи земельных участков 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63,3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63,3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63070">
                <a:tc>
                  <a:txBody>
                    <a:bodyPr/>
                    <a:lstStyle/>
                    <a:p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Штрафы, санкции, возмещение ущерба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940,0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940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728" marR="5672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94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924475"/>
          </a:xfrm>
        </p:spPr>
        <p:txBody>
          <a:bodyPr/>
          <a:lstStyle/>
          <a:p>
            <a:r>
              <a:rPr lang="ru-RU" sz="2800" dirty="0" smtClean="0"/>
              <a:t>Объем безвозмездных поступлений на плановый период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628587"/>
              </p:ext>
            </p:extLst>
          </p:nvPr>
        </p:nvGraphicFramePr>
        <p:xfrm>
          <a:off x="251521" y="1556792"/>
          <a:ext cx="8424935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32647"/>
                <a:gridCol w="1296144"/>
                <a:gridCol w="1296144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Прогноз на 2020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Прогноз на 2021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300 457,1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295 359,6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Дотации, из них: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64 749,0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69 020,0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бюджетам субъектов Российской Федерации и муниципальных образований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56 122,4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532,4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175 506,6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169 721,1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3 259,1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2 266,1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безвозмездные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820,0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820,0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2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091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481801"/>
            <a:ext cx="7632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РАСХОДЫ БЮДЖЕТА МАЛМЫЖСКОГО РАЙОНА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64364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4774"/>
            <a:ext cx="892899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Формирование расходной части бюджета района проведено с учетом следующих основных подходов:</a:t>
            </a:r>
            <a:br>
              <a:rPr lang="ru-RU" sz="2000" b="1" i="1" dirty="0"/>
            </a:br>
            <a:endParaRPr lang="ru-RU" sz="2000" b="1" i="1" dirty="0" smtClean="0"/>
          </a:p>
          <a:p>
            <a:pPr algn="just"/>
            <a:r>
              <a:rPr lang="ru-RU" sz="2000" dirty="0" smtClean="0"/>
              <a:t>	* Расходы </a:t>
            </a:r>
            <a:r>
              <a:rPr lang="ru-RU" sz="2000" dirty="0"/>
              <a:t>на заработную плату с начислениями работникам государственных учреждений, органов исполнительной власти предусмотрены на уровне 2017 года с учетом повышения минимального размера оплаты труда с 01.07.2017 года, с 01.01.2018 года и с 01.05.2018 года. </a:t>
            </a:r>
          </a:p>
          <a:p>
            <a:pPr algn="just"/>
            <a:r>
              <a:rPr lang="ru-RU" sz="2000" dirty="0" smtClean="0"/>
              <a:t>	* В </a:t>
            </a:r>
            <a:r>
              <a:rPr lang="ru-RU" sz="2000" dirty="0"/>
              <a:t>областном бюджете создан резерв для финансового обеспечения расходов на повышение оплаты труда работников бюджетной сферы в объеме 287 млн. рублей, указанные средства будут распределяться в ходе исполнения бюджета с учетом фактически сложившейся потребности</a:t>
            </a:r>
          </a:p>
          <a:p>
            <a:pPr algn="just"/>
            <a:r>
              <a:rPr lang="ru-RU" sz="2000" dirty="0" smtClean="0"/>
              <a:t>	* Расходы </a:t>
            </a:r>
            <a:r>
              <a:rPr lang="ru-RU" sz="2000" dirty="0"/>
              <a:t>на оплату коммунальных услуг муниципальных учреждений  предусмотрены с учетом роста тарифов на планируемый период по данным региональной службы по тарифам Кировской области.</a:t>
            </a:r>
          </a:p>
          <a:p>
            <a:pPr algn="just"/>
            <a:r>
              <a:rPr lang="ru-RU" sz="2000" dirty="0" smtClean="0"/>
              <a:t>	* Все </a:t>
            </a:r>
            <a:r>
              <a:rPr lang="ru-RU" sz="2000" dirty="0"/>
              <a:t>остальные расходы, связанные в том числе с материальными затратами муниципальных учреждений, предусмотрены на уровне плановых назначений текущего года.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021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Объем расходов бюджета района на 2019 год</a:t>
            </a:r>
            <a:endParaRPr lang="ru-RU" sz="2800" i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621244"/>
              </p:ext>
            </p:extLst>
          </p:nvPr>
        </p:nvGraphicFramePr>
        <p:xfrm>
          <a:off x="251520" y="1052736"/>
          <a:ext cx="8568951" cy="5579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5173"/>
                <a:gridCol w="987355"/>
                <a:gridCol w="1944216"/>
                <a:gridCol w="1872207"/>
              </a:tblGrid>
              <a:tr h="346599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РАСХОДЫ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Раздел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2019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сумма,  тыс. рублей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%  в общем объеме расходов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418443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ВСЕГО РАСХОДОВ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450 602,9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179054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Общегосударственные вопросы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33 807,2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7,5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Национальная оборона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02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1 644,6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699024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03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881,0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Национальная экономика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40 894,7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т.ч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. дорожное хозяйство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34 301,72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Образование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07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279 026,1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61,9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Культура и кинематография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08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31 426,7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7,0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Социальная политика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24 826,2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23300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Физическая культура и спорт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699024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Обслуживание государственного и муниципального долга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900,0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  <a:tr h="932031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37 096,5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8,2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F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625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47090277"/>
              </p:ext>
            </p:extLst>
          </p:nvPr>
        </p:nvGraphicFramePr>
        <p:xfrm>
          <a:off x="395536" y="476672"/>
          <a:ext cx="7632848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89385" y="1124744"/>
            <a:ext cx="4968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Уменьшение расходов в 2019 году в сравнении с 2018 годом обусловлено уменьшением безвозмездных поступлений из областного бюджета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61541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3744416" cy="924475"/>
          </a:xfrm>
        </p:spPr>
        <p:txBody>
          <a:bodyPr/>
          <a:lstStyle/>
          <a:p>
            <a:r>
              <a:rPr lang="ru-RU" sz="1800" dirty="0" smtClean="0"/>
              <a:t>Социальная направленность бюджета</a:t>
            </a:r>
            <a:endParaRPr lang="ru-RU" sz="18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89155433"/>
              </p:ext>
            </p:extLst>
          </p:nvPr>
        </p:nvGraphicFramePr>
        <p:xfrm>
          <a:off x="107504" y="1124744"/>
          <a:ext cx="432048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48064" y="83671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Расходы на реализацию 14 муниципальных программ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55118382"/>
              </p:ext>
            </p:extLst>
          </p:nvPr>
        </p:nvGraphicFramePr>
        <p:xfrm>
          <a:off x="4427984" y="1483043"/>
          <a:ext cx="465584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2228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</a:t>
            </a:r>
            <a:br>
              <a:rPr lang="ru-RU" sz="2800" i="1" dirty="0" smtClean="0"/>
            </a:br>
            <a:r>
              <a:rPr lang="ru-RU" sz="2800" i="1" dirty="0" smtClean="0"/>
              <a:t> 01 «Общегосударственные вопросы»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52178221"/>
              </p:ext>
            </p:extLst>
          </p:nvPr>
        </p:nvGraphicFramePr>
        <p:xfrm>
          <a:off x="35496" y="1124744"/>
          <a:ext cx="5116831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15128505"/>
              </p:ext>
            </p:extLst>
          </p:nvPr>
        </p:nvGraphicFramePr>
        <p:xfrm>
          <a:off x="3396208" y="1151075"/>
          <a:ext cx="573596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80112" y="1052736"/>
            <a:ext cx="13681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% в общем объеме расходов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535492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116632"/>
            <a:ext cx="5976664" cy="1113254"/>
          </a:xfrm>
        </p:spPr>
        <p:txBody>
          <a:bodyPr>
            <a:normAutofit/>
          </a:bodyPr>
          <a:lstStyle/>
          <a:p>
            <a:r>
              <a:rPr lang="ru-RU" sz="2800" i="1" dirty="0"/>
              <a:t>Расходы по </a:t>
            </a:r>
            <a:r>
              <a:rPr lang="ru-RU" sz="2800" i="1" dirty="0" smtClean="0"/>
              <a:t>разделу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r>
              <a:rPr lang="ru-RU" sz="2800" i="1" dirty="0"/>
              <a:t>02 «Национальная оборона»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4464496" cy="4680520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	Расходы предусмотрены на </a:t>
            </a:r>
            <a:r>
              <a:rPr lang="ru-RU" sz="2400" dirty="0"/>
              <a:t>содержание специалистов городского и сельских поселений, осуществляющих воинский учет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	</a:t>
            </a:r>
            <a:r>
              <a:rPr lang="ru-RU" sz="3000" dirty="0" smtClean="0"/>
              <a:t>На </a:t>
            </a:r>
            <a:r>
              <a:rPr lang="ru-RU" sz="3000" dirty="0"/>
              <a:t>2019 год средства предусмотрены в сумме 1644,6 тыс. рублей.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8" r="17258"/>
          <a:stretch>
            <a:fillRect/>
          </a:stretch>
        </p:blipFill>
        <p:spPr>
          <a:xfrm>
            <a:off x="4876800" y="1600200"/>
            <a:ext cx="3943672" cy="3943672"/>
          </a:xfrm>
        </p:spPr>
      </p:pic>
    </p:spTree>
    <p:extLst>
      <p:ext uri="{BB962C8B-B14F-4D97-AF65-F5344CB8AC3E}">
        <p14:creationId xmlns:p14="http://schemas.microsoft.com/office/powerpoint/2010/main" val="2536912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272808" cy="1113254"/>
          </a:xfrm>
        </p:spPr>
        <p:txBody>
          <a:bodyPr>
            <a:normAutofit fontScale="90000"/>
          </a:bodyPr>
          <a:lstStyle/>
          <a:p>
            <a:r>
              <a:rPr lang="ru-RU" sz="2800" i="1" dirty="0"/>
              <a:t>Расходы по разделу</a:t>
            </a:r>
            <a:br>
              <a:rPr lang="ru-RU" sz="2800" i="1" dirty="0"/>
            </a:br>
            <a:r>
              <a:rPr lang="ru-RU" sz="2800" i="1" dirty="0" smtClean="0"/>
              <a:t>03 </a:t>
            </a:r>
            <a:r>
              <a:rPr lang="ru-RU" sz="2800" i="1" dirty="0"/>
              <a:t>«Национальная </a:t>
            </a:r>
            <a:r>
              <a:rPr lang="ru-RU" sz="2800" i="1" dirty="0" smtClean="0"/>
              <a:t>безопасность и правоохранительная деятельность»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4239309" cy="5112568"/>
          </a:xfrm>
        </p:spPr>
        <p:txBody>
          <a:bodyPr anchor="ctr"/>
          <a:lstStyle/>
          <a:p>
            <a:pPr algn="ctr"/>
            <a:r>
              <a:rPr lang="ru-RU" sz="2800" dirty="0" smtClean="0"/>
              <a:t>Расходы предусмотрены на </a:t>
            </a:r>
            <a:r>
              <a:rPr lang="ru-RU" sz="2800" dirty="0"/>
              <a:t>содержание  единой дежурно-диспетчерской службы  в 2019 году в сумме </a:t>
            </a:r>
            <a:r>
              <a:rPr lang="ru-RU" sz="2800" dirty="0" smtClean="0"/>
              <a:t>881,0 </a:t>
            </a:r>
            <a:r>
              <a:rPr lang="ru-RU" sz="2800" dirty="0"/>
              <a:t>тыс. рублей.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6" r="11586"/>
          <a:stretch>
            <a:fillRect/>
          </a:stretch>
        </p:blipFill>
        <p:spPr>
          <a:xfrm>
            <a:off x="4336542" y="1600200"/>
            <a:ext cx="4411922" cy="4133056"/>
          </a:xfrm>
        </p:spPr>
      </p:pic>
    </p:spTree>
    <p:extLst>
      <p:ext uri="{BB962C8B-B14F-4D97-AF65-F5344CB8AC3E}">
        <p14:creationId xmlns:p14="http://schemas.microsoft.com/office/powerpoint/2010/main" val="198405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116632"/>
            <a:ext cx="9073008" cy="924475"/>
          </a:xfrm>
        </p:spPr>
        <p:txBody>
          <a:bodyPr/>
          <a:lstStyle/>
          <a:p>
            <a:pPr algn="just"/>
            <a:r>
              <a:rPr lang="ru-RU" sz="2800" i="1" dirty="0" smtClean="0"/>
              <a:t>Структура и динамика доходов бюджета района к ожидаемой оценке поступлений доходов 2018 года</a:t>
            </a:r>
            <a:endParaRPr lang="ru-RU" sz="2800" i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350268676"/>
              </p:ext>
            </p:extLst>
          </p:nvPr>
        </p:nvGraphicFramePr>
        <p:xfrm>
          <a:off x="815" y="1268760"/>
          <a:ext cx="464319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37353903"/>
              </p:ext>
            </p:extLst>
          </p:nvPr>
        </p:nvGraphicFramePr>
        <p:xfrm>
          <a:off x="4644008" y="1268760"/>
          <a:ext cx="446449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3049024" y="5157192"/>
            <a:ext cx="29523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049024" y="5634638"/>
            <a:ext cx="29523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049024" y="6093296"/>
            <a:ext cx="29523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203848" y="486916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- 3 227,8 (- 4,4 %)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539702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-2 258,7 ( -5,9 %)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5829797"/>
            <a:ext cx="268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- 2 308,1 (-0,7 %)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1217656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Оценка поступлений в 2018 </a:t>
            </a:r>
            <a:r>
              <a:rPr lang="ru-RU" sz="1600" b="1" dirty="0" smtClean="0"/>
              <a:t>году 447 943,3 </a:t>
            </a:r>
            <a:r>
              <a:rPr lang="ru-RU" sz="1600" b="1" dirty="0" err="1" smtClean="0"/>
              <a:t>т.р</a:t>
            </a:r>
            <a:r>
              <a:rPr lang="ru-RU" sz="1600" b="1" dirty="0" smtClean="0"/>
              <a:t>.</a:t>
            </a:r>
            <a:endParaRPr lang="ru-RU" sz="16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122133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Прогноз на 2019 </a:t>
            </a:r>
            <a:r>
              <a:rPr lang="ru-RU" sz="1600" b="1" dirty="0" smtClean="0"/>
              <a:t>год 440 148,7 </a:t>
            </a:r>
            <a:r>
              <a:rPr lang="ru-RU" sz="1600" b="1" dirty="0" err="1" smtClean="0"/>
              <a:t>т.р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2415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 </a:t>
            </a:r>
            <a:br>
              <a:rPr lang="ru-RU" sz="2800" i="1" dirty="0" smtClean="0"/>
            </a:br>
            <a:r>
              <a:rPr lang="ru-RU" sz="2800" i="1" dirty="0" smtClean="0"/>
              <a:t>04 «Национальная экономика»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58243597"/>
              </p:ext>
            </p:extLst>
          </p:nvPr>
        </p:nvGraphicFramePr>
        <p:xfrm>
          <a:off x="179512" y="1124744"/>
          <a:ext cx="8784976" cy="550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148064" y="2276872"/>
            <a:ext cx="216024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588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 07 «Образование»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21009479"/>
              </p:ext>
            </p:extLst>
          </p:nvPr>
        </p:nvGraphicFramePr>
        <p:xfrm>
          <a:off x="25428" y="980728"/>
          <a:ext cx="562669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652120" y="1052736"/>
            <a:ext cx="3384376" cy="5770811"/>
          </a:xfrm>
          <a:prstGeom prst="rect">
            <a:avLst/>
          </a:prstGeom>
          <a:solidFill>
            <a:srgbClr val="FFCCCC">
              <a:alpha val="4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700" dirty="0" smtClean="0"/>
              <a:t>     </a:t>
            </a:r>
            <a:r>
              <a:rPr lang="ru-RU" sz="900" dirty="0" smtClean="0"/>
              <a:t>По </a:t>
            </a:r>
            <a:r>
              <a:rPr lang="ru-RU" sz="900" dirty="0"/>
              <a:t>подразделу 0701  «Дошкольное образование» на 2019 год предусмотрены расходы на содержание 9 дошкольных учреждений района в объеме </a:t>
            </a:r>
            <a:r>
              <a:rPr lang="ru-RU" sz="900" dirty="0" smtClean="0"/>
              <a:t>65133,9 тыс</a:t>
            </a:r>
            <a:r>
              <a:rPr lang="ru-RU" sz="900" dirty="0"/>
              <a:t>. рублей. </a:t>
            </a:r>
            <a:endParaRPr lang="ru-RU" sz="900" b="1" i="1" dirty="0"/>
          </a:p>
          <a:p>
            <a:pPr algn="just"/>
            <a:r>
              <a:rPr lang="ru-RU" sz="900" dirty="0" smtClean="0"/>
              <a:t>     По </a:t>
            </a:r>
            <a:r>
              <a:rPr lang="ru-RU" sz="900" dirty="0"/>
              <a:t>подразделу 0702 «Общее образование» предусмотрены расходы на содержание всех школ района на 2019 год  в сумме </a:t>
            </a:r>
            <a:r>
              <a:rPr lang="ru-RU" sz="900" dirty="0" smtClean="0"/>
              <a:t>192537,1 тыс</a:t>
            </a:r>
            <a:r>
              <a:rPr lang="ru-RU" sz="900" dirty="0"/>
              <a:t>. рублей. По данному подразделу также предусмотрены расходы на создание в общеобразовательных организациях, расположенных в сельской местности, условий для занятий физической культурой и спортом (МКОУ СОШ с. </a:t>
            </a:r>
            <a:r>
              <a:rPr lang="ru-RU" sz="900" dirty="0" err="1"/>
              <a:t>Н.Смаиль</a:t>
            </a:r>
            <a:r>
              <a:rPr lang="ru-RU" sz="900" dirty="0"/>
              <a:t>) в сумме </a:t>
            </a:r>
            <a:r>
              <a:rPr lang="ru-RU" sz="900" dirty="0" smtClean="0"/>
              <a:t>2300,1 </a:t>
            </a:r>
            <a:r>
              <a:rPr lang="ru-RU" sz="900" dirty="0"/>
              <a:t>тыс. рублей, из них средства федерального и областного бюджетов – 2185,1 тыс. руб., средства бюджета </a:t>
            </a:r>
            <a:r>
              <a:rPr lang="ru-RU" sz="900" dirty="0" err="1"/>
              <a:t>Малмыжского</a:t>
            </a:r>
            <a:r>
              <a:rPr lang="ru-RU" sz="900" dirty="0"/>
              <a:t> района – 115,0 тыс. руб. </a:t>
            </a:r>
          </a:p>
          <a:p>
            <a:pPr algn="just"/>
            <a:r>
              <a:rPr lang="ru-RU" sz="900" dirty="0" smtClean="0"/>
              <a:t>     По </a:t>
            </a:r>
            <a:r>
              <a:rPr lang="ru-RU" sz="900" dirty="0"/>
              <a:t>подразделу 0703 «Дополнительное образование детей» предусмотрены расходы на содержание Дома детского творчества, спортивной школы и музыкальной школы в сумме </a:t>
            </a:r>
            <a:r>
              <a:rPr lang="ru-RU" sz="900" dirty="0" smtClean="0"/>
              <a:t>16493,92 тыс</a:t>
            </a:r>
            <a:r>
              <a:rPr lang="ru-RU" sz="900" dirty="0"/>
              <a:t>. рублей. По данному подразделу предусмотрена субсидия  на инвестиционные программы и проекты развития общественной инфраструктуры муниципальных образований (ППМИ) в сумме </a:t>
            </a:r>
            <a:r>
              <a:rPr lang="ru-RU" sz="900" dirty="0" smtClean="0"/>
              <a:t>1254,62 </a:t>
            </a:r>
            <a:r>
              <a:rPr lang="ru-RU" sz="900" dirty="0"/>
              <a:t>тыс. рублей на реконструкцию здания МКОУ ДО «</a:t>
            </a:r>
            <a:r>
              <a:rPr lang="ru-RU" sz="900" dirty="0" err="1"/>
              <a:t>Малмыжская</a:t>
            </a:r>
            <a:r>
              <a:rPr lang="ru-RU" sz="900" dirty="0"/>
              <a:t> детская школа искусств Кировской области им. С.Б. Сахара»</a:t>
            </a:r>
          </a:p>
          <a:p>
            <a:pPr algn="just"/>
            <a:r>
              <a:rPr lang="ru-RU" sz="900" dirty="0"/>
              <a:t> </a:t>
            </a:r>
            <a:r>
              <a:rPr lang="ru-RU" sz="900" dirty="0" smtClean="0"/>
              <a:t>     По </a:t>
            </a:r>
            <a:r>
              <a:rPr lang="ru-RU" sz="900" dirty="0"/>
              <a:t>подразделу 0707 «Молодежная политика и оздоровление детей» на 2019 год и плановый период предусмотрено 715,4 тыс. рублей, в том числе средства областного бюджета на оплату стоимости питания детей в оздоровительных учреждениях с дневным пребыванием детей – 505,4 тыс. рублей.</a:t>
            </a:r>
          </a:p>
          <a:p>
            <a:pPr algn="just"/>
            <a:r>
              <a:rPr lang="ru-RU" sz="900" dirty="0" smtClean="0"/>
              <a:t>     По </a:t>
            </a:r>
            <a:r>
              <a:rPr lang="ru-RU" sz="900" dirty="0"/>
              <a:t>подразделу 0709 «Другие вопросы в области образования» предусмотрены расходы на содержание централизованной бухгалтерии, методического кабинета управления образования администрации </a:t>
            </a:r>
            <a:r>
              <a:rPr lang="ru-RU" sz="900" dirty="0" err="1"/>
              <a:t>Малмыжского</a:t>
            </a:r>
            <a:r>
              <a:rPr lang="ru-RU" sz="900" dirty="0"/>
              <a:t> района  запланировано на 2019 год и плановый период по </a:t>
            </a:r>
            <a:r>
              <a:rPr lang="ru-RU" sz="900" dirty="0" smtClean="0"/>
              <a:t>4145,7 </a:t>
            </a:r>
            <a:r>
              <a:rPr lang="ru-RU" sz="900" dirty="0"/>
              <a:t>тыс. рублей</a:t>
            </a:r>
            <a:r>
              <a:rPr lang="ru-RU" sz="900" dirty="0" smtClean="0"/>
              <a:t>.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1854755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 </a:t>
            </a:r>
            <a:br>
              <a:rPr lang="ru-RU" sz="2800" i="1" dirty="0" smtClean="0"/>
            </a:br>
            <a:r>
              <a:rPr lang="ru-RU" sz="2800" i="1" dirty="0" smtClean="0"/>
              <a:t>08 «Культура, кинематография»</a:t>
            </a:r>
            <a:endParaRPr lang="ru-RU" sz="28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073573"/>
              </p:ext>
            </p:extLst>
          </p:nvPr>
        </p:nvGraphicFramePr>
        <p:xfrm>
          <a:off x="179512" y="1397000"/>
          <a:ext cx="8712969" cy="351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2088232"/>
                <a:gridCol w="1584177"/>
              </a:tblGrid>
              <a:tr h="878139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Сумма, тыс. руб.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% в общем объеме расходов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5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ИТОГО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426,7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69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Поддержка 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развитие народного творчества и досуговой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14 558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,0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46,4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69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Научно-просветительская и образовательная деятельность музея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3 363,4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10,7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0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Организация библиотечного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обслуживания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11 608,6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36,9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69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Другие вопросы в области культуры, кинематографии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1 896,7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5229200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smtClean="0"/>
              <a:t>а </a:t>
            </a:r>
            <a:r>
              <a:rPr lang="ru-RU" dirty="0"/>
              <a:t>реализацию государственной программы Кировской области «Содействие развитию гражданского общества, поддержка социально ориентированных некоммерческих организаций и укрепление единства российской нации», связанных с проведением национального праздника «Сабантуй» - 400,0 тыс. руб.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4625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</a:t>
            </a:r>
            <a:br>
              <a:rPr lang="ru-RU" sz="2800" i="1" dirty="0" smtClean="0"/>
            </a:br>
            <a:r>
              <a:rPr lang="ru-RU" sz="2800" i="1" dirty="0" smtClean="0"/>
              <a:t> 10 «Социальная политика»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3548410"/>
              </p:ext>
            </p:extLst>
          </p:nvPr>
        </p:nvGraphicFramePr>
        <p:xfrm>
          <a:off x="179512" y="1196752"/>
          <a:ext cx="878497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18076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75130143"/>
              </p:ext>
            </p:extLst>
          </p:nvPr>
        </p:nvGraphicFramePr>
        <p:xfrm>
          <a:off x="323528" y="260648"/>
          <a:ext cx="842493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38568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65962570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5165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192688" cy="111325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Расходы по разделу </a:t>
            </a:r>
            <a:br>
              <a:rPr lang="ru-RU" sz="2800" i="1" dirty="0" smtClean="0"/>
            </a:br>
            <a:r>
              <a:rPr lang="ru-RU" sz="2800" i="1" dirty="0" smtClean="0"/>
              <a:t>11 «Физическая культура и спорт»</a:t>
            </a:r>
            <a:endParaRPr lang="ru-RU" sz="2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916832"/>
            <a:ext cx="4167301" cy="311368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расходы запланированы на реализацию муниципальной программы  на 2019 год и плановый период по  </a:t>
            </a:r>
            <a:endParaRPr lang="ru-RU" sz="2800" dirty="0" smtClean="0"/>
          </a:p>
          <a:p>
            <a:pPr algn="ctr"/>
            <a:r>
              <a:rPr lang="ru-RU" sz="2800" dirty="0" smtClean="0"/>
              <a:t>100,0 </a:t>
            </a:r>
            <a:r>
              <a:rPr lang="ru-RU" sz="2800" dirty="0"/>
              <a:t>тыс. рублей.</a:t>
            </a:r>
          </a:p>
          <a:p>
            <a:pPr algn="ctr"/>
            <a:endParaRPr lang="ru-RU" sz="2800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6" r="7586"/>
          <a:stretch>
            <a:fillRect/>
          </a:stretch>
        </p:blipFill>
        <p:spPr>
          <a:xfrm>
            <a:off x="4876800" y="1600200"/>
            <a:ext cx="4421088" cy="4421088"/>
          </a:xfrm>
        </p:spPr>
      </p:pic>
    </p:spTree>
    <p:extLst>
      <p:ext uri="{BB962C8B-B14F-4D97-AF65-F5344CB8AC3E}">
        <p14:creationId xmlns:p14="http://schemas.microsoft.com/office/powerpoint/2010/main" val="37551773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24475"/>
          </a:xfrm>
        </p:spPr>
        <p:txBody>
          <a:bodyPr/>
          <a:lstStyle/>
          <a:p>
            <a:r>
              <a:rPr lang="ru-RU" sz="2800" i="1" dirty="0" smtClean="0"/>
              <a:t>Расходы по разделу 13 «Обслуживание государственного и муниципального долга»</a:t>
            </a:r>
            <a:endParaRPr lang="ru-RU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412776"/>
            <a:ext cx="864096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Расходы предусмотрены в объеме 900,0 тыс. руб.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2780928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Расходы по разделу 14 «Межбюджетные трансферты общего характера бюджетам субъектов РФ и муниципальных образований»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4772138"/>
            <a:ext cx="89289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Расходы запланированы на 2019 год в сумме 37 096,46 тыс.руб.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2524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924475"/>
          </a:xfrm>
        </p:spPr>
        <p:txBody>
          <a:bodyPr/>
          <a:lstStyle/>
          <a:p>
            <a:r>
              <a:rPr lang="ru-RU" sz="2800" i="1" dirty="0" smtClean="0"/>
              <a:t>Источники покрытия дефицита районного бюджета</a:t>
            </a:r>
            <a:endParaRPr lang="ru-RU" sz="2800" i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89552143"/>
              </p:ext>
            </p:extLst>
          </p:nvPr>
        </p:nvGraphicFramePr>
        <p:xfrm>
          <a:off x="179512" y="1397000"/>
          <a:ext cx="8964488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515719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Основным источником покрытия дефицита бюджета района в 2019 году являются бюджетные кредиты, кредиты кредитных организаций, а также остатки средств на счетах.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3618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24475"/>
          </a:xfrm>
          <a:ln>
            <a:noFill/>
          </a:ln>
        </p:spPr>
        <p:txBody>
          <a:bodyPr/>
          <a:lstStyle/>
          <a:p>
            <a:r>
              <a:rPr lang="ru-RU" sz="2800" i="1" dirty="0" smtClean="0"/>
              <a:t>Основные подходы и характеристики бюджета района на плановый период 2020 и 2021 годов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43199528"/>
              </p:ext>
            </p:extLst>
          </p:nvPr>
        </p:nvGraphicFramePr>
        <p:xfrm>
          <a:off x="107504" y="1268760"/>
          <a:ext cx="8640960" cy="5488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5354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24475"/>
          </a:xfrm>
        </p:spPr>
        <p:txBody>
          <a:bodyPr/>
          <a:lstStyle/>
          <a:p>
            <a:pPr algn="ctr"/>
            <a:r>
              <a:rPr lang="ru-RU" sz="2800" i="1" dirty="0" smtClean="0"/>
              <a:t>Объемы поступлений основных налоговых доходов на 2019 год</a:t>
            </a:r>
            <a:endParaRPr lang="ru-RU" sz="28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635149"/>
              </p:ext>
            </p:extLst>
          </p:nvPr>
        </p:nvGraphicFramePr>
        <p:xfrm>
          <a:off x="323528" y="1124744"/>
          <a:ext cx="8712968" cy="56227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36304"/>
                <a:gridCol w="1368152"/>
                <a:gridCol w="864096"/>
                <a:gridCol w="1121659"/>
                <a:gridCol w="881261"/>
                <a:gridCol w="1042155"/>
                <a:gridCol w="699341"/>
              </a:tblGrid>
              <a:tr h="75718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Наименование показателей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Оценка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поступлений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2018 году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Прогноз на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2019 год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Струк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-тура, 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Отклонение прогноза 2019 года к оценке 2018 года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 сумме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 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25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Налоговые доходы всего, 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в том числе: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73 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816,7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70 588,8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-3 227,8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95,6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96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Налог на доходы физических лиц 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30 277,4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41,0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30 423,8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43,1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146,4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100,5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23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Акцизы по подакцизным товарам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5 106,4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6,9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5307,2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200,8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103,9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96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24 895,2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33,7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22 896,0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32,4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-1 999,2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92,0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6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6 103,9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8,3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5 745,0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8,1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-358,9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94,1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7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Единый сельскохозяйственный налог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283,8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105,0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-178,8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37,0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96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471,1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0,6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633,5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162,4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134,5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60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Налог на имущество организаций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5 378,9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7,3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4 178,4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5,9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-1 200,5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77,7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0002">
                <a:tc>
                  <a:txBody>
                    <a:bodyPr/>
                    <a:lstStyle/>
                    <a:p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Госпошлина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1 300,0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1,8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1 300,0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1,7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A58E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1272" marR="51272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2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24475"/>
          </a:xfrm>
        </p:spPr>
        <p:txBody>
          <a:bodyPr/>
          <a:lstStyle/>
          <a:p>
            <a:r>
              <a:rPr lang="ru-RU" sz="2800" i="1" dirty="0" smtClean="0"/>
              <a:t>Структура расходов на 2020 и 2021 годы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73510771"/>
              </p:ext>
            </p:extLst>
          </p:nvPr>
        </p:nvGraphicFramePr>
        <p:xfrm>
          <a:off x="107504" y="836712"/>
          <a:ext cx="892899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97982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24475"/>
          </a:xfrm>
        </p:spPr>
        <p:txBody>
          <a:bodyPr/>
          <a:lstStyle/>
          <a:p>
            <a:r>
              <a:rPr lang="ru-RU" sz="2800" i="1" dirty="0" smtClean="0"/>
              <a:t>Источники покрытия дефицита районного бюджета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69845414"/>
              </p:ext>
            </p:extLst>
          </p:nvPr>
        </p:nvGraphicFramePr>
        <p:xfrm>
          <a:off x="539552" y="1397000"/>
          <a:ext cx="7992888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537321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Основным источником покрытия дефицита бюджета района в 2020 и 2021 годах </a:t>
            </a:r>
            <a:r>
              <a:rPr lang="ru-RU" dirty="0" smtClean="0"/>
              <a:t>являются </a:t>
            </a:r>
            <a:r>
              <a:rPr lang="ru-RU" dirty="0"/>
              <a:t>бюджетные кредиты, кредиты кредитных организаций, а также остатки средств на счетах.</a:t>
            </a:r>
          </a:p>
        </p:txBody>
      </p:sp>
    </p:spTree>
    <p:extLst>
      <p:ext uri="{BB962C8B-B14F-4D97-AF65-F5344CB8AC3E}">
        <p14:creationId xmlns:p14="http://schemas.microsoft.com/office/powerpoint/2010/main" val="40642189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40960" cy="924475"/>
          </a:xfrm>
        </p:spPr>
        <p:txBody>
          <a:bodyPr/>
          <a:lstStyle/>
          <a:p>
            <a:r>
              <a:rPr lang="ru-RU" sz="2800" i="1" dirty="0" smtClean="0"/>
              <a:t>Муниципальный</a:t>
            </a:r>
            <a:r>
              <a:rPr lang="ru-RU" sz="2400" i="1" dirty="0" smtClean="0"/>
              <a:t> </a:t>
            </a:r>
            <a:r>
              <a:rPr lang="ru-RU" sz="2800" i="1" dirty="0" smtClean="0"/>
              <a:t>долг</a:t>
            </a:r>
            <a:endParaRPr lang="ru-RU" sz="2400" i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09130324"/>
              </p:ext>
            </p:extLst>
          </p:nvPr>
        </p:nvGraphicFramePr>
        <p:xfrm>
          <a:off x="107504" y="1412776"/>
          <a:ext cx="8856984" cy="1599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13939787"/>
              </p:ext>
            </p:extLst>
          </p:nvPr>
        </p:nvGraphicFramePr>
        <p:xfrm>
          <a:off x="179512" y="3573016"/>
          <a:ext cx="8568952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124088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epia.ru/images/u/pages/383/src/spasibo-za-vnimanie-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0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2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924475"/>
          </a:xfrm>
        </p:spPr>
        <p:txBody>
          <a:bodyPr/>
          <a:lstStyle/>
          <a:p>
            <a:r>
              <a:rPr lang="ru-RU" sz="2800" i="1" dirty="0" smtClean="0"/>
              <a:t>Доходы от поступлений налога на доходы физических лиц в бюджет района в 2019 году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95672960"/>
              </p:ext>
            </p:extLst>
          </p:nvPr>
        </p:nvGraphicFramePr>
        <p:xfrm>
          <a:off x="251520" y="1397000"/>
          <a:ext cx="8712968" cy="5272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57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24475"/>
          </a:xfrm>
        </p:spPr>
        <p:txBody>
          <a:bodyPr/>
          <a:lstStyle/>
          <a:p>
            <a:r>
              <a:rPr lang="ru-RU" sz="2800" i="1" dirty="0" smtClean="0"/>
              <a:t>Доходы от уплаты акцизов на нефтепродукты в бюджет района в 2019 году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25908983"/>
              </p:ext>
            </p:extLst>
          </p:nvPr>
        </p:nvGraphicFramePr>
        <p:xfrm>
          <a:off x="107504" y="1397000"/>
          <a:ext cx="7776864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3563888" y="3717032"/>
            <a:ext cx="1656184" cy="1296144"/>
          </a:xfrm>
          <a:prstGeom prst="straightConnector1">
            <a:avLst/>
          </a:prstGeom>
          <a:ln w="31750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9351563">
            <a:off x="3479867" y="3356137"/>
            <a:ext cx="19189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Увеличение на 200,8 тыс. руб. или на 3,9 %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384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79" y="260648"/>
            <a:ext cx="8928992" cy="1440160"/>
          </a:xfrm>
        </p:spPr>
        <p:txBody>
          <a:bodyPr/>
          <a:lstStyle/>
          <a:p>
            <a:r>
              <a:rPr lang="ru-RU" sz="2800" i="1" dirty="0" smtClean="0"/>
              <a:t>Доходы от поступлений налога, взимаемого в связи  с применением упрощенной системы налогообложения, в бюджет района в 2019 году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1816745"/>
              </p:ext>
            </p:extLst>
          </p:nvPr>
        </p:nvGraphicFramePr>
        <p:xfrm>
          <a:off x="107504" y="1844824"/>
          <a:ext cx="78488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с вырезом 4"/>
          <p:cNvSpPr/>
          <p:nvPr/>
        </p:nvSpPr>
        <p:spPr>
          <a:xfrm rot="1314088">
            <a:off x="3595590" y="2278079"/>
            <a:ext cx="2201643" cy="13681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Ниже на 1 999,2 тыс. руб. или на 8,0 % 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9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24475"/>
          </a:xfrm>
        </p:spPr>
        <p:txBody>
          <a:bodyPr/>
          <a:lstStyle/>
          <a:p>
            <a:r>
              <a:rPr lang="ru-RU" sz="2800" i="1" dirty="0" smtClean="0"/>
              <a:t>Единый налог на вмененный доход в 2019 году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620127880"/>
              </p:ext>
            </p:extLst>
          </p:nvPr>
        </p:nvGraphicFramePr>
        <p:xfrm>
          <a:off x="179512" y="1484784"/>
          <a:ext cx="777686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99992" y="213285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Снижение на 358,9 тыс. руб. или на 5,9 %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38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24475"/>
          </a:xfrm>
        </p:spPr>
        <p:txBody>
          <a:bodyPr/>
          <a:lstStyle/>
          <a:p>
            <a:r>
              <a:rPr lang="ru-RU" sz="2800" i="1" dirty="0" smtClean="0"/>
              <a:t>Единый сельскохозяйственный налог в 2019 году</a:t>
            </a:r>
            <a:endParaRPr lang="ru-RU" sz="2800" i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4243617"/>
              </p:ext>
            </p:extLst>
          </p:nvPr>
        </p:nvGraphicFramePr>
        <p:xfrm>
          <a:off x="251520" y="1196752"/>
          <a:ext cx="736848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>
            <a:off x="4139952" y="1772816"/>
            <a:ext cx="1296144" cy="24482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94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2654</TotalTime>
  <Words>2571</Words>
  <Application>Microsoft Office PowerPoint</Application>
  <PresentationFormat>Экран (4:3)</PresentationFormat>
  <Paragraphs>702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Winter</vt:lpstr>
      <vt:lpstr>БЮДЖЕТ ДЛЯ ГРАЖДАН</vt:lpstr>
      <vt:lpstr>Основные характеристики бюджета на 2019 год и плановый период 2020 и 2021 годов</vt:lpstr>
      <vt:lpstr>Структура и динамика доходов бюджета района к ожидаемой оценке поступлений доходов 2018 года</vt:lpstr>
      <vt:lpstr>Объемы поступлений основных налоговых доходов на 2019 год</vt:lpstr>
      <vt:lpstr>Доходы от поступлений налога на доходы физических лиц в бюджет района в 2019 году</vt:lpstr>
      <vt:lpstr>Доходы от уплаты акцизов на нефтепродукты в бюджет района в 2019 году</vt:lpstr>
      <vt:lpstr>Доходы от поступлений налога, взимаемого в связи  с применением упрощенной системы налогообложения, в бюджет района в 2019 году</vt:lpstr>
      <vt:lpstr>Единый налог на вмененный доход в 2019 году</vt:lpstr>
      <vt:lpstr>Единый сельскохозяйственный налог в 2019 году</vt:lpstr>
      <vt:lpstr>Госпошлина в 2019 году</vt:lpstr>
      <vt:lpstr>Доходы от поступлений налога на имущество организаций в 2019 году</vt:lpstr>
      <vt:lpstr>Недоимка по налоговым платежам</vt:lpstr>
      <vt:lpstr>Объемы поступлений основных неналоговых доходов на 2019 год</vt:lpstr>
      <vt:lpstr>Рост прогноза к ожидаемой оценке текущего года неналоговых доходов</vt:lpstr>
      <vt:lpstr>Снижение прогнозных показателей по неналоговым доходам</vt:lpstr>
      <vt:lpstr>Безвозмездные поступления</vt:lpstr>
      <vt:lpstr>Основные подходы и характеристики бюджета района на плановый период 2020 и 2021 годов</vt:lpstr>
      <vt:lpstr>Индексы роста показателей, характеризующих налоговую базу</vt:lpstr>
      <vt:lpstr>Структура и динамика прогнозируемых объемов поступлений доходов в плановом периоде</vt:lpstr>
      <vt:lpstr>Динамика основных налоговых и неналоговых доходов бюджета района в плановом периоде</vt:lpstr>
      <vt:lpstr>Объем безвозмездных поступлений на плановый период</vt:lpstr>
      <vt:lpstr>Презентация PowerPoint</vt:lpstr>
      <vt:lpstr>Презентация PowerPoint</vt:lpstr>
      <vt:lpstr>Объем расходов бюджета района на 2019 год</vt:lpstr>
      <vt:lpstr>Презентация PowerPoint</vt:lpstr>
      <vt:lpstr>Социальная направленность бюджета</vt:lpstr>
      <vt:lpstr>Расходы по разделу  01 «Общегосударственные вопросы»</vt:lpstr>
      <vt:lpstr>Расходы по разделу  02 «Национальная оборона»</vt:lpstr>
      <vt:lpstr>Расходы по разделу 03 «Национальная безопасность и правоохранительная деятельность»</vt:lpstr>
      <vt:lpstr>Расходы по разделу  04 «Национальная экономика»</vt:lpstr>
      <vt:lpstr>Расходы по разделу 07 «Образование»</vt:lpstr>
      <vt:lpstr>Расходы по разделу  08 «Культура, кинематография»</vt:lpstr>
      <vt:lpstr>Расходы по разделу  10 «Социальная политика»</vt:lpstr>
      <vt:lpstr>Презентация PowerPoint</vt:lpstr>
      <vt:lpstr>Презентация PowerPoint</vt:lpstr>
      <vt:lpstr>Расходы по разделу  11 «Физическая культура и спорт»</vt:lpstr>
      <vt:lpstr>Расходы по разделу 13 «Обслуживание государственного и муниципального долга»</vt:lpstr>
      <vt:lpstr>Источники покрытия дефицита районного бюджета</vt:lpstr>
      <vt:lpstr>Основные подходы и характеристики бюджета района на плановый период 2020 и 2021 годов</vt:lpstr>
      <vt:lpstr>Структура расходов на 2020 и 2021 годы</vt:lpstr>
      <vt:lpstr>Источники покрытия дефицита районного бюджета</vt:lpstr>
      <vt:lpstr>Муниципальный долг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User</dc:creator>
  <cp:lastModifiedBy>User</cp:lastModifiedBy>
  <cp:revision>144</cp:revision>
  <dcterms:created xsi:type="dcterms:W3CDTF">2018-11-15T06:07:30Z</dcterms:created>
  <dcterms:modified xsi:type="dcterms:W3CDTF">2018-12-18T06:47:29Z</dcterms:modified>
</cp:coreProperties>
</file>