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13.xml" ContentType="application/vnd.openxmlformats-officedocument.drawingml.chart+xml"/>
  <Override PartName="/ppt/charts/chart14.xml" ContentType="application/vnd.openxmlformats-officedocument.drawingml.chart+xml"/>
  <Override PartName="/ppt/charts/chart15.xml" ContentType="application/vnd.openxmlformats-officedocument.drawingml.chart+xml"/>
  <Override PartName="/ppt/charts/chart16.xml" ContentType="application/vnd.openxmlformats-officedocument.drawingml.chart+xml"/>
  <Override PartName="/ppt/charts/chart17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18.xml" ContentType="application/vnd.openxmlformats-officedocument.drawingml.chart+xml"/>
  <Override PartName="/ppt/charts/chart19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20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21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22.xml" ContentType="application/vnd.openxmlformats-officedocument.drawingml.chart+xml"/>
  <Override PartName="/ppt/charts/chart23.xml" ContentType="application/vnd.openxmlformats-officedocument.drawingml.chart+xml"/>
  <Override PartName="/ppt/charts/chart24.xml" ContentType="application/vnd.openxmlformats-officedocument.drawingml.chart+xml"/>
  <Override PartName="/ppt/charts/chart25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charts/chart26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charts/chart27.xml" ContentType="application/vnd.openxmlformats-officedocument.drawingml.chart+xml"/>
  <Override PartName="/ppt/charts/chart28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notesMasterIdLst>
    <p:notesMasterId r:id="rId34"/>
  </p:notesMasterIdLst>
  <p:sldIdLst>
    <p:sldId id="327" r:id="rId2"/>
    <p:sldId id="324" r:id="rId3"/>
    <p:sldId id="272" r:id="rId4"/>
    <p:sldId id="310" r:id="rId5"/>
    <p:sldId id="291" r:id="rId6"/>
    <p:sldId id="326" r:id="rId7"/>
    <p:sldId id="321" r:id="rId8"/>
    <p:sldId id="289" r:id="rId9"/>
    <p:sldId id="290" r:id="rId10"/>
    <p:sldId id="295" r:id="rId11"/>
    <p:sldId id="293" r:id="rId12"/>
    <p:sldId id="312" r:id="rId13"/>
    <p:sldId id="296" r:id="rId14"/>
    <p:sldId id="294" r:id="rId15"/>
    <p:sldId id="297" r:id="rId16"/>
    <p:sldId id="308" r:id="rId17"/>
    <p:sldId id="311" r:id="rId18"/>
    <p:sldId id="299" r:id="rId19"/>
    <p:sldId id="314" r:id="rId20"/>
    <p:sldId id="313" r:id="rId21"/>
    <p:sldId id="265" r:id="rId22"/>
    <p:sldId id="266" r:id="rId23"/>
    <p:sldId id="271" r:id="rId24"/>
    <p:sldId id="320" r:id="rId25"/>
    <p:sldId id="319" r:id="rId26"/>
    <p:sldId id="302" r:id="rId27"/>
    <p:sldId id="303" r:id="rId28"/>
    <p:sldId id="315" r:id="rId29"/>
    <p:sldId id="316" r:id="rId30"/>
    <p:sldId id="306" r:id="rId31"/>
    <p:sldId id="325" r:id="rId32"/>
    <p:sldId id="269" r:id="rId3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00000"/>
    <a:srgbClr val="C8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34559" autoAdjust="0"/>
    <p:restoredTop sz="86477" autoAdjust="0"/>
  </p:normalViewPr>
  <p:slideViewPr>
    <p:cSldViewPr>
      <p:cViewPr varScale="1">
        <p:scale>
          <a:sx n="71" d="100"/>
          <a:sy n="71" d="100"/>
        </p:scale>
        <p:origin x="1758" y="1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64" y="230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4446"/>
    </p:cViewPr>
  </p:sorterViewPr>
  <p:notesViewPr>
    <p:cSldViewPr>
      <p:cViewPr varScale="1">
        <p:scale>
          <a:sx n="56" d="100"/>
          <a:sy n="56" d="100"/>
        </p:scale>
        <p:origin x="-2838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0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1.xlsx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12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3.xlsx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4.xlsx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5.xlsx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6.xlsx"/></Relationships>
</file>

<file path=ppt/charts/_rels/chart1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17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1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8.xlsx"/></Relationships>
</file>

<file path=ppt/charts/_rels/chart1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19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_rels/chart2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20.xlsx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2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21.xlsx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2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2.xlsx"/></Relationships>
</file>

<file path=ppt/charts/_rels/chart2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3.xlsx"/></Relationships>
</file>

<file path=ppt/charts/_rels/chart2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4.xlsx"/></Relationships>
</file>

<file path=ppt/charts/_rels/chart2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25.xlsx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_rels/chart2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26.xlsx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2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7.xlsx"/></Relationships>
</file>

<file path=ppt/charts/_rels/chart2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28.xlsx"/><Relationship Id="rId2" Type="http://schemas.microsoft.com/office/2011/relationships/chartColorStyle" Target="colors11.xml"/><Relationship Id="rId1" Type="http://schemas.microsoft.com/office/2011/relationships/chartStyle" Target="style11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3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6.xlsx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7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4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sz="2400" b="1" dirty="0" smtClean="0"/>
              <a:t>Количество сообщений и заявлений</a:t>
            </a:r>
            <a:endParaRPr lang="ru-RU" sz="2400" b="1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>
        <c:manualLayout>
          <c:layoutTarget val="inner"/>
          <c:xMode val="edge"/>
          <c:yMode val="edge"/>
          <c:x val="7.4848425196850393E-2"/>
          <c:y val="0.11143059200933217"/>
          <c:w val="0.90848490813648297"/>
          <c:h val="0.81378842228054826"/>
        </c:manualLayout>
      </c:layout>
      <c:lineChart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сообщения</c:v>
                </c:pt>
              </c:strCache>
            </c:strRef>
          </c:tx>
          <c:spPr>
            <a:ln w="76200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dLbls>
            <c:dLbl>
              <c:idx val="0"/>
              <c:layout>
                <c:manualLayout>
                  <c:x val="-4.166666666666665E-2"/>
                  <c:y val="3.518518518518518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4.1666666666667178E-3"/>
                  <c:y val="2.777777777777777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1.3888888888888889E-3"/>
                  <c:y val="3.148148148148147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-4.1666666666666666E-3"/>
                  <c:y val="2.592592592592592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-1.0185067526415994E-16"/>
                  <c:y val="2.962962962962963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-4.1666666666666666E-3"/>
                  <c:y val="2.407407407407407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>
                <c:manualLayout>
                  <c:x val="-2.361111111111111E-2"/>
                  <c:y val="4.444444444444444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8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Лист1!$A$2:$A$8</c:f>
              <c:numCache>
                <c:formatCode>General</c:formatCode>
                <c:ptCount val="7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</c:numCache>
            </c:numRef>
          </c:cat>
          <c:val>
            <c:numRef>
              <c:f>Лист1!$B$2:$B$8</c:f>
              <c:numCache>
                <c:formatCode>General</c:formatCode>
                <c:ptCount val="7"/>
                <c:pt idx="0">
                  <c:v>2194</c:v>
                </c:pt>
                <c:pt idx="1">
                  <c:v>2420</c:v>
                </c:pt>
                <c:pt idx="2">
                  <c:v>2729</c:v>
                </c:pt>
                <c:pt idx="3">
                  <c:v>2930</c:v>
                </c:pt>
                <c:pt idx="4">
                  <c:v>3357</c:v>
                </c:pt>
                <c:pt idx="5">
                  <c:v>3559</c:v>
                </c:pt>
                <c:pt idx="6">
                  <c:v>4136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220347976"/>
        <c:axId val="193529648"/>
      </c:lineChart>
      <c:catAx>
        <c:axId val="22034797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93529648"/>
        <c:crosses val="autoZero"/>
        <c:auto val="1"/>
        <c:lblAlgn val="ctr"/>
        <c:lblOffset val="100"/>
        <c:noMultiLvlLbl val="0"/>
      </c:catAx>
      <c:valAx>
        <c:axId val="193529648"/>
        <c:scaling>
          <c:orientation val="minMax"/>
        </c:scaling>
        <c:delete val="0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22034797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>
                <a:solidFill>
                  <a:schemeClr val="tx1"/>
                </a:solidFill>
              </a:defRPr>
            </a:pPr>
            <a:r>
              <a:rPr lang="ru-RU" sz="2800" baseline="0" dirty="0">
                <a:solidFill>
                  <a:schemeClr val="tx1"/>
                </a:solidFill>
              </a:rPr>
              <a:t>По возрасту</a:t>
            </a:r>
          </a:p>
        </c:rich>
      </c:tx>
      <c:layout>
        <c:manualLayout>
          <c:xMode val="edge"/>
          <c:yMode val="edge"/>
          <c:x val="0.40525339020122486"/>
          <c:y val="1.1941088124603531E-2"/>
        </c:manualLayout>
      </c:layout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По возрасту</c:v>
                </c:pt>
              </c:strCache>
            </c:strRef>
          </c:tx>
          <c:spPr>
            <a:pattFill prst="pct30">
              <a:fgClr>
                <a:schemeClr val="accent1"/>
              </a:fgClr>
              <a:bgClr>
                <a:schemeClr val="bg1"/>
              </a:bgClr>
            </a:pattFill>
          </c:spPr>
          <c:dPt>
            <c:idx val="0"/>
            <c:bubble3D val="0"/>
            <c:spPr>
              <a:solidFill>
                <a:srgbClr val="92D050"/>
              </a:solidFill>
            </c:spPr>
          </c:dPt>
          <c:dPt>
            <c:idx val="1"/>
            <c:bubble3D val="0"/>
            <c:spPr>
              <a:solidFill>
                <a:srgbClr val="C00000"/>
              </a:solidFill>
            </c:spPr>
          </c:dPt>
          <c:dPt>
            <c:idx val="2"/>
            <c:bubble3D val="0"/>
            <c:spPr>
              <a:solidFill>
                <a:schemeClr val="bg1">
                  <a:lumMod val="85000"/>
                  <a:lumOff val="15000"/>
                </a:schemeClr>
              </a:solidFill>
            </c:spPr>
          </c:dPt>
          <c:dPt>
            <c:idx val="3"/>
            <c:bubble3D val="0"/>
            <c:spPr>
              <a:solidFill>
                <a:srgbClr val="00B050"/>
              </a:solidFill>
            </c:spPr>
          </c:dPt>
          <c:dPt>
            <c:idx val="4"/>
            <c:bubble3D val="0"/>
            <c:spPr>
              <a:solidFill>
                <a:schemeClr val="accent6">
                  <a:lumMod val="50000"/>
                </a:schemeClr>
              </a:solidFill>
            </c:spPr>
          </c:dPt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2000" b="1">
                    <a:solidFill>
                      <a:schemeClr val="tx1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1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Лист1!$A$2:$A$6</c:f>
              <c:strCache>
                <c:ptCount val="5"/>
                <c:pt idx="0">
                  <c:v>16-17 лет</c:v>
                </c:pt>
                <c:pt idx="1">
                  <c:v>18-24 года</c:v>
                </c:pt>
                <c:pt idx="2">
                  <c:v>25-29 лет</c:v>
                </c:pt>
                <c:pt idx="3">
                  <c:v>30-49 лет</c:v>
                </c:pt>
                <c:pt idx="4">
                  <c:v>50 и старше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4</c:v>
                </c:pt>
                <c:pt idx="1">
                  <c:v>27</c:v>
                </c:pt>
                <c:pt idx="2">
                  <c:v>22</c:v>
                </c:pt>
                <c:pt idx="3">
                  <c:v>115</c:v>
                </c:pt>
                <c:pt idx="4">
                  <c:v>36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spPr>
    <a:solidFill>
      <a:schemeClr val="bg1"/>
    </a:solidFill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sz="2800" dirty="0" smtClean="0">
                <a:solidFill>
                  <a:schemeClr val="tx1"/>
                </a:solidFill>
              </a:rPr>
              <a:t>ПО СОЦИАЛЬНОМУ ПОЛОЖЕНИЮ</a:t>
            </a:r>
            <a:endParaRPr lang="ru-RU" sz="2800" dirty="0">
              <a:solidFill>
                <a:schemeClr val="bg1"/>
              </a:solidFill>
            </a:endParaRPr>
          </a:p>
        </c:rich>
      </c:tx>
      <c:overlay val="0"/>
      <c:spPr>
        <a:solidFill>
          <a:schemeClr val="bg1"/>
        </a:solidFill>
      </c:sp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chemeClr val="bg2">
                  <a:lumMod val="50000"/>
                </a:schemeClr>
              </a:solidFill>
            </c:spPr>
          </c:dPt>
          <c:dPt>
            <c:idx val="1"/>
            <c:invertIfNegative val="0"/>
            <c:bubble3D val="0"/>
            <c:spPr>
              <a:solidFill>
                <a:schemeClr val="accent3">
                  <a:lumMod val="50000"/>
                </a:schemeClr>
              </a:solidFill>
            </c:spPr>
          </c:dPt>
          <c:dPt>
            <c:idx val="2"/>
            <c:invertIfNegative val="0"/>
            <c:bubble3D val="0"/>
            <c:spPr>
              <a:solidFill>
                <a:srgbClr val="7030A0"/>
              </a:solidFill>
            </c:spPr>
          </c:dPt>
          <c:dPt>
            <c:idx val="4"/>
            <c:invertIfNegative val="0"/>
            <c:bubble3D val="0"/>
            <c:spPr>
              <a:solidFill>
                <a:srgbClr val="00B050"/>
              </a:solidFill>
            </c:spPr>
          </c:dPt>
          <c:dPt>
            <c:idx val="5"/>
            <c:invertIfNegative val="0"/>
            <c:bubble3D val="0"/>
            <c:spPr>
              <a:solidFill>
                <a:schemeClr val="bg2"/>
              </a:solidFill>
            </c:spPr>
          </c:dPt>
          <c:dPt>
            <c:idx val="6"/>
            <c:invertIfNegative val="0"/>
            <c:bubble3D val="0"/>
            <c:spPr>
              <a:solidFill>
                <a:srgbClr val="FFFF00"/>
              </a:solidFill>
            </c:spPr>
          </c:dPt>
          <c:dPt>
            <c:idx val="7"/>
            <c:invertIfNegative val="0"/>
            <c:bubble3D val="0"/>
            <c:spPr>
              <a:solidFill>
                <a:schemeClr val="accent2"/>
              </a:solidFill>
            </c:spPr>
          </c:dPt>
          <c:dLbls>
            <c:dLbl>
              <c:idx val="0"/>
              <c:layout>
                <c:manualLayout>
                  <c:x val="8.3333333333333176E-3"/>
                  <c:y val="-3.703703703703717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6.0979111986001734E-2"/>
                      <c:h val="8.5499999999999979E-2"/>
                    </c:manualLayout>
                  </c15:layout>
                </c:ext>
              </c:extLst>
            </c:dLbl>
            <c:dLbl>
              <c:idx val="1"/>
              <c:layout>
                <c:manualLayout>
                  <c:x val="1.2500000000000001E-2"/>
                  <c:y val="-3.7037037037038396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9.7222222222222224E-3"/>
                  <c:y val="-1.851851851851851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2.1180610236220376E-2"/>
                  <c:y val="-3.703630796150481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7.2173556430446192E-2"/>
                      <c:h val="8.5499999999999979E-2"/>
                    </c:manualLayout>
                  </c15:layout>
                </c:ext>
              </c:extLst>
            </c:dLbl>
            <c:dLbl>
              <c:idx val="4"/>
              <c:layout>
                <c:manualLayout>
                  <c:x val="1.1111111111111112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5"/>
              <c:layout>
                <c:manualLayout>
                  <c:x val="9.7222222222222727E-3"/>
                  <c:y val="1.851851851851851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6"/>
              <c:layout>
                <c:manualLayout>
                  <c:x val="-2.1527777777777771E-2"/>
                  <c:y val="1.85185185185183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6.7993110236220469E-2"/>
                      <c:h val="8.5499999999999979E-2"/>
                    </c:manualLayout>
                  </c15:layout>
                </c:ext>
              </c:extLst>
            </c:dLbl>
            <c:dLbl>
              <c:idx val="7"/>
              <c:layout>
                <c:manualLayout>
                  <c:x val="2.4305555555555556E-2"/>
                  <c:y val="7.407334499854168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874375546806649"/>
                      <c:h val="8.5499999999999979E-2"/>
                    </c:manualLayout>
                  </c15:layout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2400" b="1">
                    <a:solidFill>
                      <a:schemeClr val="tx1"/>
                    </a:solidFill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Лист1!$A$2:$A$8</c:f>
              <c:strCache>
                <c:ptCount val="7"/>
                <c:pt idx="0">
                  <c:v>наемные рабочие</c:v>
                </c:pt>
                <c:pt idx="1">
                  <c:v>безработные</c:v>
                </c:pt>
                <c:pt idx="2">
                  <c:v>пенсионеры</c:v>
                </c:pt>
                <c:pt idx="3">
                  <c:v>без пост. ист. дохода</c:v>
                </c:pt>
                <c:pt idx="4">
                  <c:v>служащие</c:v>
                </c:pt>
                <c:pt idx="5">
                  <c:v>учащиеся</c:v>
                </c:pt>
                <c:pt idx="6">
                  <c:v>предприниматели</c:v>
                </c:pt>
              </c:strCache>
            </c:strRef>
          </c:cat>
          <c:val>
            <c:numRef>
              <c:f>Лист1!$B$2:$B$8</c:f>
              <c:numCache>
                <c:formatCode>General</c:formatCode>
                <c:ptCount val="7"/>
                <c:pt idx="0">
                  <c:v>38</c:v>
                </c:pt>
                <c:pt idx="1">
                  <c:v>4</c:v>
                </c:pt>
                <c:pt idx="2">
                  <c:v>8</c:v>
                </c:pt>
                <c:pt idx="3">
                  <c:v>136</c:v>
                </c:pt>
                <c:pt idx="4">
                  <c:v>2</c:v>
                </c:pt>
                <c:pt idx="5">
                  <c:v>7</c:v>
                </c:pt>
                <c:pt idx="6">
                  <c:v>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220653872"/>
        <c:axId val="221185680"/>
      </c:barChart>
      <c:catAx>
        <c:axId val="220653872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crossAx val="221185680"/>
        <c:crosses val="autoZero"/>
        <c:auto val="1"/>
        <c:lblAlgn val="ctr"/>
        <c:lblOffset val="100"/>
        <c:noMultiLvlLbl val="0"/>
      </c:catAx>
      <c:valAx>
        <c:axId val="221185680"/>
        <c:scaling>
          <c:orientation val="minMax"/>
        </c:scaling>
        <c:delete val="0"/>
        <c:axPos val="b"/>
        <c:majorGridlines>
          <c:spPr>
            <a:ln>
              <a:noFill/>
            </a:ln>
          </c:spPr>
        </c:majorGridlines>
        <c:numFmt formatCode="General" sourceLinked="1"/>
        <c:majorTickMark val="out"/>
        <c:minorTickMark val="none"/>
        <c:tickLblPos val="nextTo"/>
        <c:crossAx val="220653872"/>
        <c:crosses val="autoZero"/>
        <c:crossBetween val="between"/>
      </c:valAx>
      <c:spPr>
        <a:solidFill>
          <a:schemeClr val="bg1"/>
        </a:solidFill>
      </c:spPr>
    </c:plotArea>
    <c:plotVisOnly val="1"/>
    <c:dispBlanksAs val="gap"/>
    <c:showDLblsOverMax val="0"/>
  </c:chart>
  <c:spPr>
    <a:solidFill>
      <a:schemeClr val="bg1"/>
    </a:solidFill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6.8917573973262231E-2"/>
          <c:y val="3.856758157909311E-2"/>
          <c:w val="0.91491524089915932"/>
          <c:h val="0.8454875746872518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2012</c:v>
                </c:pt>
              </c:strCache>
            </c:strRef>
          </c:tx>
          <c:spPr>
            <a:solidFill>
              <a:srgbClr val="FFC000"/>
            </a:solidFill>
            <a:ln w="19050">
              <a:solidFill>
                <a:schemeClr val="lt1"/>
              </a:solidFill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высшее</c:v>
                </c:pt>
                <c:pt idx="1">
                  <c:v>средн. проф.</c:v>
                </c:pt>
                <c:pt idx="2">
                  <c:v>средн.общ.</c:v>
                </c:pt>
                <c:pt idx="3">
                  <c:v>нач. общ.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7</c:v>
                </c:pt>
                <c:pt idx="1">
                  <c:v>31</c:v>
                </c:pt>
                <c:pt idx="2">
                  <c:v>122</c:v>
                </c:pt>
                <c:pt idx="3">
                  <c:v>4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2013</c:v>
                </c:pt>
              </c:strCache>
            </c:strRef>
          </c:tx>
          <c:spPr>
            <a:solidFill>
              <a:srgbClr val="FF0000"/>
            </a:solidFill>
            <a:ln w="19050">
              <a:solidFill>
                <a:schemeClr val="lt1"/>
              </a:solidFill>
            </a:ln>
            <a:effectLst/>
          </c:spPr>
          <c:invertIfNegative val="0"/>
          <c:dLbls>
            <c:dLbl>
              <c:idx val="0"/>
              <c:layout>
                <c:manualLayout>
                  <c:x val="4.4092323075213867E-3"/>
                  <c:y val="-4.884284756108817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8.8184646150426659E-3"/>
                  <c:y val="-2.442142378054408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1.4697441025071289E-3"/>
                  <c:y val="-4.884284756108817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высшее</c:v>
                </c:pt>
                <c:pt idx="1">
                  <c:v>средн. проф.</c:v>
                </c:pt>
                <c:pt idx="2">
                  <c:v>средн.общ.</c:v>
                </c:pt>
                <c:pt idx="3">
                  <c:v>нач. общ.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8</c:v>
                </c:pt>
                <c:pt idx="1">
                  <c:v>46</c:v>
                </c:pt>
                <c:pt idx="2">
                  <c:v>137</c:v>
                </c:pt>
                <c:pt idx="3">
                  <c:v>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21186072"/>
        <c:axId val="221183328"/>
      </c:barChart>
      <c:catAx>
        <c:axId val="22118607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221183328"/>
        <c:crosses val="autoZero"/>
        <c:auto val="1"/>
        <c:lblAlgn val="ctr"/>
        <c:lblOffset val="100"/>
        <c:noMultiLvlLbl val="0"/>
      </c:catAx>
      <c:valAx>
        <c:axId val="221183328"/>
        <c:scaling>
          <c:orientation val="minMax"/>
        </c:scaling>
        <c:delete val="0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22118607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2012</c:v>
                </c:pt>
              </c:strCache>
            </c:strRef>
          </c:tx>
          <c:spPr>
            <a:solidFill>
              <a:srgbClr val="FFC000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4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Всего разыскивалось</c:v>
                </c:pt>
                <c:pt idx="1">
                  <c:v>Разыскано</c:v>
                </c:pt>
                <c:pt idx="2">
                  <c:v>% розыска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21</c:v>
                </c:pt>
                <c:pt idx="1">
                  <c:v>16</c:v>
                </c:pt>
                <c:pt idx="2">
                  <c:v>76.2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2013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4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Всего разыскивалось</c:v>
                </c:pt>
                <c:pt idx="1">
                  <c:v>Разыскано</c:v>
                </c:pt>
                <c:pt idx="2">
                  <c:v>% розыска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20</c:v>
                </c:pt>
                <c:pt idx="1">
                  <c:v>14</c:v>
                </c:pt>
                <c:pt idx="2">
                  <c:v>70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21180584"/>
        <c:axId val="221180976"/>
      </c:barChart>
      <c:catAx>
        <c:axId val="22118058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221180976"/>
        <c:crosses val="autoZero"/>
        <c:auto val="1"/>
        <c:lblAlgn val="ctr"/>
        <c:lblOffset val="100"/>
        <c:noMultiLvlLbl val="0"/>
      </c:catAx>
      <c:valAx>
        <c:axId val="221180976"/>
        <c:scaling>
          <c:orientation val="minMax"/>
        </c:scaling>
        <c:delete val="0"/>
        <c:axPos val="l"/>
        <c:majorGridlines>
          <c:spPr>
            <a:ln>
              <a:noFill/>
            </a:ln>
          </c:spPr>
        </c:majorGridlines>
        <c:numFmt formatCode="General" sourceLinked="1"/>
        <c:majorTickMark val="out"/>
        <c:minorTickMark val="none"/>
        <c:tickLblPos val="nextTo"/>
        <c:crossAx val="221180584"/>
        <c:crosses val="autoZero"/>
        <c:crossBetween val="between"/>
      </c:valAx>
      <c:spPr>
        <a:solidFill>
          <a:schemeClr val="bg1"/>
        </a:solidFill>
      </c:spPr>
    </c:plotArea>
    <c:legend>
      <c:legendPos val="r"/>
      <c:overlay val="0"/>
    </c:legend>
    <c:plotVisOnly val="1"/>
    <c:dispBlanksAs val="gap"/>
    <c:showDLblsOverMax val="0"/>
  </c:chart>
  <c:spPr>
    <a:solidFill>
      <a:schemeClr val="bg1"/>
    </a:solidFill>
  </c:spPr>
  <c:txPr>
    <a:bodyPr/>
    <a:lstStyle/>
    <a:p>
      <a:pPr>
        <a:defRPr sz="1800">
          <a:solidFill>
            <a:schemeClr val="tx1"/>
          </a:solidFill>
        </a:defRPr>
      </a:pPr>
      <a:endParaRPr lang="ru-RU"/>
    </a:p>
  </c:txPr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2012</c:v>
                </c:pt>
              </c:strCache>
            </c:strRef>
          </c:tx>
          <c:spPr>
            <a:solidFill>
              <a:srgbClr val="FFC000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200" baseline="0">
                    <a:solidFill>
                      <a:schemeClr val="tx1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Всего разыскивалось</c:v>
                </c:pt>
                <c:pt idx="1">
                  <c:v>Разыскано</c:v>
                </c:pt>
                <c:pt idx="2">
                  <c:v>% Розыска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15</c:v>
                </c:pt>
                <c:pt idx="1">
                  <c:v>11</c:v>
                </c:pt>
                <c:pt idx="2">
                  <c:v>71.400000000000006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2013</c:v>
                </c:pt>
              </c:strCache>
            </c:strRef>
          </c:tx>
          <c:spPr>
            <a:solidFill>
              <a:srgbClr val="C00000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200" b="1" baseline="0">
                    <a:solidFill>
                      <a:schemeClr val="tx1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Всего разыскивалось</c:v>
                </c:pt>
                <c:pt idx="1">
                  <c:v>Разыскано</c:v>
                </c:pt>
                <c:pt idx="2">
                  <c:v>% Розыска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14</c:v>
                </c:pt>
                <c:pt idx="1">
                  <c:v>9</c:v>
                </c:pt>
                <c:pt idx="2">
                  <c:v>70.599999999999994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21179408"/>
        <c:axId val="221182544"/>
      </c:barChart>
      <c:catAx>
        <c:axId val="22117940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solidFill>
            <a:schemeClr val="bg1"/>
          </a:solidFill>
        </c:spPr>
        <c:txPr>
          <a:bodyPr/>
          <a:lstStyle/>
          <a:p>
            <a:pPr>
              <a:defRPr>
                <a:solidFill>
                  <a:schemeClr val="tx1"/>
                </a:solidFill>
              </a:defRPr>
            </a:pPr>
            <a:endParaRPr lang="ru-RU"/>
          </a:p>
        </c:txPr>
        <c:crossAx val="221182544"/>
        <c:crosses val="autoZero"/>
        <c:auto val="1"/>
        <c:lblAlgn val="ctr"/>
        <c:lblOffset val="100"/>
        <c:noMultiLvlLbl val="0"/>
      </c:catAx>
      <c:valAx>
        <c:axId val="221182544"/>
        <c:scaling>
          <c:orientation val="minMax"/>
        </c:scaling>
        <c:delete val="0"/>
        <c:axPos val="l"/>
        <c:majorGridlines>
          <c:spPr>
            <a:ln>
              <a:noFill/>
            </a:ln>
          </c:spPr>
        </c:majorGridlines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="1">
                <a:solidFill>
                  <a:schemeClr val="tx1"/>
                </a:solidFill>
              </a:defRPr>
            </a:pPr>
            <a:endParaRPr lang="ru-RU"/>
          </a:p>
        </c:txPr>
        <c:crossAx val="221179408"/>
        <c:crosses val="autoZero"/>
        <c:crossBetween val="between"/>
      </c:valAx>
      <c:spPr>
        <a:solidFill>
          <a:schemeClr val="bg1"/>
        </a:solidFill>
      </c:spPr>
    </c:plotArea>
    <c:legend>
      <c:legendPos val="r"/>
      <c:overlay val="0"/>
      <c:txPr>
        <a:bodyPr/>
        <a:lstStyle/>
        <a:p>
          <a:pPr>
            <a:defRPr b="1">
              <a:solidFill>
                <a:schemeClr val="tx1"/>
              </a:solidFill>
            </a:defRPr>
          </a:pPr>
          <a:endParaRPr lang="ru-RU"/>
        </a:p>
      </c:txPr>
    </c:legend>
    <c:plotVisOnly val="1"/>
    <c:dispBlanksAs val="gap"/>
    <c:showDLblsOverMax val="0"/>
  </c:chart>
  <c:spPr>
    <a:solidFill>
      <a:schemeClr val="bg1"/>
    </a:solidFill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2012</c:v>
                </c:pt>
              </c:strCache>
            </c:strRef>
          </c:tx>
          <c:spPr>
            <a:solidFill>
              <a:srgbClr val="FFC000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400" baseline="0">
                    <a:solidFill>
                      <a:schemeClr val="tx1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В общ. местах</c:v>
                </c:pt>
                <c:pt idx="1">
                  <c:v>Раскрыто</c:v>
                </c:pt>
                <c:pt idx="2">
                  <c:v>На улицах</c:v>
                </c:pt>
                <c:pt idx="3">
                  <c:v>Раскрыто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47</c:v>
                </c:pt>
                <c:pt idx="1">
                  <c:v>34</c:v>
                </c:pt>
                <c:pt idx="2">
                  <c:v>29</c:v>
                </c:pt>
                <c:pt idx="3">
                  <c:v>24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2013</c:v>
                </c:pt>
              </c:strCache>
            </c:strRef>
          </c:tx>
          <c:spPr>
            <a:solidFill>
              <a:srgbClr val="C00000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800" baseline="0">
                    <a:solidFill>
                      <a:schemeClr val="tx1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В общ. местах</c:v>
                </c:pt>
                <c:pt idx="1">
                  <c:v>Раскрыто</c:v>
                </c:pt>
                <c:pt idx="2">
                  <c:v>На улицах</c:v>
                </c:pt>
                <c:pt idx="3">
                  <c:v>Раскрыто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60</c:v>
                </c:pt>
                <c:pt idx="1">
                  <c:v>40</c:v>
                </c:pt>
                <c:pt idx="2">
                  <c:v>43</c:v>
                </c:pt>
                <c:pt idx="3">
                  <c:v>29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21179800"/>
        <c:axId val="221183720"/>
      </c:barChart>
      <c:catAx>
        <c:axId val="22117980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ln>
            <a:solidFill>
              <a:schemeClr val="bg1"/>
            </a:solidFill>
          </a:ln>
        </c:spPr>
        <c:txPr>
          <a:bodyPr/>
          <a:lstStyle/>
          <a:p>
            <a:pPr>
              <a:defRPr sz="2200" b="1" i="0" baseline="0">
                <a:solidFill>
                  <a:schemeClr val="tx1"/>
                </a:solidFill>
              </a:defRPr>
            </a:pPr>
            <a:endParaRPr lang="ru-RU"/>
          </a:p>
        </c:txPr>
        <c:crossAx val="221183720"/>
        <c:crosses val="autoZero"/>
        <c:auto val="1"/>
        <c:lblAlgn val="ctr"/>
        <c:lblOffset val="100"/>
        <c:noMultiLvlLbl val="0"/>
      </c:catAx>
      <c:valAx>
        <c:axId val="221183720"/>
        <c:scaling>
          <c:orientation val="minMax"/>
        </c:scaling>
        <c:delete val="1"/>
        <c:axPos val="l"/>
        <c:majorGridlines>
          <c:spPr>
            <a:ln>
              <a:noFill/>
            </a:ln>
          </c:spPr>
        </c:majorGridlines>
        <c:numFmt formatCode="General" sourceLinked="1"/>
        <c:majorTickMark val="out"/>
        <c:minorTickMark val="none"/>
        <c:tickLblPos val="nextTo"/>
        <c:crossAx val="221179800"/>
        <c:crosses val="autoZero"/>
        <c:crossBetween val="between"/>
      </c:valAx>
      <c:spPr>
        <a:solidFill>
          <a:schemeClr val="bg1"/>
        </a:solidFill>
      </c:spPr>
    </c:plotArea>
    <c:legend>
      <c:legendPos val="r"/>
      <c:overlay val="0"/>
      <c:txPr>
        <a:bodyPr/>
        <a:lstStyle/>
        <a:p>
          <a:pPr>
            <a:defRPr b="1">
              <a:solidFill>
                <a:schemeClr val="tx1"/>
              </a:solidFill>
            </a:defRPr>
          </a:pPr>
          <a:endParaRPr lang="ru-RU"/>
        </a:p>
      </c:txPr>
    </c:legend>
    <c:plotVisOnly val="1"/>
    <c:dispBlanksAs val="gap"/>
    <c:showDLblsOverMax val="0"/>
  </c:chart>
  <c:spPr>
    <a:solidFill>
      <a:schemeClr val="bg1"/>
    </a:solidFill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6.644564741907262E-2"/>
          <c:y val="2.8225079233961933E-2"/>
          <c:w val="0.83930916447944004"/>
          <c:h val="0.8950064599761543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2012</c:v>
                </c:pt>
              </c:strCache>
            </c:strRef>
          </c:tx>
          <c:spPr>
            <a:solidFill>
              <a:srgbClr val="FFC000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600" b="1">
                    <a:solidFill>
                      <a:schemeClr val="tx1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Лист1!$A$2:$A$11</c:f>
              <c:strCache>
                <c:ptCount val="10"/>
                <c:pt idx="0">
                  <c:v>ст.112</c:v>
                </c:pt>
                <c:pt idx="1">
                  <c:v>ст. 115</c:v>
                </c:pt>
                <c:pt idx="2">
                  <c:v>ст.116</c:v>
                </c:pt>
                <c:pt idx="3">
                  <c:v>ст.117</c:v>
                </c:pt>
                <c:pt idx="4">
                  <c:v>ст.119</c:v>
                </c:pt>
                <c:pt idx="5">
                  <c:v>ст.150</c:v>
                </c:pt>
                <c:pt idx="6">
                  <c:v>ст.151</c:v>
                </c:pt>
                <c:pt idx="7">
                  <c:v>ст.156</c:v>
                </c:pt>
                <c:pt idx="8">
                  <c:v>ст.157</c:v>
                </c:pt>
                <c:pt idx="9">
                  <c:v>ст.222</c:v>
                </c:pt>
              </c:strCache>
            </c:strRef>
          </c:cat>
          <c:val>
            <c:numRef>
              <c:f>Лист1!$B$2:$B$11</c:f>
              <c:numCache>
                <c:formatCode>General</c:formatCode>
                <c:ptCount val="10"/>
                <c:pt idx="0">
                  <c:v>5</c:v>
                </c:pt>
                <c:pt idx="1">
                  <c:v>10</c:v>
                </c:pt>
                <c:pt idx="2">
                  <c:v>78</c:v>
                </c:pt>
                <c:pt idx="3">
                  <c:v>1</c:v>
                </c:pt>
                <c:pt idx="4">
                  <c:v>16</c:v>
                </c:pt>
                <c:pt idx="5">
                  <c:v>1</c:v>
                </c:pt>
                <c:pt idx="6">
                  <c:v>0</c:v>
                </c:pt>
                <c:pt idx="7">
                  <c:v>2</c:v>
                </c:pt>
                <c:pt idx="8">
                  <c:v>13</c:v>
                </c:pt>
                <c:pt idx="9">
                  <c:v>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2013</c:v>
                </c:pt>
              </c:strCache>
            </c:strRef>
          </c:tx>
          <c:spPr>
            <a:solidFill>
              <a:srgbClr val="C00000"/>
            </a:solidFill>
          </c:spPr>
          <c:invertIfNegative val="0"/>
          <c:dLbls>
            <c:dLbl>
              <c:idx val="2"/>
              <c:layout>
                <c:manualLayout>
                  <c:x val="1.3888888888888838E-2"/>
                  <c:y val="9.771521815268687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600" b="1">
                    <a:solidFill>
                      <a:schemeClr val="tx1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Лист1!$A$2:$A$11</c:f>
              <c:strCache>
                <c:ptCount val="10"/>
                <c:pt idx="0">
                  <c:v>ст.112</c:v>
                </c:pt>
                <c:pt idx="1">
                  <c:v>ст. 115</c:v>
                </c:pt>
                <c:pt idx="2">
                  <c:v>ст.116</c:v>
                </c:pt>
                <c:pt idx="3">
                  <c:v>ст.117</c:v>
                </c:pt>
                <c:pt idx="4">
                  <c:v>ст.119</c:v>
                </c:pt>
                <c:pt idx="5">
                  <c:v>ст.150</c:v>
                </c:pt>
                <c:pt idx="6">
                  <c:v>ст.151</c:v>
                </c:pt>
                <c:pt idx="7">
                  <c:v>ст.156</c:v>
                </c:pt>
                <c:pt idx="8">
                  <c:v>ст.157</c:v>
                </c:pt>
                <c:pt idx="9">
                  <c:v>ст.222</c:v>
                </c:pt>
              </c:strCache>
            </c:strRef>
          </c:cat>
          <c:val>
            <c:numRef>
              <c:f>Лист1!$C$2:$C$11</c:f>
              <c:numCache>
                <c:formatCode>General</c:formatCode>
                <c:ptCount val="10"/>
                <c:pt idx="0">
                  <c:v>11</c:v>
                </c:pt>
                <c:pt idx="1">
                  <c:v>10</c:v>
                </c:pt>
                <c:pt idx="2">
                  <c:v>84</c:v>
                </c:pt>
                <c:pt idx="3">
                  <c:v>1</c:v>
                </c:pt>
                <c:pt idx="4">
                  <c:v>15</c:v>
                </c:pt>
                <c:pt idx="5">
                  <c:v>0</c:v>
                </c:pt>
                <c:pt idx="6">
                  <c:v>2</c:v>
                </c:pt>
                <c:pt idx="7">
                  <c:v>2</c:v>
                </c:pt>
                <c:pt idx="8">
                  <c:v>16</c:v>
                </c:pt>
                <c:pt idx="9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21179016"/>
        <c:axId val="221182152"/>
      </c:barChart>
      <c:catAx>
        <c:axId val="22117901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 b="1" baseline="0">
                <a:solidFill>
                  <a:schemeClr val="tx1"/>
                </a:solidFill>
              </a:defRPr>
            </a:pPr>
            <a:endParaRPr lang="ru-RU"/>
          </a:p>
        </c:txPr>
        <c:crossAx val="221182152"/>
        <c:crosses val="autoZero"/>
        <c:auto val="1"/>
        <c:lblAlgn val="ctr"/>
        <c:lblOffset val="100"/>
        <c:noMultiLvlLbl val="0"/>
      </c:catAx>
      <c:valAx>
        <c:axId val="221182152"/>
        <c:scaling>
          <c:orientation val="minMax"/>
        </c:scaling>
        <c:delete val="0"/>
        <c:axPos val="l"/>
        <c:majorGridlines>
          <c:spPr>
            <a:ln>
              <a:noFill/>
            </a:ln>
          </c:spPr>
        </c:majorGridlines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 b="1" baseline="0">
                <a:solidFill>
                  <a:schemeClr val="tx1"/>
                </a:solidFill>
              </a:defRPr>
            </a:pPr>
            <a:endParaRPr lang="ru-RU"/>
          </a:p>
        </c:txPr>
        <c:crossAx val="221179016"/>
        <c:crosses val="autoZero"/>
        <c:crossBetween val="between"/>
      </c:valAx>
      <c:spPr>
        <a:solidFill>
          <a:schemeClr val="bg1"/>
        </a:solidFill>
      </c:spPr>
    </c:plotArea>
    <c:legend>
      <c:legendPos val="r"/>
      <c:overlay val="0"/>
      <c:txPr>
        <a:bodyPr/>
        <a:lstStyle/>
        <a:p>
          <a:pPr>
            <a:defRPr b="1">
              <a:solidFill>
                <a:schemeClr val="tx1"/>
              </a:solidFill>
            </a:defRPr>
          </a:pPr>
          <a:endParaRPr lang="ru-RU"/>
        </a:p>
      </c:txPr>
    </c:legend>
    <c:plotVisOnly val="1"/>
    <c:dispBlanksAs val="gap"/>
    <c:showDLblsOverMax val="0"/>
  </c:chart>
  <c:spPr>
    <a:solidFill>
      <a:schemeClr val="bg1"/>
    </a:solidFill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2013</c:v>
                </c:pt>
              </c:strCache>
            </c:strRef>
          </c:tx>
          <c:spPr>
            <a:solidFill>
              <a:srgbClr val="C0000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8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Лист1!$A$2:$A$5</c:f>
              <c:strCache>
                <c:ptCount val="4"/>
                <c:pt idx="0">
                  <c:v>нарушен. авт. Прав</c:v>
                </c:pt>
                <c:pt idx="1">
                  <c:v>взятки</c:v>
                </c:pt>
                <c:pt idx="2">
                  <c:v>укл. от. упл.нал</c:v>
                </c:pt>
                <c:pt idx="3">
                  <c:v>мошенничества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</c:v>
                </c:pt>
                <c:pt idx="1">
                  <c:v>5</c:v>
                </c:pt>
                <c:pt idx="2">
                  <c:v>1</c:v>
                </c:pt>
                <c:pt idx="3">
                  <c:v>15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21184504"/>
        <c:axId val="221184896"/>
      </c:barChart>
      <c:catAx>
        <c:axId val="22118450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221184896"/>
        <c:crosses val="autoZero"/>
        <c:auto val="1"/>
        <c:lblAlgn val="ctr"/>
        <c:lblOffset val="100"/>
        <c:noMultiLvlLbl val="0"/>
      </c:catAx>
      <c:valAx>
        <c:axId val="221184896"/>
        <c:scaling>
          <c:orientation val="minMax"/>
        </c:scaling>
        <c:delete val="0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22118450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9.7140091863517061E-2"/>
          <c:y val="4.5254593175853015E-2"/>
          <c:w val="0.89085640857392823"/>
          <c:h val="0.8836681248177311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2012</c:v>
                </c:pt>
              </c:strCache>
            </c:strRef>
          </c:tx>
          <c:spPr>
            <a:solidFill>
              <a:srgbClr val="FFC000"/>
            </a:solidFill>
          </c:spPr>
          <c:invertIfNegative val="0"/>
          <c:dLbls>
            <c:dLbl>
              <c:idx val="1"/>
              <c:layout>
                <c:manualLayout>
                  <c:x val="-3.1944444444444442E-2"/>
                  <c:y val="1.8518518518518519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800" b="1" baseline="0">
                    <a:solidFill>
                      <a:schemeClr val="tx1"/>
                    </a:solidFill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Оружие</c:v>
                </c:pt>
                <c:pt idx="1">
                  <c:v>Наркотики</c:v>
                </c:pt>
                <c:pt idx="2">
                  <c:v>сотрудн.пол.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3</c:v>
                </c:pt>
                <c:pt idx="1">
                  <c:v>7</c:v>
                </c:pt>
                <c:pt idx="2">
                  <c:v>3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2013</c:v>
                </c:pt>
              </c:strCache>
            </c:strRef>
          </c:tx>
          <c:spPr>
            <a:solidFill>
              <a:srgbClr val="C00000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800" b="1" baseline="0">
                    <a:solidFill>
                      <a:schemeClr val="tx1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Оружие</c:v>
                </c:pt>
                <c:pt idx="1">
                  <c:v>Наркотики</c:v>
                </c:pt>
                <c:pt idx="2">
                  <c:v>сотрудн.пол.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1</c:v>
                </c:pt>
                <c:pt idx="1">
                  <c:v>8</c:v>
                </c:pt>
                <c:pt idx="2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22547272"/>
        <c:axId val="222544528"/>
      </c:barChart>
      <c:catAx>
        <c:axId val="22254727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800" baseline="0">
                <a:solidFill>
                  <a:schemeClr val="tx1"/>
                </a:solidFill>
              </a:defRPr>
            </a:pPr>
            <a:endParaRPr lang="ru-RU"/>
          </a:p>
        </c:txPr>
        <c:crossAx val="222544528"/>
        <c:crosses val="autoZero"/>
        <c:auto val="1"/>
        <c:lblAlgn val="ctr"/>
        <c:lblOffset val="100"/>
        <c:noMultiLvlLbl val="0"/>
      </c:catAx>
      <c:valAx>
        <c:axId val="222544528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2000" b="1">
                <a:solidFill>
                  <a:schemeClr val="tx1"/>
                </a:solidFill>
              </a:defRPr>
            </a:pPr>
            <a:endParaRPr lang="ru-RU"/>
          </a:p>
        </c:txPr>
        <c:crossAx val="222547272"/>
        <c:crosses val="autoZero"/>
        <c:crossBetween val="between"/>
      </c:valAx>
      <c:spPr>
        <a:solidFill>
          <a:schemeClr val="bg1"/>
        </a:solidFill>
      </c:spPr>
    </c:plotArea>
    <c:plotVisOnly val="1"/>
    <c:dispBlanksAs val="gap"/>
    <c:showDLblsOverMax val="0"/>
  </c:chart>
  <c:spPr>
    <a:solidFill>
      <a:schemeClr val="bg1"/>
    </a:solidFill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2012</c:v>
                </c:pt>
              </c:strCache>
            </c:strRef>
          </c:tx>
          <c:spPr>
            <a:solidFill>
              <a:srgbClr val="FFC00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8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Лист1!$A$2:$A$6</c:f>
              <c:strCache>
                <c:ptCount val="5"/>
                <c:pt idx="0">
                  <c:v>Преступлений</c:v>
                </c:pt>
                <c:pt idx="1">
                  <c:v>прот. по линии н/л</c:v>
                </c:pt>
                <c:pt idx="2">
                  <c:v>прот. на н/л</c:v>
                </c:pt>
                <c:pt idx="3">
                  <c:v>дост. н/л в ОМВД</c:v>
                </c:pt>
                <c:pt idx="4">
                  <c:v>сост. на проф.уч.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5</c:v>
                </c:pt>
                <c:pt idx="1">
                  <c:v>32</c:v>
                </c:pt>
                <c:pt idx="2">
                  <c:v>26</c:v>
                </c:pt>
                <c:pt idx="3">
                  <c:v>8</c:v>
                </c:pt>
                <c:pt idx="4">
                  <c:v>96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2013</c:v>
                </c:pt>
              </c:strCache>
            </c:strRef>
          </c:tx>
          <c:spPr>
            <a:solidFill>
              <a:srgbClr val="C0000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8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Лист1!$A$2:$A$6</c:f>
              <c:strCache>
                <c:ptCount val="5"/>
                <c:pt idx="0">
                  <c:v>Преступлений</c:v>
                </c:pt>
                <c:pt idx="1">
                  <c:v>прот. по линии н/л</c:v>
                </c:pt>
                <c:pt idx="2">
                  <c:v>прот. на н/л</c:v>
                </c:pt>
                <c:pt idx="3">
                  <c:v>дост. н/л в ОМВД</c:v>
                </c:pt>
                <c:pt idx="4">
                  <c:v>сост. на проф.уч.</c:v>
                </c:pt>
              </c:strCache>
            </c:strRef>
          </c:cat>
          <c:val>
            <c:numRef>
              <c:f>Лист1!$C$2:$C$6</c:f>
              <c:numCache>
                <c:formatCode>General</c:formatCode>
                <c:ptCount val="5"/>
                <c:pt idx="0">
                  <c:v>3</c:v>
                </c:pt>
                <c:pt idx="1">
                  <c:v>35</c:v>
                </c:pt>
                <c:pt idx="2">
                  <c:v>25</c:v>
                </c:pt>
                <c:pt idx="3">
                  <c:v>12</c:v>
                </c:pt>
                <c:pt idx="4">
                  <c:v>119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22541392"/>
        <c:axId val="222544920"/>
      </c:barChart>
      <c:catAx>
        <c:axId val="22254139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222544920"/>
        <c:crosses val="autoZero"/>
        <c:auto val="1"/>
        <c:lblAlgn val="ctr"/>
        <c:lblOffset val="100"/>
        <c:noMultiLvlLbl val="0"/>
      </c:catAx>
      <c:valAx>
        <c:axId val="222544920"/>
        <c:scaling>
          <c:orientation val="minMax"/>
        </c:scaling>
        <c:delete val="0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22254139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chemeClr val="bg1"/>
    </a:solidFill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2012</c:v>
                </c:pt>
              </c:strCache>
            </c:strRef>
          </c:tx>
          <c:spPr>
            <a:solidFill>
              <a:srgbClr val="FFC000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b="1">
                    <a:solidFill>
                      <a:schemeClr val="tx1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Зарег.</c:v>
                </c:pt>
                <c:pt idx="1">
                  <c:v>Раскр.</c:v>
                </c:pt>
                <c:pt idx="2">
                  <c:v>Не раскр.</c:v>
                </c:pt>
                <c:pt idx="3">
                  <c:v>% раскр.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296</c:v>
                </c:pt>
                <c:pt idx="1">
                  <c:v>227</c:v>
                </c:pt>
                <c:pt idx="2">
                  <c:v>53</c:v>
                </c:pt>
                <c:pt idx="3">
                  <c:v>81.099999999999994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2013</c:v>
                </c:pt>
              </c:strCache>
            </c:strRef>
          </c:tx>
          <c:spPr>
            <a:solidFill>
              <a:srgbClr val="C00000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b="1" baseline="0">
                    <a:solidFill>
                      <a:schemeClr val="tx1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Зарег.</c:v>
                </c:pt>
                <c:pt idx="1">
                  <c:v>Раскр.</c:v>
                </c:pt>
                <c:pt idx="2">
                  <c:v>Не раскр.</c:v>
                </c:pt>
                <c:pt idx="3">
                  <c:v>% раскр.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340</c:v>
                </c:pt>
                <c:pt idx="1">
                  <c:v>268</c:v>
                </c:pt>
                <c:pt idx="2">
                  <c:v>47</c:v>
                </c:pt>
                <c:pt idx="3">
                  <c:v>85.1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93529256"/>
        <c:axId val="193528080"/>
      </c:barChart>
      <c:catAx>
        <c:axId val="19352925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b="1">
                <a:solidFill>
                  <a:schemeClr val="tx1"/>
                </a:solidFill>
              </a:defRPr>
            </a:pPr>
            <a:endParaRPr lang="ru-RU"/>
          </a:p>
        </c:txPr>
        <c:crossAx val="193528080"/>
        <c:crosses val="autoZero"/>
        <c:auto val="1"/>
        <c:lblAlgn val="ctr"/>
        <c:lblOffset val="100"/>
        <c:noMultiLvlLbl val="0"/>
      </c:catAx>
      <c:valAx>
        <c:axId val="193528080"/>
        <c:scaling>
          <c:orientation val="minMax"/>
        </c:scaling>
        <c:delete val="0"/>
        <c:axPos val="l"/>
        <c:majorGridlines>
          <c:spPr>
            <a:ln>
              <a:noFill/>
            </a:ln>
          </c:spPr>
        </c:majorGridlines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="1">
                <a:solidFill>
                  <a:schemeClr val="tx1"/>
                </a:solidFill>
              </a:defRPr>
            </a:pPr>
            <a:endParaRPr lang="ru-RU"/>
          </a:p>
        </c:txPr>
        <c:crossAx val="193529256"/>
        <c:crosses val="autoZero"/>
        <c:crossBetween val="between"/>
      </c:valAx>
      <c:spPr>
        <a:solidFill>
          <a:schemeClr val="bg1"/>
        </a:solidFill>
      </c:spPr>
    </c:plotArea>
    <c:legend>
      <c:legendPos val="r"/>
      <c:layout/>
      <c:overlay val="0"/>
      <c:txPr>
        <a:bodyPr/>
        <a:lstStyle/>
        <a:p>
          <a:pPr>
            <a:defRPr b="1">
              <a:solidFill>
                <a:schemeClr val="tx1"/>
              </a:solidFill>
            </a:defRPr>
          </a:pPr>
          <a:endParaRPr lang="ru-RU"/>
        </a:p>
      </c:txPr>
    </c:legend>
    <c:plotVisOnly val="1"/>
    <c:dispBlanksAs val="gap"/>
    <c:showDLblsOverMax val="0"/>
  </c:chart>
  <c:spPr>
    <a:solidFill>
      <a:schemeClr val="bg1"/>
    </a:solidFill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2012</c:v>
                </c:pt>
              </c:strCache>
            </c:strRef>
          </c:tx>
          <c:spPr>
            <a:solidFill>
              <a:srgbClr val="FFC00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Лист1!$A$2:$A$6</c:f>
              <c:strCache>
                <c:ptCount val="5"/>
                <c:pt idx="0">
                  <c:v>Зарег. оружия</c:v>
                </c:pt>
                <c:pt idx="1">
                  <c:v>Владельцев</c:v>
                </c:pt>
                <c:pt idx="2">
                  <c:v>Нарушений</c:v>
                </c:pt>
                <c:pt idx="3">
                  <c:v>изъято оружия</c:v>
                </c:pt>
                <c:pt idx="4">
                  <c:v>выдано разреш.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668</c:v>
                </c:pt>
                <c:pt idx="1">
                  <c:v>607</c:v>
                </c:pt>
                <c:pt idx="2">
                  <c:v>30</c:v>
                </c:pt>
                <c:pt idx="3">
                  <c:v>30</c:v>
                </c:pt>
                <c:pt idx="4">
                  <c:v>212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2013</c:v>
                </c:pt>
              </c:strCache>
            </c:strRef>
          </c:tx>
          <c:spPr>
            <a:solidFill>
              <a:srgbClr val="C0000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Лист1!$A$2:$A$6</c:f>
              <c:strCache>
                <c:ptCount val="5"/>
                <c:pt idx="0">
                  <c:v>Зарег. оружия</c:v>
                </c:pt>
                <c:pt idx="1">
                  <c:v>Владельцев</c:v>
                </c:pt>
                <c:pt idx="2">
                  <c:v>Нарушений</c:v>
                </c:pt>
                <c:pt idx="3">
                  <c:v>изъято оружия</c:v>
                </c:pt>
                <c:pt idx="4">
                  <c:v>выдано разреш.</c:v>
                </c:pt>
              </c:strCache>
            </c:strRef>
          </c:cat>
          <c:val>
            <c:numRef>
              <c:f>Лист1!$C$2:$C$6</c:f>
              <c:numCache>
                <c:formatCode>General</c:formatCode>
                <c:ptCount val="5"/>
                <c:pt idx="0">
                  <c:v>645</c:v>
                </c:pt>
                <c:pt idx="1">
                  <c:v>637</c:v>
                </c:pt>
                <c:pt idx="2">
                  <c:v>27</c:v>
                </c:pt>
                <c:pt idx="3">
                  <c:v>41</c:v>
                </c:pt>
                <c:pt idx="4">
                  <c:v>212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22545704"/>
        <c:axId val="222543744"/>
      </c:barChart>
      <c:catAx>
        <c:axId val="22254570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222543744"/>
        <c:crosses val="autoZero"/>
        <c:auto val="1"/>
        <c:lblAlgn val="ctr"/>
        <c:lblOffset val="100"/>
        <c:noMultiLvlLbl val="0"/>
      </c:catAx>
      <c:valAx>
        <c:axId val="222543744"/>
        <c:scaling>
          <c:orientation val="minMax"/>
        </c:scaling>
        <c:delete val="0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22254570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chemeClr val="bg1"/>
    </a:solidFill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sz="2800" b="1" dirty="0" smtClean="0"/>
              <a:t>Поступления в бюджеты (в рублях)</a:t>
            </a:r>
            <a:endParaRPr lang="ru-RU" sz="2800" b="1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2012</c:v>
                </c:pt>
              </c:strCache>
            </c:strRef>
          </c:tx>
          <c:spPr>
            <a:solidFill>
              <a:srgbClr val="FFFF00"/>
            </a:solidFill>
            <a:ln>
              <a:noFill/>
            </a:ln>
            <a:effectLst/>
          </c:spPr>
          <c:invertIfNegative val="0"/>
          <c:dLbls>
            <c:dLbl>
              <c:idx val="1"/>
              <c:layout>
                <c:manualLayout>
                  <c:x val="-5.5555555555556061E-3"/>
                  <c:y val="-1.481481481481488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Лист1!$A$2:$A$4</c:f>
              <c:strCache>
                <c:ptCount val="3"/>
                <c:pt idx="0">
                  <c:v>федеральный</c:v>
                </c:pt>
                <c:pt idx="1">
                  <c:v>областной</c:v>
                </c:pt>
                <c:pt idx="2">
                  <c:v>местный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3447500</c:v>
                </c:pt>
                <c:pt idx="1">
                  <c:v>1373143</c:v>
                </c:pt>
                <c:pt idx="2">
                  <c:v>477136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2013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3.0555555555555506E-2"/>
                  <c:y val="-3.148148148148151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2.2222222222222223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Лист1!$A$2:$A$4</c:f>
              <c:strCache>
                <c:ptCount val="3"/>
                <c:pt idx="0">
                  <c:v>федеральный</c:v>
                </c:pt>
                <c:pt idx="1">
                  <c:v>областной</c:v>
                </c:pt>
                <c:pt idx="2">
                  <c:v>местный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3325289</c:v>
                </c:pt>
                <c:pt idx="1">
                  <c:v>2385371</c:v>
                </c:pt>
                <c:pt idx="2">
                  <c:v>473104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22542176"/>
        <c:axId val="222541000"/>
      </c:barChart>
      <c:catAx>
        <c:axId val="22254217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222541000"/>
        <c:crosses val="autoZero"/>
        <c:auto val="1"/>
        <c:lblAlgn val="ctr"/>
        <c:lblOffset val="100"/>
        <c:noMultiLvlLbl val="0"/>
      </c:catAx>
      <c:valAx>
        <c:axId val="222541000"/>
        <c:scaling>
          <c:orientation val="minMax"/>
        </c:scaling>
        <c:delete val="0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22254217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chemeClr val="bg1"/>
    </a:solidFill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600" baseline="0">
                <a:solidFill>
                  <a:schemeClr val="tx1"/>
                </a:solidFill>
              </a:defRPr>
            </a:pPr>
            <a:r>
              <a:rPr lang="ru-RU" b="1" dirty="0">
                <a:solidFill>
                  <a:schemeClr val="tx1"/>
                </a:solidFill>
              </a:rPr>
              <a:t>Поступления в </a:t>
            </a:r>
            <a:r>
              <a:rPr lang="ru-RU" b="1" dirty="0" smtClean="0">
                <a:solidFill>
                  <a:schemeClr val="tx1"/>
                </a:solidFill>
              </a:rPr>
              <a:t>местный бюджет </a:t>
            </a:r>
            <a:r>
              <a:rPr lang="ru-RU" b="1" dirty="0">
                <a:solidFill>
                  <a:schemeClr val="tx1"/>
                </a:solidFill>
              </a:rPr>
              <a:t>(рублях)</a:t>
            </a:r>
          </a:p>
        </c:rich>
      </c:tx>
      <c:overlay val="0"/>
    </c:title>
    <c:autoTitleDeleted val="0"/>
    <c:plotArea>
      <c:layout>
        <c:manualLayout>
          <c:layoutTarget val="inner"/>
          <c:xMode val="edge"/>
          <c:yMode val="edge"/>
          <c:x val="0.13741786964129485"/>
          <c:y val="0.12262510936132984"/>
          <c:w val="0.86258213035870512"/>
          <c:h val="0.7655568678915135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2013</c:v>
                </c:pt>
              </c:strCache>
            </c:strRef>
          </c:tx>
          <c:spPr>
            <a:solidFill>
              <a:srgbClr val="FFC000"/>
            </a:solidFill>
          </c:spPr>
          <c:invertIfNegative val="0"/>
          <c:dPt>
            <c:idx val="0"/>
            <c:invertIfNegative val="0"/>
            <c:bubble3D val="0"/>
          </c:dPt>
          <c:dPt>
            <c:idx val="1"/>
            <c:invertIfNegative val="0"/>
            <c:bubble3D val="0"/>
          </c:dPt>
          <c:dPt>
            <c:idx val="2"/>
            <c:invertIfNegative val="0"/>
            <c:bubble3D val="0"/>
          </c:dPt>
          <c:dLbls>
            <c:dLbl>
              <c:idx val="0"/>
              <c:layout>
                <c:manualLayout>
                  <c:x val="-1.3888888888888888E-2"/>
                  <c:y val="3.7037109944590259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9461800087489065"/>
                      <c:h val="0.12548148148148147"/>
                    </c:manualLayout>
                  </c15:layout>
                </c:ext>
              </c:extLst>
            </c:dLbl>
            <c:dLbl>
              <c:idx val="2"/>
              <c:layout>
                <c:manualLayout>
                  <c:x val="-4.8611111111111216E-2"/>
                  <c:y val="-1.8518518518518519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400" b="1" baseline="0">
                    <a:solidFill>
                      <a:schemeClr val="tx1"/>
                    </a:solidFill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Лист1!$A$2:$A$5</c:f>
              <c:strCache>
                <c:ptCount val="4"/>
                <c:pt idx="0">
                  <c:v>Малмыжский</c:v>
                </c:pt>
                <c:pt idx="1">
                  <c:v>МО Кильмезский</c:v>
                </c:pt>
                <c:pt idx="2">
                  <c:v>МО Куменский</c:v>
                </c:pt>
                <c:pt idx="3">
                  <c:v>Уржумский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473104</c:v>
                </c:pt>
                <c:pt idx="1">
                  <c:v>379339</c:v>
                </c:pt>
                <c:pt idx="2">
                  <c:v>356662</c:v>
                </c:pt>
                <c:pt idx="3">
                  <c:v>414662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222544136"/>
        <c:axId val="222542568"/>
      </c:barChart>
      <c:valAx>
        <c:axId val="222542568"/>
        <c:scaling>
          <c:orientation val="minMax"/>
        </c:scaling>
        <c:delete val="0"/>
        <c:axPos val="l"/>
        <c:majorGridlines>
          <c:spPr>
            <a:ln>
              <a:noFill/>
            </a:ln>
          </c:spPr>
        </c:majorGridlines>
        <c:numFmt formatCode="General" sourceLinked="1"/>
        <c:majorTickMark val="out"/>
        <c:minorTickMark val="none"/>
        <c:tickLblPos val="nextTo"/>
        <c:crossAx val="222544136"/>
        <c:crosses val="autoZero"/>
        <c:crossBetween val="between"/>
      </c:valAx>
      <c:catAx>
        <c:axId val="22254413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800" b="1">
                <a:solidFill>
                  <a:schemeClr val="tx1"/>
                </a:solidFill>
              </a:defRPr>
            </a:pPr>
            <a:endParaRPr lang="ru-RU"/>
          </a:p>
        </c:txPr>
        <c:crossAx val="222542568"/>
        <c:crosses val="autoZero"/>
        <c:auto val="1"/>
        <c:lblAlgn val="ctr"/>
        <c:lblOffset val="100"/>
        <c:noMultiLvlLbl val="0"/>
      </c:catAx>
    </c:plotArea>
    <c:plotVisOnly val="1"/>
    <c:dispBlanksAs val="gap"/>
    <c:showDLblsOverMax val="0"/>
  </c:chart>
  <c:spPr>
    <a:solidFill>
      <a:schemeClr val="bg1"/>
    </a:solidFill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2012</c:v>
                </c:pt>
              </c:strCache>
            </c:strRef>
          </c:tx>
          <c:spPr>
            <a:solidFill>
              <a:srgbClr val="FFC000"/>
            </a:solidFill>
          </c:spPr>
          <c:invertIfNegative val="0"/>
          <c:dLbls>
            <c:dLbl>
              <c:idx val="3"/>
              <c:layout>
                <c:manualLayout>
                  <c:x val="-2.7778324584427964E-3"/>
                  <c:y val="-6.1084005417718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3.6111111111111108E-2"/>
                      <c:h val="6.104328274743992E-2"/>
                    </c:manualLayout>
                  </c15:layout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2000" b="1">
                    <a:solidFill>
                      <a:schemeClr val="tx1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Лист1!$A$2:$A$6</c:f>
              <c:strCache>
                <c:ptCount val="5"/>
                <c:pt idx="0">
                  <c:v>Принято к производству</c:v>
                </c:pt>
                <c:pt idx="1">
                  <c:v>Окончено</c:v>
                </c:pt>
                <c:pt idx="2">
                  <c:v>Направлено в суд</c:v>
                </c:pt>
                <c:pt idx="3">
                  <c:v>Прекращено</c:v>
                </c:pt>
                <c:pt idx="4">
                  <c:v>Напр.по подсл.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277</c:v>
                </c:pt>
                <c:pt idx="1">
                  <c:v>90</c:v>
                </c:pt>
                <c:pt idx="2">
                  <c:v>80</c:v>
                </c:pt>
                <c:pt idx="3">
                  <c:v>10</c:v>
                </c:pt>
                <c:pt idx="4">
                  <c:v>40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2013</c:v>
                </c:pt>
              </c:strCache>
            </c:strRef>
          </c:tx>
          <c:spPr>
            <a:solidFill>
              <a:srgbClr val="C00000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2000" b="1">
                    <a:solidFill>
                      <a:schemeClr val="tx1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Лист1!$A$2:$A$6</c:f>
              <c:strCache>
                <c:ptCount val="5"/>
                <c:pt idx="0">
                  <c:v>Принято к производству</c:v>
                </c:pt>
                <c:pt idx="1">
                  <c:v>Окончено</c:v>
                </c:pt>
                <c:pt idx="2">
                  <c:v>Направлено в суд</c:v>
                </c:pt>
                <c:pt idx="3">
                  <c:v>Прекращено</c:v>
                </c:pt>
                <c:pt idx="4">
                  <c:v>Напр.по подсл.</c:v>
                </c:pt>
              </c:strCache>
            </c:strRef>
          </c:cat>
          <c:val>
            <c:numRef>
              <c:f>Лист1!$C$2:$C$6</c:f>
              <c:numCache>
                <c:formatCode>General</c:formatCode>
                <c:ptCount val="5"/>
                <c:pt idx="0">
                  <c:v>272</c:v>
                </c:pt>
                <c:pt idx="1">
                  <c:v>92</c:v>
                </c:pt>
                <c:pt idx="2">
                  <c:v>83</c:v>
                </c:pt>
                <c:pt idx="3">
                  <c:v>9</c:v>
                </c:pt>
                <c:pt idx="4">
                  <c:v>43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22545312"/>
        <c:axId val="222546488"/>
      </c:barChart>
      <c:catAx>
        <c:axId val="22254531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b="1">
                <a:solidFill>
                  <a:schemeClr val="tx1"/>
                </a:solidFill>
              </a:defRPr>
            </a:pPr>
            <a:endParaRPr lang="ru-RU"/>
          </a:p>
        </c:txPr>
        <c:crossAx val="222546488"/>
        <c:crosses val="autoZero"/>
        <c:auto val="1"/>
        <c:lblAlgn val="ctr"/>
        <c:lblOffset val="100"/>
        <c:noMultiLvlLbl val="0"/>
      </c:catAx>
      <c:valAx>
        <c:axId val="222546488"/>
        <c:scaling>
          <c:orientation val="minMax"/>
        </c:scaling>
        <c:delete val="0"/>
        <c:axPos val="l"/>
        <c:majorGridlines>
          <c:spPr>
            <a:ln>
              <a:noFill/>
            </a:ln>
          </c:spPr>
        </c:majorGridlines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="1">
                <a:solidFill>
                  <a:schemeClr val="tx1"/>
                </a:solidFill>
              </a:defRPr>
            </a:pPr>
            <a:endParaRPr lang="ru-RU"/>
          </a:p>
        </c:txPr>
        <c:crossAx val="222545312"/>
        <c:crosses val="autoZero"/>
        <c:crossBetween val="between"/>
      </c:valAx>
      <c:spPr>
        <a:solidFill>
          <a:schemeClr val="bg1"/>
        </a:solidFill>
      </c:spPr>
    </c:plotArea>
    <c:plotVisOnly val="1"/>
    <c:dispBlanksAs val="gap"/>
    <c:showDLblsOverMax val="0"/>
  </c:chart>
  <c:spPr>
    <a:solidFill>
      <a:schemeClr val="bg1"/>
    </a:solidFill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9.0410979877515327E-2"/>
          <c:y val="2.8505869194935255E-2"/>
          <c:w val="0.87000568678915136"/>
          <c:h val="0.8892715323523979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2012</c:v>
                </c:pt>
              </c:strCache>
            </c:strRef>
          </c:tx>
          <c:spPr>
            <a:solidFill>
              <a:srgbClr val="FFC000"/>
            </a:solidFill>
          </c:spPr>
          <c:invertIfNegative val="0"/>
          <c:dLbls>
            <c:dLbl>
              <c:idx val="3"/>
              <c:layout>
                <c:manualLayout>
                  <c:x val="1.388888888888787E-3"/>
                  <c:y val="-2.036133513923946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2.2222222222222223E-2"/>
                      <c:h val="6.104328274743992E-2"/>
                    </c:manualLayout>
                  </c15:layout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2000" b="1">
                    <a:solidFill>
                      <a:schemeClr val="tx1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Лист1!$A$2:$A$6</c:f>
              <c:strCache>
                <c:ptCount val="5"/>
                <c:pt idx="0">
                  <c:v>Принято к производству</c:v>
                </c:pt>
                <c:pt idx="1">
                  <c:v>Окончено</c:v>
                </c:pt>
                <c:pt idx="2">
                  <c:v>Направлено в суд</c:v>
                </c:pt>
                <c:pt idx="3">
                  <c:v>Прекращено</c:v>
                </c:pt>
                <c:pt idx="4">
                  <c:v>Напр.по подсл.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51</c:v>
                </c:pt>
                <c:pt idx="1">
                  <c:v>26</c:v>
                </c:pt>
                <c:pt idx="2">
                  <c:v>24</c:v>
                </c:pt>
                <c:pt idx="3">
                  <c:v>2</c:v>
                </c:pt>
                <c:pt idx="4">
                  <c:v>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2013</c:v>
                </c:pt>
              </c:strCache>
            </c:strRef>
          </c:tx>
          <c:spPr>
            <a:solidFill>
              <a:srgbClr val="C00000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2000" b="1">
                    <a:solidFill>
                      <a:schemeClr val="tx1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Лист1!$A$2:$A$6</c:f>
              <c:strCache>
                <c:ptCount val="5"/>
                <c:pt idx="0">
                  <c:v>Принято к производству</c:v>
                </c:pt>
                <c:pt idx="1">
                  <c:v>Окончено</c:v>
                </c:pt>
                <c:pt idx="2">
                  <c:v>Направлено в суд</c:v>
                </c:pt>
                <c:pt idx="3">
                  <c:v>Прекращено</c:v>
                </c:pt>
                <c:pt idx="4">
                  <c:v>Напр.по подсл.</c:v>
                </c:pt>
              </c:strCache>
            </c:strRef>
          </c:cat>
          <c:val>
            <c:numRef>
              <c:f>Лист1!$C$2:$C$6</c:f>
              <c:numCache>
                <c:formatCode>General</c:formatCode>
                <c:ptCount val="5"/>
                <c:pt idx="0">
                  <c:v>129</c:v>
                </c:pt>
                <c:pt idx="1">
                  <c:v>60</c:v>
                </c:pt>
                <c:pt idx="2">
                  <c:v>58</c:v>
                </c:pt>
                <c:pt idx="3">
                  <c:v>2</c:v>
                </c:pt>
                <c:pt idx="4">
                  <c:v>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22539824"/>
        <c:axId val="222540608"/>
      </c:barChart>
      <c:catAx>
        <c:axId val="22253982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 b="1" baseline="0">
                <a:solidFill>
                  <a:schemeClr val="tx1"/>
                </a:solidFill>
              </a:defRPr>
            </a:pPr>
            <a:endParaRPr lang="ru-RU"/>
          </a:p>
        </c:txPr>
        <c:crossAx val="222540608"/>
        <c:crosses val="autoZero"/>
        <c:auto val="1"/>
        <c:lblAlgn val="ctr"/>
        <c:lblOffset val="100"/>
        <c:noMultiLvlLbl val="0"/>
      </c:catAx>
      <c:valAx>
        <c:axId val="222540608"/>
        <c:scaling>
          <c:orientation val="minMax"/>
        </c:scaling>
        <c:delete val="0"/>
        <c:axPos val="l"/>
        <c:majorGridlines>
          <c:spPr>
            <a:ln>
              <a:noFill/>
            </a:ln>
          </c:spPr>
        </c:majorGridlines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="1">
                <a:solidFill>
                  <a:schemeClr val="tx1"/>
                </a:solidFill>
              </a:defRPr>
            </a:pPr>
            <a:endParaRPr lang="ru-RU"/>
          </a:p>
        </c:txPr>
        <c:crossAx val="222539824"/>
        <c:crosses val="autoZero"/>
        <c:crossBetween val="between"/>
      </c:valAx>
      <c:spPr>
        <a:solidFill>
          <a:schemeClr val="bg1"/>
        </a:solidFill>
      </c:spPr>
    </c:plotArea>
    <c:plotVisOnly val="1"/>
    <c:dispBlanksAs val="gap"/>
    <c:showDLblsOverMax val="0"/>
  </c:chart>
  <c:spPr>
    <a:solidFill>
      <a:schemeClr val="bg1"/>
    </a:solidFill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2012</c:v>
                </c:pt>
              </c:strCache>
            </c:strRef>
          </c:tx>
          <c:spPr>
            <a:solidFill>
              <a:srgbClr val="FFC00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4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Лист1!$A$2:$A$6</c:f>
              <c:strCache>
                <c:ptCount val="5"/>
                <c:pt idx="0">
                  <c:v>Всего ДТП</c:v>
                </c:pt>
                <c:pt idx="1">
                  <c:v>Погибло</c:v>
                </c:pt>
                <c:pt idx="2">
                  <c:v>Ранено</c:v>
                </c:pt>
                <c:pt idx="3">
                  <c:v>ДТП с детьми</c:v>
                </c:pt>
                <c:pt idx="4">
                  <c:v>Ранено детей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26</c:v>
                </c:pt>
                <c:pt idx="1">
                  <c:v>8</c:v>
                </c:pt>
                <c:pt idx="2">
                  <c:v>24</c:v>
                </c:pt>
                <c:pt idx="3">
                  <c:v>4</c:v>
                </c:pt>
                <c:pt idx="4">
                  <c:v>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2013</c:v>
                </c:pt>
              </c:strCache>
            </c:strRef>
          </c:tx>
          <c:spPr>
            <a:solidFill>
              <a:srgbClr val="C0000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4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Лист1!$A$2:$A$6</c:f>
              <c:strCache>
                <c:ptCount val="5"/>
                <c:pt idx="0">
                  <c:v>Всего ДТП</c:v>
                </c:pt>
                <c:pt idx="1">
                  <c:v>Погибло</c:v>
                </c:pt>
                <c:pt idx="2">
                  <c:v>Ранено</c:v>
                </c:pt>
                <c:pt idx="3">
                  <c:v>ДТП с детьми</c:v>
                </c:pt>
                <c:pt idx="4">
                  <c:v>Ранено детей</c:v>
                </c:pt>
              </c:strCache>
            </c:strRef>
          </c:cat>
          <c:val>
            <c:numRef>
              <c:f>Лист1!$C$2:$C$6</c:f>
              <c:numCache>
                <c:formatCode>General</c:formatCode>
                <c:ptCount val="5"/>
                <c:pt idx="0">
                  <c:v>31</c:v>
                </c:pt>
                <c:pt idx="1">
                  <c:v>6</c:v>
                </c:pt>
                <c:pt idx="2">
                  <c:v>55</c:v>
                </c:pt>
                <c:pt idx="3">
                  <c:v>5</c:v>
                </c:pt>
                <c:pt idx="4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22746976"/>
        <c:axId val="222749328"/>
      </c:barChart>
      <c:catAx>
        <c:axId val="22274697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222749328"/>
        <c:crosses val="autoZero"/>
        <c:auto val="1"/>
        <c:lblAlgn val="ctr"/>
        <c:lblOffset val="100"/>
        <c:noMultiLvlLbl val="0"/>
      </c:catAx>
      <c:valAx>
        <c:axId val="222749328"/>
        <c:scaling>
          <c:orientation val="minMax"/>
        </c:scaling>
        <c:delete val="0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22274697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chemeClr val="bg1"/>
    </a:solidFill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2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2012</c:v>
                </c:pt>
              </c:strCache>
            </c:strRef>
          </c:tx>
          <c:spPr>
            <a:solidFill>
              <a:srgbClr val="FFC000"/>
            </a:solidFill>
            <a:ln>
              <a:noFill/>
            </a:ln>
            <a:effectLst/>
          </c:spPr>
          <c:invertIfNegative val="0"/>
          <c:dLbls>
            <c:dLbl>
              <c:idx val="1"/>
              <c:layout>
                <c:manualLayout>
                  <c:x val="-5.6893320097050146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-1.7067996029115046E-2"/>
                  <c:y val="-4.354797340761862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-1.9912662033967552E-2"/>
                  <c:y val="-2.177398670380931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-2.4179661041246314E-2"/>
                  <c:y val="2.177398670380931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6"/>
              <c:layout>
                <c:manualLayout>
                  <c:x val="-5.6893320097050146E-3"/>
                  <c:y val="-2.830618271495211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Лист1!$A$2:$A$7</c:f>
              <c:strCache>
                <c:ptCount val="6"/>
                <c:pt idx="0">
                  <c:v>Наруш. ПДД</c:v>
                </c:pt>
                <c:pt idx="1">
                  <c:v>Пешеходами</c:v>
                </c:pt>
                <c:pt idx="2">
                  <c:v>в н/с</c:v>
                </c:pt>
                <c:pt idx="3">
                  <c:v>перевозка людей</c:v>
                </c:pt>
                <c:pt idx="4">
                  <c:v>скорость</c:v>
                </c:pt>
                <c:pt idx="5">
                  <c:v>не имея права упр.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5261</c:v>
                </c:pt>
                <c:pt idx="1">
                  <c:v>524</c:v>
                </c:pt>
                <c:pt idx="2">
                  <c:v>261</c:v>
                </c:pt>
                <c:pt idx="3">
                  <c:v>217</c:v>
                </c:pt>
                <c:pt idx="4">
                  <c:v>1759</c:v>
                </c:pt>
                <c:pt idx="5">
                  <c:v>118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2013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1.2800997021836284E-2"/>
                  <c:y val="2.177398670380891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8.5339980145575228E-3"/>
                  <c:y val="-2.177398670381091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5"/>
              <c:layout>
                <c:manualLayout>
                  <c:x val="9.956331016983672E-3"/>
                  <c:y val="-6.532196011142954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Лист1!$A$2:$A$7</c:f>
              <c:strCache>
                <c:ptCount val="6"/>
                <c:pt idx="0">
                  <c:v>Наруш. ПДД</c:v>
                </c:pt>
                <c:pt idx="1">
                  <c:v>Пешеходами</c:v>
                </c:pt>
                <c:pt idx="2">
                  <c:v>в н/с</c:v>
                </c:pt>
                <c:pt idx="3">
                  <c:v>перевозка людей</c:v>
                </c:pt>
                <c:pt idx="4">
                  <c:v>скорость</c:v>
                </c:pt>
                <c:pt idx="5">
                  <c:v>не имея права упр.</c:v>
                </c:pt>
              </c:strCache>
            </c:strRef>
          </c:cat>
          <c:val>
            <c:numRef>
              <c:f>Лист1!$C$2:$C$7</c:f>
              <c:numCache>
                <c:formatCode>General</c:formatCode>
                <c:ptCount val="6"/>
                <c:pt idx="0">
                  <c:v>5444</c:v>
                </c:pt>
                <c:pt idx="1">
                  <c:v>323</c:v>
                </c:pt>
                <c:pt idx="2">
                  <c:v>189</c:v>
                </c:pt>
                <c:pt idx="3">
                  <c:v>277</c:v>
                </c:pt>
                <c:pt idx="4">
                  <c:v>1519</c:v>
                </c:pt>
                <c:pt idx="5">
                  <c:v>113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22745016"/>
        <c:axId val="222745408"/>
      </c:barChart>
      <c:catAx>
        <c:axId val="2227450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222745408"/>
        <c:crosses val="autoZero"/>
        <c:auto val="1"/>
        <c:lblAlgn val="ctr"/>
        <c:lblOffset val="100"/>
        <c:noMultiLvlLbl val="0"/>
      </c:catAx>
      <c:valAx>
        <c:axId val="222745408"/>
        <c:scaling>
          <c:orientation val="minMax"/>
        </c:scaling>
        <c:delete val="0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2227450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chemeClr val="bg1"/>
    </a:solidFill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2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  <c:spPr>
        <a:solidFill>
          <a:schemeClr val="bg1"/>
        </a:solidFill>
      </c:spPr>
    </c:sideWall>
    <c:backWall>
      <c:thickness val="0"/>
      <c:spPr>
        <a:solidFill>
          <a:schemeClr val="bg1"/>
        </a:solidFill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2012</c:v>
                </c:pt>
              </c:strCache>
            </c:strRef>
          </c:tx>
          <c:spPr>
            <a:solidFill>
              <a:srgbClr val="FFC000"/>
            </a:solidFill>
          </c:spPr>
          <c:invertIfNegative val="0"/>
          <c:dLbls>
            <c:dLbl>
              <c:idx val="0"/>
              <c:layout>
                <c:manualLayout>
                  <c:x val="-2.0833333333333332E-2"/>
                  <c:y val="-4.1685156933127816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-2.777777777777777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-1.3888888888888888E-2"/>
                  <c:y val="-2.084257846656467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2400" b="1">
                    <a:solidFill>
                      <a:schemeClr val="tx1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Лист1!$A$2:$A$6</c:f>
              <c:strCache>
                <c:ptCount val="5"/>
                <c:pt idx="0">
                  <c:v>Зарег. ТС.</c:v>
                </c:pt>
                <c:pt idx="1">
                  <c:v>Выдано в/у</c:v>
                </c:pt>
                <c:pt idx="2">
                  <c:v>Состоит на учете ТС</c:v>
                </c:pt>
                <c:pt idx="3">
                  <c:v>Снято с учета</c:v>
                </c:pt>
                <c:pt idx="4">
                  <c:v>зарег. новых а/м 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1539</c:v>
                </c:pt>
                <c:pt idx="1">
                  <c:v>867</c:v>
                </c:pt>
                <c:pt idx="2">
                  <c:v>7645</c:v>
                </c:pt>
                <c:pt idx="3">
                  <c:v>1155</c:v>
                </c:pt>
                <c:pt idx="4">
                  <c:v>379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2013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dLbls>
            <c:dLbl>
              <c:idx val="0"/>
              <c:layout>
                <c:manualLayout>
                  <c:x val="3.055555555555553E-2"/>
                  <c:y val="-6.252773539969172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3.1944444444444442E-2"/>
                  <c:y val="-1.042128923328210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4.583333333333333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3.0555555555555555E-2"/>
                  <c:y val="-4.1685156933127816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2.0833333333333131E-2"/>
                  <c:y val="-2.084257846656314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2400" b="1">
                    <a:solidFill>
                      <a:schemeClr val="tx1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Лист1!$A$2:$A$6</c:f>
              <c:strCache>
                <c:ptCount val="5"/>
                <c:pt idx="0">
                  <c:v>Зарег. ТС.</c:v>
                </c:pt>
                <c:pt idx="1">
                  <c:v>Выдано в/у</c:v>
                </c:pt>
                <c:pt idx="2">
                  <c:v>Состоит на учете ТС</c:v>
                </c:pt>
                <c:pt idx="3">
                  <c:v>Снято с учета</c:v>
                </c:pt>
                <c:pt idx="4">
                  <c:v>зарег. новых а/м </c:v>
                </c:pt>
              </c:strCache>
            </c:strRef>
          </c:cat>
          <c:val>
            <c:numRef>
              <c:f>Лист1!$C$2:$C$6</c:f>
              <c:numCache>
                <c:formatCode>General</c:formatCode>
                <c:ptCount val="5"/>
                <c:pt idx="0">
                  <c:v>1517</c:v>
                </c:pt>
                <c:pt idx="1">
                  <c:v>810</c:v>
                </c:pt>
                <c:pt idx="2">
                  <c:v>7789</c:v>
                </c:pt>
                <c:pt idx="3">
                  <c:v>931</c:v>
                </c:pt>
                <c:pt idx="4">
                  <c:v>401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222749720"/>
        <c:axId val="222744624"/>
        <c:axId val="0"/>
      </c:bar3DChart>
      <c:catAx>
        <c:axId val="22274972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b="1">
                <a:solidFill>
                  <a:schemeClr val="tx1"/>
                </a:solidFill>
              </a:defRPr>
            </a:pPr>
            <a:endParaRPr lang="ru-RU"/>
          </a:p>
        </c:txPr>
        <c:crossAx val="222744624"/>
        <c:crosses val="autoZero"/>
        <c:auto val="1"/>
        <c:lblAlgn val="ctr"/>
        <c:lblOffset val="100"/>
        <c:noMultiLvlLbl val="0"/>
      </c:catAx>
      <c:valAx>
        <c:axId val="222744624"/>
        <c:scaling>
          <c:orientation val="minMax"/>
        </c:scaling>
        <c:delete val="0"/>
        <c:axPos val="l"/>
        <c:majorGridlines>
          <c:spPr>
            <a:ln>
              <a:noFill/>
            </a:ln>
          </c:spPr>
        </c:majorGridlines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="1">
                <a:solidFill>
                  <a:schemeClr val="tx1"/>
                </a:solidFill>
              </a:defRPr>
            </a:pPr>
            <a:endParaRPr lang="ru-RU"/>
          </a:p>
        </c:txPr>
        <c:crossAx val="222749720"/>
        <c:crosses val="autoZero"/>
        <c:crossBetween val="between"/>
      </c:valAx>
      <c:spPr>
        <a:solidFill>
          <a:schemeClr val="bg1"/>
        </a:solidFill>
      </c:spPr>
    </c:plotArea>
    <c:legend>
      <c:legendPos val="r"/>
      <c:overlay val="0"/>
      <c:txPr>
        <a:bodyPr/>
        <a:lstStyle/>
        <a:p>
          <a:pPr>
            <a:defRPr b="1">
              <a:solidFill>
                <a:schemeClr val="tx1"/>
              </a:solidFill>
            </a:defRPr>
          </a:pPr>
          <a:endParaRPr lang="ru-RU"/>
        </a:p>
      </c:txPr>
    </c:legend>
    <c:plotVisOnly val="1"/>
    <c:dispBlanksAs val="gap"/>
    <c:showDLblsOverMax val="0"/>
  </c:chart>
  <c:spPr>
    <a:solidFill>
      <a:schemeClr val="bg1"/>
    </a:solidFill>
    <a:ln>
      <a:solidFill>
        <a:schemeClr val="bg2">
          <a:lumMod val="75000"/>
        </a:schemeClr>
      </a:solidFill>
    </a:ln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b="1" dirty="0" smtClean="0"/>
              <a:t>Надзорные функции ГИБДД</a:t>
            </a:r>
            <a:endParaRPr lang="ru-RU" b="1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dPt>
            <c:idx val="0"/>
            <c:bubble3D val="0"/>
            <c:spPr>
              <a:solidFill>
                <a:schemeClr val="accent6">
                  <a:lumMod val="50000"/>
                </a:schemeClr>
              </a:solidFill>
              <a:ln>
                <a:noFill/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</c:dPt>
          <c:dPt>
            <c:idx val="2"/>
            <c:bubble3D val="0"/>
            <c:spPr>
              <a:solidFill>
                <a:srgbClr val="00B050"/>
              </a:solidFill>
              <a:ln>
                <a:noFill/>
              </a:ln>
              <a:effectLst/>
            </c:spPr>
          </c:dPt>
          <c:dPt>
            <c:idx val="3"/>
            <c:bubble3D val="0"/>
            <c:spPr>
              <a:solidFill>
                <a:srgbClr val="C80000"/>
              </a:solidFill>
              <a:ln>
                <a:noFill/>
              </a:ln>
              <a:effectLst/>
            </c:spPr>
          </c:dPt>
          <c:dPt>
            <c:idx val="4"/>
            <c:bubble3D val="0"/>
            <c:spPr>
              <a:solidFill>
                <a:srgbClr val="002060"/>
              </a:solidFill>
              <a:ln>
                <a:noFill/>
              </a:ln>
              <a:effectLst/>
            </c:spPr>
          </c:dPt>
          <c:dPt>
            <c:idx val="5"/>
            <c:bubble3D val="0"/>
            <c:spPr>
              <a:solidFill>
                <a:srgbClr val="FFFF00"/>
              </a:solidFill>
              <a:ln>
                <a:noFill/>
              </a:ln>
              <a:effectLst/>
            </c:spPr>
          </c:dPt>
          <c:dPt>
            <c:idx val="6"/>
            <c:bubble3D val="0"/>
            <c:spPr>
              <a:solidFill>
                <a:schemeClr val="accent6">
                  <a:lumMod val="75000"/>
                </a:schemeClr>
              </a:solidFill>
              <a:ln>
                <a:noFill/>
              </a:ln>
              <a:effectLst/>
            </c:spPr>
          </c:dPt>
          <c:dPt>
            <c:idx val="7"/>
            <c:bubble3D val="0"/>
            <c:spPr>
              <a:solidFill>
                <a:schemeClr val="tx1">
                  <a:lumMod val="85000"/>
                </a:schemeClr>
              </a:solidFill>
              <a:ln>
                <a:noFill/>
              </a:ln>
              <a:effectLst/>
            </c:spPr>
          </c:dPt>
          <c:dPt>
            <c:idx val="8"/>
            <c:bubble3D val="0"/>
            <c:spPr>
              <a:solidFill>
                <a:schemeClr val="tx2">
                  <a:lumMod val="90000"/>
                </a:schemeClr>
              </a:solidFill>
              <a:ln>
                <a:noFill/>
              </a:ln>
              <a:effectLst/>
            </c:spPr>
          </c:dPt>
          <c:dLbls>
            <c:dLbl>
              <c:idx val="0"/>
              <c:layout>
                <c:manualLayout>
                  <c:x val="0.28310159667541557"/>
                  <c:y val="3.153186060075823E-2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33877088801399824"/>
                      <c:h val="9.5277777777777767E-2"/>
                    </c:manualLayout>
                  </c15:layout>
                </c:ext>
              </c:extLst>
            </c:dLbl>
            <c:dLbl>
              <c:idx val="1"/>
              <c:layout>
                <c:manualLayout>
                  <c:x val="0.32166622922134736"/>
                  <c:y val="0.16741309419655875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8519586614173228"/>
                      <c:h val="0.14544444444444443"/>
                    </c:manualLayout>
                  </c15:layout>
                </c:ext>
              </c:extLst>
            </c:dLbl>
            <c:dLbl>
              <c:idx val="5"/>
              <c:layout>
                <c:manualLayout>
                  <c:x val="-9.0116579177602796E-2"/>
                  <c:y val="0.20060192475940508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6"/>
              <c:layout>
                <c:manualLayout>
                  <c:x val="-0.19784470691163605"/>
                  <c:y val="3.273665791776028E-2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1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Лист1!$A$2:$A$10</c:f>
              <c:strCache>
                <c:ptCount val="9"/>
                <c:pt idx="0">
                  <c:v>кол-во предписаний, выданных после ДТП с неуд. дор. услов.</c:v>
                </c:pt>
                <c:pt idx="1">
                  <c:v>кол-во привлеч. должн. лиц после ДТП с неуд. дор. услов.</c:v>
                </c:pt>
                <c:pt idx="2">
                  <c:v>Выдано предписаний должн. лицам </c:v>
                </c:pt>
                <c:pt idx="3">
                  <c:v>в т.ч. дорожных орган.</c:v>
                </c:pt>
                <c:pt idx="4">
                  <c:v>коммунальных организ.</c:v>
                </c:pt>
                <c:pt idx="5">
                  <c:v>Составлено адм. протоколов за не выполн. преписаний на должн. лиц.</c:v>
                </c:pt>
                <c:pt idx="6">
                  <c:v>Оштрафовано должн. лиц за наруш. правил ремонта и содерж. дорог.</c:v>
                </c:pt>
                <c:pt idx="7">
                  <c:v>в т.ч. дорожных орган.</c:v>
                </c:pt>
                <c:pt idx="8">
                  <c:v>коммунальных организ.</c:v>
                </c:pt>
              </c:strCache>
            </c:strRef>
          </c:cat>
          <c:val>
            <c:numRef>
              <c:f>Лист1!$B$2:$B$10</c:f>
              <c:numCache>
                <c:formatCode>General</c:formatCode>
                <c:ptCount val="9"/>
                <c:pt idx="0">
                  <c:v>3</c:v>
                </c:pt>
                <c:pt idx="1">
                  <c:v>2</c:v>
                </c:pt>
                <c:pt idx="2">
                  <c:v>72</c:v>
                </c:pt>
                <c:pt idx="3">
                  <c:v>54</c:v>
                </c:pt>
                <c:pt idx="4">
                  <c:v>18</c:v>
                </c:pt>
                <c:pt idx="5">
                  <c:v>4</c:v>
                </c:pt>
                <c:pt idx="6">
                  <c:v>7</c:v>
                </c:pt>
                <c:pt idx="7">
                  <c:v>4</c:v>
                </c:pt>
                <c:pt idx="8">
                  <c:v>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sz="2400" b="1" dirty="0" smtClean="0">
                <a:solidFill>
                  <a:schemeClr val="tx1"/>
                </a:solidFill>
              </a:rPr>
              <a:t>12 месяцев </a:t>
            </a:r>
            <a:r>
              <a:rPr lang="en-US" sz="2400" b="1" dirty="0" smtClean="0">
                <a:solidFill>
                  <a:schemeClr val="tx1"/>
                </a:solidFill>
              </a:rPr>
              <a:t>2013</a:t>
            </a:r>
            <a:r>
              <a:rPr lang="ru-RU" sz="2400" b="1" dirty="0" smtClean="0">
                <a:solidFill>
                  <a:schemeClr val="tx1"/>
                </a:solidFill>
              </a:rPr>
              <a:t> года</a:t>
            </a:r>
            <a:endParaRPr lang="en-US" sz="2400" b="1" dirty="0">
              <a:solidFill>
                <a:schemeClr val="tx1"/>
              </a:solidFill>
            </a:endParaRPr>
          </a:p>
        </c:rich>
      </c:tx>
      <c:layout>
        <c:manualLayout>
          <c:xMode val="edge"/>
          <c:yMode val="edge"/>
          <c:x val="0.33199382543764333"/>
          <c:y val="1.5988081415842625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2013</c:v>
                </c:pt>
              </c:strCache>
            </c:strRef>
          </c:tx>
          <c:spPr>
            <a:solidFill>
              <a:srgbClr val="C0000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4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Лист1!$A$2:$A$7</c:f>
              <c:strCache>
                <c:ptCount val="6"/>
                <c:pt idx="0">
                  <c:v>Область</c:v>
                </c:pt>
                <c:pt idx="1">
                  <c:v>Юрьянский</c:v>
                </c:pt>
                <c:pt idx="2">
                  <c:v>В-Полянский</c:v>
                </c:pt>
                <c:pt idx="3">
                  <c:v>Малмыжский</c:v>
                </c:pt>
                <c:pt idx="4">
                  <c:v>Уржумский</c:v>
                </c:pt>
                <c:pt idx="5">
                  <c:v>Кильмезский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162.6</c:v>
                </c:pt>
                <c:pt idx="1">
                  <c:v>165.8</c:v>
                </c:pt>
                <c:pt idx="2">
                  <c:v>120.5</c:v>
                </c:pt>
                <c:pt idx="3">
                  <c:v>127.8</c:v>
                </c:pt>
                <c:pt idx="4">
                  <c:v>127</c:v>
                </c:pt>
                <c:pt idx="5">
                  <c:v>133.1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93528472"/>
        <c:axId val="193528864"/>
      </c:barChart>
      <c:catAx>
        <c:axId val="1935284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5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93528864"/>
        <c:crosses val="autoZero"/>
        <c:auto val="1"/>
        <c:lblAlgn val="ctr"/>
        <c:lblOffset val="100"/>
        <c:noMultiLvlLbl val="0"/>
      </c:catAx>
      <c:valAx>
        <c:axId val="193528864"/>
        <c:scaling>
          <c:orientation val="minMax"/>
        </c:scaling>
        <c:delete val="0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93528472"/>
        <c:crosses val="autoZero"/>
        <c:crossBetween val="between"/>
      </c:valAx>
      <c:spPr>
        <a:noFill/>
        <a:ln>
          <a:solidFill>
            <a:schemeClr val="bg2">
              <a:lumMod val="75000"/>
            </a:schemeClr>
          </a:solidFill>
        </a:ln>
        <a:effectLst/>
      </c:spPr>
    </c:plotArea>
    <c:plotVisOnly val="1"/>
    <c:dispBlanksAs val="gap"/>
    <c:showDLblsOverMax val="0"/>
  </c:chart>
  <c:spPr>
    <a:solidFill>
      <a:schemeClr val="bg1"/>
    </a:solidFill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2012</c:v>
                </c:pt>
              </c:strCache>
            </c:strRef>
          </c:tx>
          <c:spPr>
            <a:solidFill>
              <a:srgbClr val="FFC000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 b="1" baseline="0">
                    <a:solidFill>
                      <a:schemeClr val="tx1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Лист1!$A$2:$A$10</c:f>
              <c:strCache>
                <c:ptCount val="9"/>
                <c:pt idx="0">
                  <c:v>Убийства</c:v>
                </c:pt>
                <c:pt idx="1">
                  <c:v>ТТП</c:v>
                </c:pt>
                <c:pt idx="2">
                  <c:v>Средний вред здоровью</c:v>
                </c:pt>
                <c:pt idx="3">
                  <c:v>легкий вред здоровью</c:v>
                </c:pt>
                <c:pt idx="4">
                  <c:v>побои</c:v>
                </c:pt>
                <c:pt idx="5">
                  <c:v>истязания</c:v>
                </c:pt>
                <c:pt idx="6">
                  <c:v>угроза убийством</c:v>
                </c:pt>
                <c:pt idx="7">
                  <c:v>изнасилования</c:v>
                </c:pt>
                <c:pt idx="8">
                  <c:v>незак. проникн. В жил.</c:v>
                </c:pt>
              </c:strCache>
            </c:strRef>
          </c:cat>
          <c:val>
            <c:numRef>
              <c:f>Лист1!$B$2:$B$10</c:f>
              <c:numCache>
                <c:formatCode>General</c:formatCode>
                <c:ptCount val="9"/>
                <c:pt idx="0">
                  <c:v>3</c:v>
                </c:pt>
                <c:pt idx="1">
                  <c:v>2</c:v>
                </c:pt>
                <c:pt idx="2">
                  <c:v>5</c:v>
                </c:pt>
                <c:pt idx="3">
                  <c:v>10</c:v>
                </c:pt>
                <c:pt idx="4">
                  <c:v>74</c:v>
                </c:pt>
                <c:pt idx="5">
                  <c:v>1</c:v>
                </c:pt>
                <c:pt idx="6">
                  <c:v>16</c:v>
                </c:pt>
                <c:pt idx="7">
                  <c:v>1</c:v>
                </c:pt>
                <c:pt idx="8">
                  <c:v>20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2013</c:v>
                </c:pt>
              </c:strCache>
            </c:strRef>
          </c:tx>
          <c:spPr>
            <a:solidFill>
              <a:srgbClr val="C00000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 b="1" baseline="0">
                    <a:solidFill>
                      <a:schemeClr val="tx1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Лист1!$A$2:$A$10</c:f>
              <c:strCache>
                <c:ptCount val="9"/>
                <c:pt idx="0">
                  <c:v>Убийства</c:v>
                </c:pt>
                <c:pt idx="1">
                  <c:v>ТТП</c:v>
                </c:pt>
                <c:pt idx="2">
                  <c:v>Средний вред здоровью</c:v>
                </c:pt>
                <c:pt idx="3">
                  <c:v>легкий вред здоровью</c:v>
                </c:pt>
                <c:pt idx="4">
                  <c:v>побои</c:v>
                </c:pt>
                <c:pt idx="5">
                  <c:v>истязания</c:v>
                </c:pt>
                <c:pt idx="6">
                  <c:v>угроза убийством</c:v>
                </c:pt>
                <c:pt idx="7">
                  <c:v>изнасилования</c:v>
                </c:pt>
                <c:pt idx="8">
                  <c:v>незак. проникн. В жил.</c:v>
                </c:pt>
              </c:strCache>
            </c:strRef>
          </c:cat>
          <c:val>
            <c:numRef>
              <c:f>Лист1!$C$2:$C$10</c:f>
              <c:numCache>
                <c:formatCode>General</c:formatCode>
                <c:ptCount val="9"/>
                <c:pt idx="0">
                  <c:v>3</c:v>
                </c:pt>
                <c:pt idx="1">
                  <c:v>6</c:v>
                </c:pt>
                <c:pt idx="2">
                  <c:v>11</c:v>
                </c:pt>
                <c:pt idx="3">
                  <c:v>9</c:v>
                </c:pt>
                <c:pt idx="4">
                  <c:v>79</c:v>
                </c:pt>
                <c:pt idx="5">
                  <c:v>1</c:v>
                </c:pt>
                <c:pt idx="6">
                  <c:v>15</c:v>
                </c:pt>
                <c:pt idx="7">
                  <c:v>2</c:v>
                </c:pt>
                <c:pt idx="8">
                  <c:v>146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20652696"/>
        <c:axId val="220649560"/>
      </c:barChart>
      <c:catAx>
        <c:axId val="220652696"/>
        <c:scaling>
          <c:orientation val="minMax"/>
        </c:scaling>
        <c:delete val="0"/>
        <c:axPos val="l"/>
        <c:numFmt formatCode="General" sourceLinked="0"/>
        <c:majorTickMark val="out"/>
        <c:minorTickMark val="none"/>
        <c:tickLblPos val="nextTo"/>
        <c:spPr>
          <a:ln>
            <a:solidFill>
              <a:schemeClr val="bg1"/>
            </a:solidFill>
          </a:ln>
        </c:spPr>
        <c:txPr>
          <a:bodyPr/>
          <a:lstStyle/>
          <a:p>
            <a:pPr>
              <a:defRPr b="1">
                <a:solidFill>
                  <a:schemeClr val="tx1"/>
                </a:solidFill>
              </a:defRPr>
            </a:pPr>
            <a:endParaRPr lang="ru-RU"/>
          </a:p>
        </c:txPr>
        <c:crossAx val="220649560"/>
        <c:crosses val="autoZero"/>
        <c:auto val="1"/>
        <c:lblAlgn val="ctr"/>
        <c:lblOffset val="100"/>
        <c:noMultiLvlLbl val="0"/>
      </c:catAx>
      <c:valAx>
        <c:axId val="220649560"/>
        <c:scaling>
          <c:orientation val="minMax"/>
        </c:scaling>
        <c:delete val="0"/>
        <c:axPos val="b"/>
        <c:majorGridlines>
          <c:spPr>
            <a:ln>
              <a:solidFill>
                <a:schemeClr val="bg2">
                  <a:lumMod val="75000"/>
                </a:schemeClr>
              </a:solidFill>
            </a:ln>
          </c:spPr>
        </c:majorGridlines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="1">
                <a:solidFill>
                  <a:schemeClr val="tx1"/>
                </a:solidFill>
              </a:defRPr>
            </a:pPr>
            <a:endParaRPr lang="ru-RU"/>
          </a:p>
        </c:txPr>
        <c:crossAx val="220652696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b="1">
              <a:solidFill>
                <a:schemeClr val="tx1"/>
              </a:solidFill>
            </a:defRPr>
          </a:pPr>
          <a:endParaRPr lang="ru-RU"/>
        </a:p>
      </c:txPr>
    </c:legend>
    <c:plotVisOnly val="1"/>
    <c:dispBlanksAs val="gap"/>
    <c:showDLblsOverMax val="0"/>
  </c:chart>
  <c:spPr>
    <a:solidFill>
      <a:schemeClr val="bg1"/>
    </a:solidFill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2012</c:v>
                </c:pt>
              </c:strCache>
            </c:strRef>
          </c:tx>
          <c:spPr>
            <a:solidFill>
              <a:srgbClr val="FFC000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 b="1" baseline="0">
                    <a:solidFill>
                      <a:schemeClr val="tx1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Лист1!$A$2:$A$10</c:f>
              <c:strCache>
                <c:ptCount val="9"/>
                <c:pt idx="0">
                  <c:v>Убийства</c:v>
                </c:pt>
                <c:pt idx="1">
                  <c:v>ТТП</c:v>
                </c:pt>
                <c:pt idx="2">
                  <c:v>Средний вред здоровью</c:v>
                </c:pt>
                <c:pt idx="3">
                  <c:v>легкий вред здоровью</c:v>
                </c:pt>
                <c:pt idx="4">
                  <c:v>побои</c:v>
                </c:pt>
                <c:pt idx="5">
                  <c:v>истязания</c:v>
                </c:pt>
                <c:pt idx="6">
                  <c:v>угроза убийством</c:v>
                </c:pt>
                <c:pt idx="7">
                  <c:v>изнасилования</c:v>
                </c:pt>
                <c:pt idx="8">
                  <c:v>незакон. проникн. в жилище</c:v>
                </c:pt>
              </c:strCache>
            </c:strRef>
          </c:cat>
          <c:val>
            <c:numRef>
              <c:f>Лист1!$B$2:$B$10</c:f>
              <c:numCache>
                <c:formatCode>General</c:formatCode>
                <c:ptCount val="9"/>
                <c:pt idx="0">
                  <c:v>3</c:v>
                </c:pt>
                <c:pt idx="1">
                  <c:v>2</c:v>
                </c:pt>
                <c:pt idx="2">
                  <c:v>5</c:v>
                </c:pt>
                <c:pt idx="3">
                  <c:v>10</c:v>
                </c:pt>
                <c:pt idx="4">
                  <c:v>74</c:v>
                </c:pt>
                <c:pt idx="5">
                  <c:v>1</c:v>
                </c:pt>
                <c:pt idx="6">
                  <c:v>16</c:v>
                </c:pt>
                <c:pt idx="7">
                  <c:v>1</c:v>
                </c:pt>
                <c:pt idx="8">
                  <c:v>20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2013</c:v>
                </c:pt>
              </c:strCache>
            </c:strRef>
          </c:tx>
          <c:spPr>
            <a:solidFill>
              <a:srgbClr val="C00000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 b="1" baseline="0">
                    <a:solidFill>
                      <a:schemeClr val="tx1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Лист1!$A$2:$A$10</c:f>
              <c:strCache>
                <c:ptCount val="9"/>
                <c:pt idx="0">
                  <c:v>Убийства</c:v>
                </c:pt>
                <c:pt idx="1">
                  <c:v>ТТП</c:v>
                </c:pt>
                <c:pt idx="2">
                  <c:v>Средний вред здоровью</c:v>
                </c:pt>
                <c:pt idx="3">
                  <c:v>легкий вред здоровью</c:v>
                </c:pt>
                <c:pt idx="4">
                  <c:v>побои</c:v>
                </c:pt>
                <c:pt idx="5">
                  <c:v>истязания</c:v>
                </c:pt>
                <c:pt idx="6">
                  <c:v>угроза убийством</c:v>
                </c:pt>
                <c:pt idx="7">
                  <c:v>изнасилования</c:v>
                </c:pt>
                <c:pt idx="8">
                  <c:v>незакон. проникн. в жилище</c:v>
                </c:pt>
              </c:strCache>
            </c:strRef>
          </c:cat>
          <c:val>
            <c:numRef>
              <c:f>Лист1!$C$2:$C$10</c:f>
              <c:numCache>
                <c:formatCode>General</c:formatCode>
                <c:ptCount val="9"/>
                <c:pt idx="0">
                  <c:v>3</c:v>
                </c:pt>
                <c:pt idx="1">
                  <c:v>6</c:v>
                </c:pt>
                <c:pt idx="2">
                  <c:v>11</c:v>
                </c:pt>
                <c:pt idx="3">
                  <c:v>9</c:v>
                </c:pt>
                <c:pt idx="4">
                  <c:v>79</c:v>
                </c:pt>
                <c:pt idx="5">
                  <c:v>1</c:v>
                </c:pt>
                <c:pt idx="6">
                  <c:v>15</c:v>
                </c:pt>
                <c:pt idx="7">
                  <c:v>2</c:v>
                </c:pt>
                <c:pt idx="8">
                  <c:v>19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20653088"/>
        <c:axId val="220653480"/>
      </c:barChart>
      <c:catAx>
        <c:axId val="220653088"/>
        <c:scaling>
          <c:orientation val="minMax"/>
        </c:scaling>
        <c:delete val="0"/>
        <c:axPos val="l"/>
        <c:numFmt formatCode="General" sourceLinked="0"/>
        <c:majorTickMark val="out"/>
        <c:minorTickMark val="none"/>
        <c:tickLblPos val="nextTo"/>
        <c:spPr>
          <a:ln>
            <a:solidFill>
              <a:schemeClr val="bg1"/>
            </a:solidFill>
          </a:ln>
        </c:spPr>
        <c:txPr>
          <a:bodyPr/>
          <a:lstStyle/>
          <a:p>
            <a:pPr>
              <a:defRPr b="1">
                <a:solidFill>
                  <a:schemeClr val="tx1"/>
                </a:solidFill>
              </a:defRPr>
            </a:pPr>
            <a:endParaRPr lang="ru-RU"/>
          </a:p>
        </c:txPr>
        <c:crossAx val="220653480"/>
        <c:crosses val="autoZero"/>
        <c:auto val="1"/>
        <c:lblAlgn val="ctr"/>
        <c:lblOffset val="100"/>
        <c:noMultiLvlLbl val="0"/>
      </c:catAx>
      <c:valAx>
        <c:axId val="220653480"/>
        <c:scaling>
          <c:orientation val="minMax"/>
        </c:scaling>
        <c:delete val="0"/>
        <c:axPos val="b"/>
        <c:majorGridlines>
          <c:spPr>
            <a:ln>
              <a:noFill/>
            </a:ln>
          </c:spPr>
        </c:majorGridlines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="1">
                <a:solidFill>
                  <a:schemeClr val="tx1"/>
                </a:solidFill>
              </a:defRPr>
            </a:pPr>
            <a:endParaRPr lang="ru-RU"/>
          </a:p>
        </c:txPr>
        <c:crossAx val="220653088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b="1">
              <a:solidFill>
                <a:schemeClr val="tx1"/>
              </a:solidFill>
            </a:defRPr>
          </a:pPr>
          <a:endParaRPr lang="ru-RU"/>
        </a:p>
      </c:txPr>
    </c:legend>
    <c:plotVisOnly val="1"/>
    <c:dispBlanksAs val="gap"/>
    <c:showDLblsOverMax val="0"/>
  </c:chart>
  <c:spPr>
    <a:solidFill>
      <a:schemeClr val="bg1"/>
    </a:solidFill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2012</c:v>
                </c:pt>
              </c:strCache>
            </c:strRef>
          </c:tx>
          <c:spPr>
            <a:solidFill>
              <a:srgbClr val="FFC000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 b="1" baseline="0">
                    <a:solidFill>
                      <a:schemeClr val="tx1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Лист1!$A$2:$A$10</c:f>
              <c:strCache>
                <c:ptCount val="9"/>
                <c:pt idx="0">
                  <c:v>в отношении н/л</c:v>
                </c:pt>
                <c:pt idx="1">
                  <c:v>кражи</c:v>
                </c:pt>
                <c:pt idx="2">
                  <c:v>мошенничества</c:v>
                </c:pt>
                <c:pt idx="3">
                  <c:v>присвоение</c:v>
                </c:pt>
                <c:pt idx="4">
                  <c:v>грабежи</c:v>
                </c:pt>
                <c:pt idx="5">
                  <c:v>разбои</c:v>
                </c:pt>
                <c:pt idx="6">
                  <c:v>угоны</c:v>
                </c:pt>
                <c:pt idx="7">
                  <c:v>вовл. в занят. простит.</c:v>
                </c:pt>
                <c:pt idx="8">
                  <c:v>покушение на дачу взятки</c:v>
                </c:pt>
              </c:strCache>
            </c:strRef>
          </c:cat>
          <c:val>
            <c:numRef>
              <c:f>Лист1!$B$2:$B$10</c:f>
              <c:numCache>
                <c:formatCode>General</c:formatCode>
                <c:ptCount val="9"/>
                <c:pt idx="0">
                  <c:v>2</c:v>
                </c:pt>
                <c:pt idx="1">
                  <c:v>90</c:v>
                </c:pt>
                <c:pt idx="2">
                  <c:v>3</c:v>
                </c:pt>
                <c:pt idx="3">
                  <c:v>3</c:v>
                </c:pt>
                <c:pt idx="4">
                  <c:v>12</c:v>
                </c:pt>
                <c:pt idx="5">
                  <c:v>3</c:v>
                </c:pt>
                <c:pt idx="6">
                  <c:v>7</c:v>
                </c:pt>
                <c:pt idx="7">
                  <c:v>0</c:v>
                </c:pt>
                <c:pt idx="8">
                  <c:v>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2013</c:v>
                </c:pt>
              </c:strCache>
            </c:strRef>
          </c:tx>
          <c:spPr>
            <a:solidFill>
              <a:srgbClr val="C00000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 b="1" baseline="0">
                    <a:solidFill>
                      <a:schemeClr val="tx1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Лист1!$A$2:$A$10</c:f>
              <c:strCache>
                <c:ptCount val="9"/>
                <c:pt idx="0">
                  <c:v>в отношении н/л</c:v>
                </c:pt>
                <c:pt idx="1">
                  <c:v>кражи</c:v>
                </c:pt>
                <c:pt idx="2">
                  <c:v>мошенничества</c:v>
                </c:pt>
                <c:pt idx="3">
                  <c:v>присвоение</c:v>
                </c:pt>
                <c:pt idx="4">
                  <c:v>грабежи</c:v>
                </c:pt>
                <c:pt idx="5">
                  <c:v>разбои</c:v>
                </c:pt>
                <c:pt idx="6">
                  <c:v>угоны</c:v>
                </c:pt>
                <c:pt idx="7">
                  <c:v>вовл. в занят. простит.</c:v>
                </c:pt>
                <c:pt idx="8">
                  <c:v>покушение на дачу взятки</c:v>
                </c:pt>
              </c:strCache>
            </c:strRef>
          </c:cat>
          <c:val>
            <c:numRef>
              <c:f>Лист1!$C$2:$C$10</c:f>
              <c:numCache>
                <c:formatCode>General</c:formatCode>
                <c:ptCount val="9"/>
                <c:pt idx="0">
                  <c:v>5</c:v>
                </c:pt>
                <c:pt idx="1">
                  <c:v>101</c:v>
                </c:pt>
                <c:pt idx="2">
                  <c:v>23</c:v>
                </c:pt>
                <c:pt idx="3">
                  <c:v>1</c:v>
                </c:pt>
                <c:pt idx="4">
                  <c:v>8</c:v>
                </c:pt>
                <c:pt idx="5">
                  <c:v>2</c:v>
                </c:pt>
                <c:pt idx="6">
                  <c:v>6</c:v>
                </c:pt>
                <c:pt idx="7">
                  <c:v>1</c:v>
                </c:pt>
                <c:pt idx="8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20654656"/>
        <c:axId val="220655048"/>
      </c:barChart>
      <c:catAx>
        <c:axId val="220654656"/>
        <c:scaling>
          <c:orientation val="minMax"/>
        </c:scaling>
        <c:delete val="0"/>
        <c:axPos val="l"/>
        <c:numFmt formatCode="General" sourceLinked="0"/>
        <c:majorTickMark val="out"/>
        <c:minorTickMark val="none"/>
        <c:tickLblPos val="nextTo"/>
        <c:spPr>
          <a:ln>
            <a:solidFill>
              <a:schemeClr val="bg1"/>
            </a:solidFill>
          </a:ln>
        </c:spPr>
        <c:txPr>
          <a:bodyPr/>
          <a:lstStyle/>
          <a:p>
            <a:pPr>
              <a:defRPr b="1">
                <a:solidFill>
                  <a:schemeClr val="tx1"/>
                </a:solidFill>
              </a:defRPr>
            </a:pPr>
            <a:endParaRPr lang="ru-RU"/>
          </a:p>
        </c:txPr>
        <c:crossAx val="220655048"/>
        <c:crosses val="autoZero"/>
        <c:auto val="1"/>
        <c:lblAlgn val="ctr"/>
        <c:lblOffset val="100"/>
        <c:noMultiLvlLbl val="0"/>
      </c:catAx>
      <c:valAx>
        <c:axId val="220655048"/>
        <c:scaling>
          <c:orientation val="minMax"/>
        </c:scaling>
        <c:delete val="0"/>
        <c:axPos val="b"/>
        <c:majorGridlines>
          <c:spPr>
            <a:ln>
              <a:noFill/>
            </a:ln>
          </c:spPr>
        </c:majorGridlines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="1">
                <a:solidFill>
                  <a:schemeClr val="tx1"/>
                </a:solidFill>
              </a:defRPr>
            </a:pPr>
            <a:endParaRPr lang="ru-RU"/>
          </a:p>
        </c:txPr>
        <c:crossAx val="220654656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b="1">
              <a:solidFill>
                <a:schemeClr val="tx1"/>
              </a:solidFill>
            </a:defRPr>
          </a:pPr>
          <a:endParaRPr lang="ru-RU"/>
        </a:p>
      </c:txPr>
    </c:legend>
    <c:plotVisOnly val="1"/>
    <c:dispBlanksAs val="gap"/>
    <c:showDLblsOverMax val="0"/>
  </c:chart>
  <c:spPr>
    <a:solidFill>
      <a:schemeClr val="bg1"/>
    </a:solidFill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8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sz="2800" b="1" dirty="0" smtClean="0"/>
              <a:t>Тяжкие и особо тяжкие преступления</a:t>
            </a:r>
            <a:endParaRPr lang="en-US" sz="2800" b="1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8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2013</c:v>
                </c:pt>
              </c:strCache>
            </c:strRef>
          </c:tx>
          <c:spPr>
            <a:solidFill>
              <a:srgbClr val="002060"/>
            </a:solidFill>
          </c:spPr>
          <c:dPt>
            <c:idx val="0"/>
            <c:bubble3D val="0"/>
            <c:spPr>
              <a:solidFill>
                <a:srgbClr val="00B050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1"/>
            <c:bubble3D val="0"/>
            <c:spPr>
              <a:solidFill>
                <a:srgbClr val="0070C0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2"/>
            <c:bubble3D val="0"/>
            <c:spPr>
              <a:solidFill>
                <a:srgbClr val="002060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3"/>
            <c:bubble3D val="0"/>
            <c:spPr>
              <a:solidFill>
                <a:schemeClr val="bg2">
                  <a:lumMod val="5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4"/>
            <c:bubble3D val="0"/>
            <c:spPr>
              <a:solidFill>
                <a:srgbClr val="FF0000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5"/>
            <c:bubble3D val="0"/>
            <c:spPr>
              <a:solidFill>
                <a:srgbClr val="7030A0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6"/>
            <c:bubble3D val="0"/>
            <c:spPr>
              <a:solidFill>
                <a:schemeClr val="tx1">
                  <a:lumMod val="5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7"/>
            <c:bubble3D val="0"/>
            <c:spPr>
              <a:solidFill>
                <a:srgbClr val="FFFF00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Lbls>
            <c:dLbl>
              <c:idx val="1"/>
              <c:layout>
                <c:manualLayout>
                  <c:x val="-3.9312335958005248E-2"/>
                  <c:y val="-3.6307524059492564E-2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0"/>
                  <c:y val="-0.1065191017789443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3055555555555557"/>
                      <c:h val="9.4444444444444442E-2"/>
                    </c:manualLayout>
                  </c15:layout>
                </c:ext>
              </c:extLst>
            </c:dLbl>
            <c:dLbl>
              <c:idx val="4"/>
              <c:layout>
                <c:manualLayout>
                  <c:x val="2.013888888888889E-2"/>
                  <c:y val="-0.10367643627879848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5377777777777777"/>
                      <c:h val="9.5500000000000002E-2"/>
                    </c:manualLayout>
                  </c15:layout>
                </c:ext>
              </c:extLst>
            </c:dLbl>
            <c:dLbl>
              <c:idx val="6"/>
              <c:layout>
                <c:manualLayout>
                  <c:x val="4.1840988626421695E-2"/>
                  <c:y val="-2.5659375911344415E-2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7"/>
              <c:layout>
                <c:manualLayout>
                  <c:x val="5.2541283902012251E-2"/>
                  <c:y val="-1.6390201224846895E-2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1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Лист1!$A$2:$A$9</c:f>
              <c:strCache>
                <c:ptCount val="8"/>
                <c:pt idx="0">
                  <c:v>Убийства</c:v>
                </c:pt>
                <c:pt idx="1">
                  <c:v>ТТП</c:v>
                </c:pt>
                <c:pt idx="2">
                  <c:v>Изнасилования</c:v>
                </c:pt>
                <c:pt idx="3">
                  <c:v>квартирные кражи</c:v>
                </c:pt>
                <c:pt idx="4">
                  <c:v>мошенничества</c:v>
                </c:pt>
                <c:pt idx="5">
                  <c:v>грабеж</c:v>
                </c:pt>
                <c:pt idx="6">
                  <c:v>разбои</c:v>
                </c:pt>
                <c:pt idx="7">
                  <c:v>взятки</c:v>
                </c:pt>
              </c:strCache>
            </c:strRef>
          </c:cat>
          <c:val>
            <c:numRef>
              <c:f>Лист1!$B$2:$B$9</c:f>
              <c:numCache>
                <c:formatCode>General</c:formatCode>
                <c:ptCount val="8"/>
                <c:pt idx="0">
                  <c:v>3</c:v>
                </c:pt>
                <c:pt idx="1">
                  <c:v>6</c:v>
                </c:pt>
                <c:pt idx="2">
                  <c:v>2</c:v>
                </c:pt>
                <c:pt idx="3">
                  <c:v>18</c:v>
                </c:pt>
                <c:pt idx="4">
                  <c:v>1</c:v>
                </c:pt>
                <c:pt idx="5">
                  <c:v>2</c:v>
                </c:pt>
                <c:pt idx="6">
                  <c:v>2</c:v>
                </c:pt>
                <c:pt idx="7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chemeClr val="bg1"/>
    </a:solidFill>
    <a:ln>
      <a:solidFill>
        <a:schemeClr val="bg1"/>
      </a:solidFill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600" b="1" baseline="0"/>
            </a:pPr>
            <a:r>
              <a:rPr lang="ru-RU" dirty="0" smtClean="0">
                <a:solidFill>
                  <a:schemeClr val="tx1"/>
                </a:solidFill>
              </a:rPr>
              <a:t>Преступность по поселениям</a:t>
            </a:r>
            <a:endParaRPr lang="ru-RU" dirty="0">
              <a:solidFill>
                <a:schemeClr val="bg1"/>
              </a:solidFill>
            </a:endParaRPr>
          </a:p>
        </c:rich>
      </c:tx>
      <c:layout>
        <c:manualLayout>
          <c:xMode val="edge"/>
          <c:yMode val="edge"/>
          <c:x val="0.23262839020122481"/>
          <c:y val="2.8563460362013748E-2"/>
        </c:manualLayout>
      </c:layout>
      <c:overlay val="0"/>
      <c:spPr>
        <a:solidFill>
          <a:schemeClr val="bg1"/>
        </a:solidFill>
        <a:ln>
          <a:solidFill>
            <a:schemeClr val="bg1"/>
          </a:solidFill>
        </a:ln>
      </c:sp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Преступность по поселениям</c:v>
                </c:pt>
              </c:strCache>
            </c:strRef>
          </c:tx>
          <c:spPr>
            <a:solidFill>
              <a:srgbClr val="C00000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2000" b="1">
                    <a:solidFill>
                      <a:schemeClr val="tx1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Лист1!$A$2:$A$19</c:f>
              <c:strCache>
                <c:ptCount val="18"/>
                <c:pt idx="0">
                  <c:v>Малмыжское</c:v>
                </c:pt>
                <c:pt idx="1">
                  <c:v>Б.Китякское</c:v>
                </c:pt>
                <c:pt idx="2">
                  <c:v>Н. Смаильское</c:v>
                </c:pt>
                <c:pt idx="3">
                  <c:v>М-Малмыжское</c:v>
                </c:pt>
                <c:pt idx="4">
                  <c:v>Савальское</c:v>
                </c:pt>
                <c:pt idx="5">
                  <c:v>Ст.Ирюкское</c:v>
                </c:pt>
                <c:pt idx="6">
                  <c:v>Аджимское</c:v>
                </c:pt>
                <c:pt idx="7">
                  <c:v>Ральниковское</c:v>
                </c:pt>
                <c:pt idx="8">
                  <c:v>Рожкинское</c:v>
                </c:pt>
                <c:pt idx="9">
                  <c:v>Т.В. Гоньбинское</c:v>
                </c:pt>
                <c:pt idx="10">
                  <c:v>Ст. Тушкинское</c:v>
                </c:pt>
                <c:pt idx="11">
                  <c:v>Плотбищеноске</c:v>
                </c:pt>
                <c:pt idx="12">
                  <c:v>Каксинвайское</c:v>
                </c:pt>
                <c:pt idx="13">
                  <c:v>Преображенское</c:v>
                </c:pt>
                <c:pt idx="14">
                  <c:v>Константиновское</c:v>
                </c:pt>
                <c:pt idx="15">
                  <c:v>Мелетское</c:v>
                </c:pt>
                <c:pt idx="16">
                  <c:v>Арыкское</c:v>
                </c:pt>
                <c:pt idx="17">
                  <c:v>Калининское</c:v>
                </c:pt>
              </c:strCache>
            </c:strRef>
          </c:cat>
          <c:val>
            <c:numRef>
              <c:f>Лист1!$B$2:$B$19</c:f>
              <c:numCache>
                <c:formatCode>General</c:formatCode>
                <c:ptCount val="18"/>
                <c:pt idx="0">
                  <c:v>121</c:v>
                </c:pt>
                <c:pt idx="1">
                  <c:v>12</c:v>
                </c:pt>
                <c:pt idx="2">
                  <c:v>13</c:v>
                </c:pt>
                <c:pt idx="3">
                  <c:v>12</c:v>
                </c:pt>
                <c:pt idx="4">
                  <c:v>32</c:v>
                </c:pt>
                <c:pt idx="5">
                  <c:v>4</c:v>
                </c:pt>
                <c:pt idx="6">
                  <c:v>10</c:v>
                </c:pt>
                <c:pt idx="7">
                  <c:v>9</c:v>
                </c:pt>
                <c:pt idx="8">
                  <c:v>19</c:v>
                </c:pt>
                <c:pt idx="9">
                  <c:v>6</c:v>
                </c:pt>
                <c:pt idx="10">
                  <c:v>22</c:v>
                </c:pt>
                <c:pt idx="11">
                  <c:v>5</c:v>
                </c:pt>
                <c:pt idx="12">
                  <c:v>6</c:v>
                </c:pt>
                <c:pt idx="13">
                  <c:v>4</c:v>
                </c:pt>
                <c:pt idx="14">
                  <c:v>7</c:v>
                </c:pt>
                <c:pt idx="15">
                  <c:v>11</c:v>
                </c:pt>
                <c:pt idx="16">
                  <c:v>10</c:v>
                </c:pt>
                <c:pt idx="17">
                  <c:v>37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20649952"/>
        <c:axId val="220648776"/>
      </c:barChart>
      <c:catAx>
        <c:axId val="22064995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 b="1">
                <a:solidFill>
                  <a:schemeClr val="tx1"/>
                </a:solidFill>
              </a:defRPr>
            </a:pPr>
            <a:endParaRPr lang="ru-RU"/>
          </a:p>
        </c:txPr>
        <c:crossAx val="220648776"/>
        <c:crosses val="autoZero"/>
        <c:auto val="1"/>
        <c:lblAlgn val="ctr"/>
        <c:lblOffset val="100"/>
        <c:noMultiLvlLbl val="0"/>
      </c:catAx>
      <c:valAx>
        <c:axId val="220648776"/>
        <c:scaling>
          <c:orientation val="minMax"/>
        </c:scaling>
        <c:delete val="0"/>
        <c:axPos val="l"/>
        <c:majorGridlines>
          <c:spPr>
            <a:ln>
              <a:noFill/>
            </a:ln>
          </c:spPr>
        </c:majorGridlines>
        <c:numFmt formatCode="General" sourceLinked="1"/>
        <c:majorTickMark val="out"/>
        <c:minorTickMark val="none"/>
        <c:tickLblPos val="nextTo"/>
        <c:crossAx val="220649952"/>
        <c:crosses val="autoZero"/>
        <c:crossBetween val="between"/>
      </c:valAx>
    </c:plotArea>
    <c:plotVisOnly val="1"/>
    <c:dispBlanksAs val="gap"/>
    <c:showDLblsOverMax val="0"/>
  </c:chart>
  <c:spPr>
    <a:solidFill>
      <a:schemeClr val="bg1"/>
    </a:solidFill>
  </c:spPr>
  <c:txPr>
    <a:bodyPr/>
    <a:lstStyle/>
    <a:p>
      <a:pPr>
        <a:defRPr sz="1400" baseline="0"/>
      </a:pPr>
      <a:endParaRPr lang="ru-RU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2012</c:v>
                </c:pt>
              </c:strCache>
            </c:strRef>
          </c:tx>
          <c:spPr>
            <a:solidFill>
              <a:srgbClr val="FFC000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200" b="1" baseline="0">
                    <a:solidFill>
                      <a:schemeClr val="tx1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Ранее совершавшие</c:v>
                </c:pt>
                <c:pt idx="1">
                  <c:v>Ранее судимые</c:v>
                </c:pt>
                <c:pt idx="2">
                  <c:v>в сост. опьянения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108</c:v>
                </c:pt>
                <c:pt idx="1">
                  <c:v>76</c:v>
                </c:pt>
                <c:pt idx="2">
                  <c:v>103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2013</c:v>
                </c:pt>
              </c:strCache>
            </c:strRef>
          </c:tx>
          <c:spPr>
            <a:solidFill>
              <a:srgbClr val="C00000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200" b="1" baseline="0">
                    <a:solidFill>
                      <a:schemeClr val="tx1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Ранее совершавшие</c:v>
                </c:pt>
                <c:pt idx="1">
                  <c:v>Ранее судимые</c:v>
                </c:pt>
                <c:pt idx="2">
                  <c:v>в сост. опьянения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142</c:v>
                </c:pt>
                <c:pt idx="1">
                  <c:v>104</c:v>
                </c:pt>
                <c:pt idx="2">
                  <c:v>124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20650344"/>
        <c:axId val="220651520"/>
      </c:barChart>
      <c:catAx>
        <c:axId val="22065034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b="1">
                <a:solidFill>
                  <a:schemeClr val="tx1"/>
                </a:solidFill>
              </a:defRPr>
            </a:pPr>
            <a:endParaRPr lang="ru-RU"/>
          </a:p>
        </c:txPr>
        <c:crossAx val="220651520"/>
        <c:crosses val="autoZero"/>
        <c:auto val="1"/>
        <c:lblAlgn val="ctr"/>
        <c:lblOffset val="100"/>
        <c:noMultiLvlLbl val="0"/>
      </c:catAx>
      <c:valAx>
        <c:axId val="220651520"/>
        <c:scaling>
          <c:orientation val="minMax"/>
        </c:scaling>
        <c:delete val="0"/>
        <c:axPos val="l"/>
        <c:majorGridlines>
          <c:spPr>
            <a:ln>
              <a:noFill/>
            </a:ln>
          </c:spPr>
        </c:majorGridlines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="1">
                <a:solidFill>
                  <a:schemeClr val="tx1"/>
                </a:solidFill>
              </a:defRPr>
            </a:pPr>
            <a:endParaRPr lang="ru-RU"/>
          </a:p>
        </c:txPr>
        <c:crossAx val="220650344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b="1">
              <a:solidFill>
                <a:schemeClr val="tx1"/>
              </a:solidFill>
            </a:defRPr>
          </a:pPr>
          <a:endParaRPr lang="ru-RU"/>
        </a:p>
      </c:txPr>
    </c:legend>
    <c:plotVisOnly val="1"/>
    <c:dispBlanksAs val="gap"/>
    <c:showDLblsOverMax val="0"/>
  </c:chart>
  <c:spPr>
    <a:solidFill>
      <a:schemeClr val="bg1"/>
    </a:solidFill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32F2E6-2BA2-46F5-B449-F9504AEB6158}" type="datetimeFigureOut">
              <a:rPr lang="ru-RU" smtClean="0"/>
              <a:t>03.02.2014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1FD741-6529-4B26-B72A-816BD1F619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78174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28800" y="3159760"/>
            <a:ext cx="457200" cy="1034129"/>
          </a:xfrm>
          <a:prstGeom prst="rect">
            <a:avLst/>
          </a:prstGeom>
          <a:noFill/>
        </p:spPr>
        <p:txBody>
          <a:bodyPr wrap="square" lIns="0" tIns="9144" rIns="0" bIns="9144" rtlCol="0" anchor="ctr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>
            <a:noAutofit/>
          </a:bodyPr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A7213E-DBE1-4AC6-B659-27601A0B0D23}" type="datetimeFigureOut">
              <a:rPr lang="ru-RU" smtClean="0"/>
              <a:t>03.02.2014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BC49D9F-2298-4830-A192-668BF338A53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A7213E-DBE1-4AC6-B659-27601A0B0D23}" type="datetimeFigureOut">
              <a:rPr lang="ru-RU" smtClean="0"/>
              <a:t>03.02.2014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49D9F-2298-4830-A192-668BF338A53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A7213E-DBE1-4AC6-B659-27601A0B0D23}" type="datetimeFigureOut">
              <a:rPr lang="ru-RU" smtClean="0"/>
              <a:t>03.02.2014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49D9F-2298-4830-A192-668BF338A53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A7213E-DBE1-4AC6-B659-27601A0B0D23}" type="datetimeFigureOut">
              <a:rPr lang="ru-RU" smtClean="0"/>
              <a:t>03.02.2014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BC49D9F-2298-4830-A192-668BF338A530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497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A7213E-DBE1-4AC6-B659-27601A0B0D23}" type="datetimeFigureOut">
              <a:rPr lang="ru-RU" smtClean="0"/>
              <a:t>03.02.2014</a:t>
            </a:fld>
            <a:endParaRPr lang="ru-RU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BC49D9F-2298-4830-A192-668BF338A530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A7213E-DBE1-4AC6-B659-27601A0B0D23}" type="datetimeFigureOut">
              <a:rPr lang="ru-RU" smtClean="0"/>
              <a:t>03.02.2014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BC49D9F-2298-4830-A192-668BF338A53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A7213E-DBE1-4AC6-B659-27601A0B0D23}" type="datetimeFigureOut">
              <a:rPr lang="ru-RU" smtClean="0"/>
              <a:t>03.02.2014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BC49D9F-2298-4830-A192-668BF338A530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A7213E-DBE1-4AC6-B659-27601A0B0D23}" type="datetimeFigureOut">
              <a:rPr lang="ru-RU" smtClean="0"/>
              <a:t>03.02.2014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BC49D9F-2298-4830-A192-668BF338A53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A7213E-DBE1-4AC6-B659-27601A0B0D23}" type="datetimeFigureOut">
              <a:rPr lang="ru-RU" smtClean="0"/>
              <a:t>03.02.2014</a:t>
            </a:fld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BC49D9F-2298-4830-A192-668BF338A53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A7213E-DBE1-4AC6-B659-27601A0B0D23}" type="datetimeFigureOut">
              <a:rPr lang="ru-RU" smtClean="0"/>
              <a:t>03.02.2014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BC49D9F-2298-4830-A192-668BF338A53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A7213E-DBE1-4AC6-B659-27601A0B0D23}" type="datetimeFigureOut">
              <a:rPr lang="ru-RU" smtClean="0"/>
              <a:t>03.02.2014</a:t>
            </a:fld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BC49D9F-2298-4830-A192-668BF338A530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1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55A7213E-DBE1-4AC6-B659-27601A0B0D23}" type="datetimeFigureOut">
              <a:rPr lang="ru-RU" smtClean="0"/>
              <a:t>03.02.2014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3BC49D9F-2298-4830-A192-668BF338A53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7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9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0.xm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/yandsearch?img_url=http://s.primamedia.ru/f/big/159/158597.jpg&amp;iorient=&amp;icolor=&amp;site=&amp;text=%D0%B8%D0%B7%D1%8A%D1%8F%D1%82%D0%B8%D0%B5%20%D0%B0%D0%BB%D0%BA%D0%BE%D0%B3%D0%BE%D0%BB%D1%8C%D0%BD%D0%BE%D0%B9%20%D0%BF%D1%80%D0%BE%D0%B4%D1%83%D0%BA%D1%86%D0%B8%D0%B8%20%20%D1%84%D0%BE%D1%82%D0%BE&amp;wp=&amp;pos=4&amp;isize=&amp;type=&amp;recent=&amp;rpt=simage&amp;itype=&amp;nojs=1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hyperlink" Target="http://img.vl.ru/i/news/add_files/big943808rssrr_2000_rressrr_rrrrre1.JPG" TargetMode="Externa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voshodka.ru/uploads/posts/2010-08/1282904464_z_antipivo.jpg" TargetMode="Externa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1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2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3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4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5.xml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6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7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8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3" descr="http://fckuban.ru/files/Image/news/133681183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Рисунок 3" descr="http://fckuban.ru/files/Image/news/133681183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036496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Рисунок 3" descr="http://fckuban.ru/files/Image/news/133681183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52400"/>
            <a:ext cx="9036496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442533"/>
            <a:ext cx="9144000" cy="70173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700000"/>
                </a:solidFill>
                <a:latin typeface="Arial Black" panose="020B0A04020102020204" pitchFamily="34" charset="0"/>
              </a:rPr>
              <a:t>ДОКЛАД</a:t>
            </a:r>
          </a:p>
          <a:p>
            <a:pPr algn="ctr"/>
            <a:r>
              <a:rPr lang="ru-RU" sz="4000" b="1" dirty="0" smtClean="0">
                <a:solidFill>
                  <a:srgbClr val="700000"/>
                </a:solidFill>
                <a:latin typeface="Arial Black" panose="020B0A04020102020204" pitchFamily="34" charset="0"/>
              </a:rPr>
              <a:t>Начальника ОМВД России </a:t>
            </a:r>
          </a:p>
          <a:p>
            <a:pPr algn="ctr"/>
            <a:r>
              <a:rPr lang="ru-RU" sz="4000" b="1" dirty="0" smtClean="0">
                <a:solidFill>
                  <a:srgbClr val="700000"/>
                </a:solidFill>
                <a:latin typeface="Arial Black" panose="020B0A04020102020204" pitchFamily="34" charset="0"/>
              </a:rPr>
              <a:t>по </a:t>
            </a:r>
            <a:r>
              <a:rPr lang="ru-RU" sz="4000" b="1" dirty="0" err="1" smtClean="0">
                <a:solidFill>
                  <a:srgbClr val="700000"/>
                </a:solidFill>
                <a:latin typeface="Arial Black" panose="020B0A04020102020204" pitchFamily="34" charset="0"/>
              </a:rPr>
              <a:t>Малмыжскому</a:t>
            </a:r>
            <a:r>
              <a:rPr lang="ru-RU" sz="4000" b="1" dirty="0" smtClean="0">
                <a:solidFill>
                  <a:srgbClr val="700000"/>
                </a:solidFill>
                <a:latin typeface="Arial Black" panose="020B0A04020102020204" pitchFamily="34" charset="0"/>
              </a:rPr>
              <a:t> району</a:t>
            </a:r>
          </a:p>
          <a:p>
            <a:pPr algn="ctr"/>
            <a:r>
              <a:rPr lang="ru-RU" sz="4000" b="1" dirty="0" smtClean="0">
                <a:solidFill>
                  <a:srgbClr val="700000"/>
                </a:solidFill>
                <a:latin typeface="Arial Black" panose="020B0A04020102020204" pitchFamily="34" charset="0"/>
              </a:rPr>
              <a:t>подполковник полиции </a:t>
            </a:r>
          </a:p>
          <a:p>
            <a:pPr algn="ctr"/>
            <a:r>
              <a:rPr lang="ru-RU" sz="4800" b="1" dirty="0" smtClean="0">
                <a:solidFill>
                  <a:srgbClr val="700000"/>
                </a:solidFill>
                <a:latin typeface="Arial Black" panose="020B0A04020102020204" pitchFamily="34" charset="0"/>
              </a:rPr>
              <a:t>Макарова </a:t>
            </a:r>
          </a:p>
          <a:p>
            <a:pPr algn="ctr"/>
            <a:r>
              <a:rPr lang="ru-RU" sz="4800" b="1" dirty="0" smtClean="0">
                <a:solidFill>
                  <a:srgbClr val="700000"/>
                </a:solidFill>
                <a:latin typeface="Arial Black" panose="020B0A04020102020204" pitchFamily="34" charset="0"/>
              </a:rPr>
              <a:t>Владимира </a:t>
            </a:r>
          </a:p>
          <a:p>
            <a:pPr algn="ctr"/>
            <a:r>
              <a:rPr lang="ru-RU" sz="4800" b="1" dirty="0" smtClean="0">
                <a:solidFill>
                  <a:srgbClr val="700000"/>
                </a:solidFill>
                <a:latin typeface="Arial Black" panose="020B0A04020102020204" pitchFamily="34" charset="0"/>
              </a:rPr>
              <a:t>Алексеевича</a:t>
            </a:r>
          </a:p>
          <a:p>
            <a:pPr algn="ctr"/>
            <a:r>
              <a:rPr lang="ru-RU" sz="4000" b="1" dirty="0" smtClean="0">
                <a:solidFill>
                  <a:srgbClr val="700000"/>
                </a:solidFill>
                <a:latin typeface="Arial Black" panose="020B0A04020102020204" pitchFamily="34" charset="0"/>
              </a:rPr>
              <a:t>«О состоянии правопорядка</a:t>
            </a:r>
          </a:p>
          <a:p>
            <a:pPr algn="ctr"/>
            <a:r>
              <a:rPr lang="ru-RU" sz="4000" b="1" dirty="0" smtClean="0">
                <a:solidFill>
                  <a:srgbClr val="700000"/>
                </a:solidFill>
                <a:latin typeface="Arial Black" panose="020B0A04020102020204" pitchFamily="34" charset="0"/>
              </a:rPr>
              <a:t>на территории </a:t>
            </a:r>
            <a:r>
              <a:rPr lang="ru-RU" sz="4000" b="1" dirty="0" err="1" smtClean="0">
                <a:solidFill>
                  <a:srgbClr val="700000"/>
                </a:solidFill>
                <a:latin typeface="Arial Black" panose="020B0A04020102020204" pitchFamily="34" charset="0"/>
              </a:rPr>
              <a:t>Малмыжского</a:t>
            </a:r>
            <a:r>
              <a:rPr lang="ru-RU" sz="4000" b="1" dirty="0" smtClean="0">
                <a:solidFill>
                  <a:srgbClr val="700000"/>
                </a:solidFill>
                <a:latin typeface="Arial Black" panose="020B0A04020102020204" pitchFamily="34" charset="0"/>
              </a:rPr>
              <a:t> </a:t>
            </a:r>
          </a:p>
          <a:p>
            <a:pPr algn="ctr"/>
            <a:r>
              <a:rPr lang="ru-RU" sz="4000" b="1" dirty="0" smtClean="0">
                <a:solidFill>
                  <a:srgbClr val="700000"/>
                </a:solidFill>
                <a:latin typeface="Arial Black" panose="020B0A04020102020204" pitchFamily="34" charset="0"/>
              </a:rPr>
              <a:t>района в 2013 году».</a:t>
            </a:r>
          </a:p>
          <a:p>
            <a:endParaRPr lang="ru-RU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96013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356059791"/>
              </p:ext>
            </p:extLst>
          </p:nvPr>
        </p:nvGraphicFramePr>
        <p:xfrm>
          <a:off x="0" y="476672"/>
          <a:ext cx="9144000" cy="63813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07504" y="3071"/>
            <a:ext cx="885698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СВЕДЕНИЯ О ЛИЦАХ, СОВЕРШИВШИХ ПРЕСТУПЛЕНИЯ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8082269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val="1685895579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1098150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445224"/>
            <a:ext cx="9144000" cy="1412776"/>
          </a:xfrm>
          <a:solidFill>
            <a:schemeClr val="bg1"/>
          </a:solidFill>
        </p:spPr>
        <p:txBody>
          <a:bodyPr/>
          <a:lstStyle/>
          <a:p>
            <a:pPr algn="ctr"/>
            <a:r>
              <a:rPr lang="ru-RU" sz="3200" b="1" dirty="0" smtClean="0"/>
              <a:t>Образование лиц, совершивших преступление</a:t>
            </a:r>
            <a:endParaRPr lang="ru-RU" sz="3200" b="1" dirty="0"/>
          </a:p>
        </p:txBody>
      </p:sp>
      <p:graphicFrame>
        <p:nvGraphicFramePr>
          <p:cNvPr id="6" name="Диаграмма 5"/>
          <p:cNvGraphicFramePr/>
          <p:nvPr>
            <p:extLst>
              <p:ext uri="{D42A27DB-BD31-4B8C-83A1-F6EECF244321}">
                <p14:modId xmlns:p14="http://schemas.microsoft.com/office/powerpoint/2010/main" val="2736344779"/>
              </p:ext>
            </p:extLst>
          </p:nvPr>
        </p:nvGraphicFramePr>
        <p:xfrm>
          <a:off x="0" y="0"/>
          <a:ext cx="9144000" cy="5461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1890881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6021288"/>
            <a:ext cx="9144000" cy="836712"/>
          </a:xfrm>
          <a:solidFill>
            <a:schemeClr val="bg1"/>
          </a:solidFill>
        </p:spPr>
        <p:txBody>
          <a:bodyPr/>
          <a:lstStyle/>
          <a:p>
            <a:pPr algn="ctr"/>
            <a:r>
              <a:rPr lang="ru-RU" sz="4000" b="1" dirty="0" smtClean="0"/>
              <a:t>РОЗЫСК  ПРЕСТУПНИКОВ</a:t>
            </a:r>
            <a:endParaRPr lang="ru-RU" sz="4000" b="1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850985365"/>
              </p:ext>
            </p:extLst>
          </p:nvPr>
        </p:nvGraphicFramePr>
        <p:xfrm>
          <a:off x="0" y="0"/>
          <a:ext cx="9143999" cy="6021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0535924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1930003745"/>
              </p:ext>
            </p:extLst>
          </p:nvPr>
        </p:nvGraphicFramePr>
        <p:xfrm>
          <a:off x="0" y="0"/>
          <a:ext cx="9144000" cy="62014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-10111" y="6201486"/>
            <a:ext cx="914400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/>
              <a:t>РОЗЫСК БЕЗ ВЕСТИ ПРОПАВШИХ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8082269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val="135967132"/>
              </p:ext>
            </p:extLst>
          </p:nvPr>
        </p:nvGraphicFramePr>
        <p:xfrm>
          <a:off x="-1780" y="15643"/>
          <a:ext cx="9144000" cy="54452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-1780" y="5432208"/>
            <a:ext cx="9144000" cy="138499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endParaRPr lang="ru-RU" sz="2800" b="1" dirty="0" smtClean="0"/>
          </a:p>
          <a:p>
            <a:pPr algn="ctr"/>
            <a:r>
              <a:rPr lang="ru-RU" sz="2800" b="1" dirty="0" smtClean="0"/>
              <a:t>Преступность в общественных местах, в том числе на улицах.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2081643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val="1698762425"/>
              </p:ext>
            </p:extLst>
          </p:nvPr>
        </p:nvGraphicFramePr>
        <p:xfrm>
          <a:off x="0" y="359524"/>
          <a:ext cx="9144000" cy="64984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0" y="-9808"/>
            <a:ext cx="91440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ПРЕСТУПЛЕНИЯ  ПРОФИЛАКТИЧЕСКОЙ  НАПРАВЛЕННОСТИ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3884326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6021288"/>
            <a:ext cx="9144000" cy="836712"/>
          </a:xfrm>
          <a:solidFill>
            <a:schemeClr val="bg1"/>
          </a:solidFill>
        </p:spPr>
        <p:txBody>
          <a:bodyPr/>
          <a:lstStyle/>
          <a:p>
            <a:pPr algn="ctr"/>
            <a:r>
              <a:rPr lang="ru-RU" sz="3200" b="1" dirty="0" smtClean="0"/>
              <a:t>Виды экономических  преступлений</a:t>
            </a:r>
            <a:endParaRPr lang="ru-RU" sz="3200" b="1" dirty="0"/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3047530545"/>
              </p:ext>
            </p:extLst>
          </p:nvPr>
        </p:nvGraphicFramePr>
        <p:xfrm>
          <a:off x="0" y="0"/>
          <a:ext cx="9144000" cy="6021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4614323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val="2155212966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9310602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877272"/>
            <a:ext cx="9144000" cy="980728"/>
          </a:xfrm>
          <a:solidFill>
            <a:schemeClr val="bg1"/>
          </a:solidFill>
        </p:spPr>
        <p:txBody>
          <a:bodyPr/>
          <a:lstStyle/>
          <a:p>
            <a:pPr algn="ctr"/>
            <a:r>
              <a:rPr lang="ru-RU" sz="3600" b="1" dirty="0" smtClean="0"/>
              <a:t>Преступность несовершеннолетних</a:t>
            </a:r>
            <a:endParaRPr lang="ru-RU" sz="3600" b="1" dirty="0"/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944490762"/>
              </p:ext>
            </p:extLst>
          </p:nvPr>
        </p:nvGraphicFramePr>
        <p:xfrm>
          <a:off x="0" y="0"/>
          <a:ext cx="9144000" cy="6021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1759284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val="773353900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746805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6165304"/>
            <a:ext cx="9144000" cy="692696"/>
          </a:xfrm>
          <a:solidFill>
            <a:schemeClr val="bg1"/>
          </a:solidFill>
        </p:spPr>
        <p:txBody>
          <a:bodyPr/>
          <a:lstStyle/>
          <a:p>
            <a:pPr algn="ctr"/>
            <a:r>
              <a:rPr lang="ru-RU" sz="2800" b="1" dirty="0" smtClean="0"/>
              <a:t>Результаты работы по контролю за оружием.</a:t>
            </a:r>
            <a:endParaRPr lang="ru-RU" sz="2800" b="1" dirty="0"/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4238615638"/>
              </p:ext>
            </p:extLst>
          </p:nvPr>
        </p:nvGraphicFramePr>
        <p:xfrm>
          <a:off x="0" y="0"/>
          <a:ext cx="9144000" cy="61653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8643452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4"/>
          <p:cNvSpPr>
            <a:spLocks noChangeArrowheads="1"/>
          </p:cNvSpPr>
          <p:nvPr/>
        </p:nvSpPr>
        <p:spPr bwMode="auto">
          <a:xfrm>
            <a:off x="0" y="0"/>
            <a:ext cx="9144000" cy="37548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3400" b="1" dirty="0" smtClean="0">
                <a:latin typeface="Times New Roman" pitchFamily="18" charset="0"/>
              </a:rPr>
              <a:t>В текущем году сотрудниками </a:t>
            </a:r>
            <a:r>
              <a:rPr lang="ru-RU" sz="3400" b="1" dirty="0">
                <a:latin typeface="Times New Roman" pitchFamily="18" charset="0"/>
              </a:rPr>
              <a:t>полиции пресечено </a:t>
            </a:r>
          </a:p>
          <a:p>
            <a:pPr algn="ctr"/>
            <a:r>
              <a:rPr lang="ru-RU" sz="3400" b="1" dirty="0" smtClean="0">
                <a:latin typeface="Times New Roman" pitchFamily="18" charset="0"/>
              </a:rPr>
              <a:t>20 </a:t>
            </a:r>
            <a:r>
              <a:rPr lang="ru-RU" sz="3400" b="1" dirty="0">
                <a:latin typeface="Times New Roman" pitchFamily="18" charset="0"/>
              </a:rPr>
              <a:t>правонарушений в сфере </a:t>
            </a:r>
          </a:p>
          <a:p>
            <a:pPr algn="ctr"/>
            <a:r>
              <a:rPr lang="ru-RU" sz="3400" b="1" dirty="0">
                <a:latin typeface="Times New Roman" pitchFamily="18" charset="0"/>
              </a:rPr>
              <a:t>алкогольного законодательства</a:t>
            </a:r>
          </a:p>
          <a:p>
            <a:pPr algn="ctr"/>
            <a:r>
              <a:rPr lang="ru-RU" sz="3400" b="1" dirty="0">
                <a:latin typeface="Times New Roman" pitchFamily="18" charset="0"/>
              </a:rPr>
              <a:t>Изъято </a:t>
            </a:r>
            <a:r>
              <a:rPr lang="ru-RU" sz="3400" b="1" dirty="0" smtClean="0">
                <a:latin typeface="Times New Roman" pitchFamily="18" charset="0"/>
              </a:rPr>
              <a:t>372 литра </a:t>
            </a:r>
            <a:r>
              <a:rPr lang="ru-RU" sz="3400" b="1" dirty="0">
                <a:latin typeface="Times New Roman" pitchFamily="18" charset="0"/>
              </a:rPr>
              <a:t>алкогольной продукции</a:t>
            </a:r>
          </a:p>
          <a:p>
            <a:pPr algn="ctr"/>
            <a:endParaRPr lang="ru-RU" sz="3400" b="1" dirty="0"/>
          </a:p>
          <a:p>
            <a:pPr algn="ctr"/>
            <a:endParaRPr lang="ru-RU" sz="3400" dirty="0"/>
          </a:p>
        </p:txBody>
      </p:sp>
      <p:pic>
        <p:nvPicPr>
          <p:cNvPr id="12295" name="Picture 7" descr="i?id=438687669-21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7075" y="2747963"/>
            <a:ext cx="4427538" cy="37773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6" name="Picture 8" descr="big943808rssrr_2000_rressrr_rrrrre1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438" y="2781300"/>
            <a:ext cx="3886200" cy="3744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54001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1"/>
          <p:cNvSpPr>
            <a:spLocks noChangeArrowheads="1"/>
          </p:cNvSpPr>
          <p:nvPr/>
        </p:nvSpPr>
        <p:spPr bwMode="auto">
          <a:xfrm>
            <a:off x="5457825" y="2211388"/>
            <a:ext cx="319087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indent="449263" algn="ctr" eaLnBrk="0" hangingPunct="0">
              <a:defRPr/>
            </a:pPr>
            <a:r>
              <a:rPr lang="ru-RU" b="1">
                <a:solidFill>
                  <a:srgbClr val="9A020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b="1">
              <a:solidFill>
                <a:srgbClr val="9A020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3315" name="Rectangle 5"/>
          <p:cNvSpPr>
            <a:spLocks noChangeArrowheads="1"/>
          </p:cNvSpPr>
          <p:nvPr/>
        </p:nvSpPr>
        <p:spPr bwMode="auto">
          <a:xfrm>
            <a:off x="0" y="115888"/>
            <a:ext cx="9144000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0" hangingPunct="0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 ходе осуществления мероприятий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по пресечению фактов нахождения в общественных местах со слабоалкогольными напитками в открытой таре (ст. 3.13 ЗКО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) к административной ответственности привлечено 18 человек.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316" name="Rectangle 6"/>
          <p:cNvSpPr>
            <a:spLocks noChangeArrowheads="1"/>
          </p:cNvSpPr>
          <p:nvPr/>
        </p:nvSpPr>
        <p:spPr bwMode="auto">
          <a:xfrm>
            <a:off x="5364088" y="2754313"/>
            <a:ext cx="4140200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0" hangingPunct="0"/>
            <a:endParaRPr lang="ru-RU" sz="30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317" name="Picture 7" descr="1282904464_z_antipivo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685548"/>
            <a:ext cx="7605092" cy="51724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704575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4" name="Picture 8" descr="Тюрьма, как альма-матер"/>
          <p:cNvPicPr>
            <a:picLocks noChangeAspect="1" noChangeArrowheads="1"/>
          </p:cNvPicPr>
          <p:nvPr/>
        </p:nvPicPr>
        <p:blipFill>
          <a:blip r:embed="rId2">
            <a:lum bright="-50000" contrast="-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32497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39" name="Rectangle 4"/>
          <p:cNvSpPr>
            <a:spLocks noChangeArrowheads="1"/>
          </p:cNvSpPr>
          <p:nvPr/>
        </p:nvSpPr>
        <p:spPr bwMode="auto">
          <a:xfrm>
            <a:off x="0" y="-82620"/>
            <a:ext cx="9324975" cy="66787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marL="342900" indent="-342900" algn="ctr"/>
            <a:endParaRPr lang="ru-RU" sz="4000" b="1" dirty="0">
              <a:latin typeface="Times New Roman" pitchFamily="18" charset="0"/>
            </a:endParaRPr>
          </a:p>
          <a:p>
            <a:pPr marL="342900" indent="-342900"/>
            <a:endParaRPr lang="ru-RU" sz="3200" b="1" dirty="0">
              <a:latin typeface="Times New Roman" pitchFamily="18" charset="0"/>
            </a:endParaRPr>
          </a:p>
          <a:p>
            <a:pPr marL="342900" indent="-342900"/>
            <a:endParaRPr lang="ru-RU" sz="3600" b="1" dirty="0">
              <a:solidFill>
                <a:srgbClr val="800000"/>
              </a:solidFill>
              <a:latin typeface="Times New Roman" pitchFamily="18" charset="0"/>
            </a:endParaRPr>
          </a:p>
          <a:p>
            <a:pPr marL="342900" indent="-342900" algn="ctr"/>
            <a:r>
              <a:rPr lang="ru-RU" sz="4000" b="1" dirty="0" smtClean="0">
                <a:latin typeface="Times New Roman" pitchFamily="18" charset="0"/>
              </a:rPr>
              <a:t>10   </a:t>
            </a:r>
            <a:r>
              <a:rPr lang="ru-RU" sz="4000" b="1" dirty="0">
                <a:latin typeface="Times New Roman" pitchFamily="18" charset="0"/>
              </a:rPr>
              <a:t>поднадзорных </a:t>
            </a:r>
            <a:r>
              <a:rPr lang="ru-RU" sz="4000" b="1" dirty="0" smtClean="0">
                <a:latin typeface="Times New Roman" pitchFamily="18" charset="0"/>
              </a:rPr>
              <a:t>лиц; </a:t>
            </a:r>
            <a:endParaRPr lang="ru-RU" sz="4000" b="1" dirty="0">
              <a:latin typeface="Times New Roman" pitchFamily="18" charset="0"/>
            </a:endParaRPr>
          </a:p>
          <a:p>
            <a:pPr marL="342900" indent="-342900" algn="ctr"/>
            <a:r>
              <a:rPr lang="ru-RU" sz="4000" b="1" dirty="0" smtClean="0">
                <a:latin typeface="Times New Roman" pitchFamily="18" charset="0"/>
              </a:rPr>
              <a:t>65  </a:t>
            </a:r>
            <a:r>
              <a:rPr lang="ru-RU" sz="4000" b="1" dirty="0">
                <a:latin typeface="Times New Roman" pitchFamily="18" charset="0"/>
              </a:rPr>
              <a:t>граждан, по формальным </a:t>
            </a:r>
          </a:p>
          <a:p>
            <a:pPr marL="342900" indent="-342900" algn="ctr"/>
            <a:r>
              <a:rPr lang="ru-RU" sz="4000" b="1" dirty="0">
                <a:latin typeface="Times New Roman" pitchFamily="18" charset="0"/>
              </a:rPr>
              <a:t>признакам, подпадающих под действие административного </a:t>
            </a:r>
            <a:r>
              <a:rPr lang="ru-RU" sz="4000" b="1" dirty="0" smtClean="0">
                <a:latin typeface="Times New Roman" pitchFamily="18" charset="0"/>
              </a:rPr>
              <a:t>надзора; </a:t>
            </a:r>
          </a:p>
          <a:p>
            <a:pPr marL="342900" indent="-342900" algn="ctr"/>
            <a:r>
              <a:rPr lang="ru-RU" sz="4000" b="1" dirty="0" smtClean="0">
                <a:latin typeface="Times New Roman" pitchFamily="18" charset="0"/>
              </a:rPr>
              <a:t>228 </a:t>
            </a:r>
            <a:r>
              <a:rPr lang="ru-RU" sz="4000" b="1" dirty="0">
                <a:latin typeface="Times New Roman" pitchFamily="18" charset="0"/>
              </a:rPr>
              <a:t>лиц, освобожденных из мест лишения свободы, состоящих на списочных учетах </a:t>
            </a:r>
          </a:p>
          <a:p>
            <a:pPr marL="342900" indent="-342900" algn="ctr"/>
            <a:r>
              <a:rPr lang="ru-RU" sz="4000" b="1" dirty="0" smtClean="0">
                <a:latin typeface="Times New Roman" pitchFamily="18" charset="0"/>
              </a:rPr>
              <a:t>52  </a:t>
            </a:r>
            <a:r>
              <a:rPr lang="ru-RU" sz="4000" b="1" dirty="0">
                <a:latin typeface="Times New Roman" pitchFamily="18" charset="0"/>
              </a:rPr>
              <a:t>условно – осужденных</a:t>
            </a:r>
          </a:p>
        </p:txBody>
      </p:sp>
      <p:sp>
        <p:nvSpPr>
          <p:cNvPr id="14340" name="Rectangle 5"/>
          <p:cNvSpPr>
            <a:spLocks noChangeArrowheads="1"/>
          </p:cNvSpPr>
          <p:nvPr/>
        </p:nvSpPr>
        <p:spPr bwMode="auto">
          <a:xfrm>
            <a:off x="-377825" y="4497388"/>
            <a:ext cx="184150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endParaRPr lang="ru-RU" sz="3000" b="1">
              <a:latin typeface="Times New Roman" pitchFamily="18" charset="0"/>
            </a:endParaRPr>
          </a:p>
        </p:txBody>
      </p:sp>
      <p:sp>
        <p:nvSpPr>
          <p:cNvPr id="14341" name="Rectangle 6"/>
          <p:cNvSpPr>
            <a:spLocks noChangeArrowheads="1"/>
          </p:cNvSpPr>
          <p:nvPr/>
        </p:nvSpPr>
        <p:spPr bwMode="auto">
          <a:xfrm>
            <a:off x="250825" y="44450"/>
            <a:ext cx="8785225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4200" b="1" dirty="0">
                <a:latin typeface="Times New Roman" pitchFamily="18" charset="0"/>
              </a:rPr>
              <a:t>Сотрудниками полиции контролируется поведение:</a:t>
            </a:r>
          </a:p>
        </p:txBody>
      </p:sp>
    </p:spTree>
    <p:extLst>
      <p:ext uri="{BB962C8B-B14F-4D97-AF65-F5344CB8AC3E}">
        <p14:creationId xmlns:p14="http://schemas.microsoft.com/office/powerpoint/2010/main" val="7791723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3512107086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679062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val="2873812972"/>
              </p:ext>
            </p:extLst>
          </p:nvPr>
        </p:nvGraphicFramePr>
        <p:xfrm>
          <a:off x="-2232" y="0"/>
          <a:ext cx="9144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462513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val="1993357586"/>
              </p:ext>
            </p:extLst>
          </p:nvPr>
        </p:nvGraphicFramePr>
        <p:xfrm>
          <a:off x="0" y="0"/>
          <a:ext cx="9144000" cy="62373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0" y="6237312"/>
            <a:ext cx="914400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/>
              <a:t>Результаты работы дознания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366835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val="3468095231"/>
              </p:ext>
            </p:extLst>
          </p:nvPr>
        </p:nvGraphicFramePr>
        <p:xfrm>
          <a:off x="0" y="0"/>
          <a:ext cx="9144000" cy="62373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-22841" y="6202948"/>
            <a:ext cx="9144000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Результаты работы следствия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1494463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6021288"/>
            <a:ext cx="9144000" cy="836712"/>
          </a:xfrm>
          <a:solidFill>
            <a:schemeClr val="bg1"/>
          </a:solidFill>
        </p:spPr>
        <p:txBody>
          <a:bodyPr/>
          <a:lstStyle/>
          <a:p>
            <a:pPr algn="ctr"/>
            <a:r>
              <a:rPr lang="ru-RU" sz="3600" b="1" dirty="0" smtClean="0"/>
              <a:t>Аварийность в Малмыжском районе</a:t>
            </a:r>
            <a:endParaRPr lang="ru-RU" sz="3600" b="1" dirty="0"/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3640773110"/>
              </p:ext>
            </p:extLst>
          </p:nvPr>
        </p:nvGraphicFramePr>
        <p:xfrm>
          <a:off x="0" y="0"/>
          <a:ext cx="9144000" cy="6021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24628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6021288"/>
            <a:ext cx="9144000" cy="836712"/>
          </a:xfrm>
          <a:solidFill>
            <a:schemeClr val="bg1"/>
          </a:solidFill>
        </p:spPr>
        <p:txBody>
          <a:bodyPr/>
          <a:lstStyle/>
          <a:p>
            <a:pPr algn="ctr"/>
            <a:r>
              <a:rPr lang="ru-RU" sz="3600" b="1" dirty="0" smtClean="0"/>
              <a:t>Административная практика ГИБДД</a:t>
            </a:r>
            <a:endParaRPr lang="ru-RU" sz="3600" b="1" dirty="0"/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455366548"/>
              </p:ext>
            </p:extLst>
          </p:nvPr>
        </p:nvGraphicFramePr>
        <p:xfrm>
          <a:off x="0" y="0"/>
          <a:ext cx="9144000" cy="6021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363273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5661248"/>
            <a:ext cx="9144000" cy="76944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/>
              <a:t>СОСТОЯНИЕ ПРЕСТУПНОСТИ</a:t>
            </a:r>
          </a:p>
        </p:txBody>
      </p:sp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2488148376"/>
              </p:ext>
            </p:extLst>
          </p:nvPr>
        </p:nvGraphicFramePr>
        <p:xfrm>
          <a:off x="0" y="0"/>
          <a:ext cx="9144000" cy="55172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7397672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val="2983011541"/>
              </p:ext>
            </p:extLst>
          </p:nvPr>
        </p:nvGraphicFramePr>
        <p:xfrm>
          <a:off x="0" y="584775"/>
          <a:ext cx="9144000" cy="62732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0" y="0"/>
            <a:ext cx="9036496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Результаты работы РЭГ ОГИБДД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536300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1433434971"/>
              </p:ext>
            </p:extLst>
          </p:nvPr>
        </p:nvGraphicFramePr>
        <p:xfrm>
          <a:off x="0" y="-35151"/>
          <a:ext cx="9144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576062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4"/>
          <p:cNvSpPr>
            <a:spLocks noChangeArrowheads="1"/>
          </p:cNvSpPr>
          <p:nvPr/>
        </p:nvSpPr>
        <p:spPr bwMode="auto">
          <a:xfrm flipV="1">
            <a:off x="0" y="1588"/>
            <a:ext cx="107504" cy="457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rot="10800000" wrap="square">
            <a:spAutoFit/>
          </a:bodyPr>
          <a:lstStyle/>
          <a:p>
            <a:pPr algn="ctr"/>
            <a:endParaRPr lang="ru-RU" sz="2400" b="1">
              <a:latin typeface="Times New Roman" pitchFamily="18" charset="0"/>
            </a:endParaRPr>
          </a:p>
        </p:txBody>
      </p:sp>
      <p:sp>
        <p:nvSpPr>
          <p:cNvPr id="16387" name="Rectangle 5"/>
          <p:cNvSpPr>
            <a:spLocks noChangeArrowheads="1"/>
          </p:cNvSpPr>
          <p:nvPr/>
        </p:nvSpPr>
        <p:spPr bwMode="auto">
          <a:xfrm>
            <a:off x="0" y="2133600"/>
            <a:ext cx="91440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endParaRPr lang="ru-RU" sz="2800">
              <a:latin typeface="Times New Roman" pitchFamily="18" charset="0"/>
            </a:endParaRPr>
          </a:p>
        </p:txBody>
      </p:sp>
      <p:sp>
        <p:nvSpPr>
          <p:cNvPr id="16388" name="Rectangle 6"/>
          <p:cNvSpPr>
            <a:spLocks noChangeArrowheads="1"/>
          </p:cNvSpPr>
          <p:nvPr/>
        </p:nvSpPr>
        <p:spPr bwMode="auto">
          <a:xfrm>
            <a:off x="-38099" y="1083977"/>
            <a:ext cx="9145588" cy="550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marL="514350" indent="-514350" algn="just">
              <a:buAutoNum type="arabicPeriod"/>
            </a:pP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Укреплении доверия общества и граждан к органам внутренних дел. </a:t>
            </a:r>
          </a:p>
          <a:p>
            <a:pPr marL="514350" indent="-514350" algn="just">
              <a:buAutoNum type="arabicPeriod"/>
            </a:pP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Укреплении законности в сфере расследования преступлений.</a:t>
            </a:r>
          </a:p>
          <a:p>
            <a:pPr marL="514350" indent="-514350" algn="just">
              <a:buAutoNum type="arabicPeriod"/>
            </a:pP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Улучшение качества решения задач оперативно-розыскной деятельности.</a:t>
            </a:r>
          </a:p>
          <a:p>
            <a:pPr marL="514350" indent="-514350" algn="just">
              <a:buAutoNum type="arabicPeriod"/>
            </a:pP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Активизацию борьбы с противоправным переделом собственности, хищениями и нецелевым использованием бюджетных денежных средств.</a:t>
            </a:r>
          </a:p>
          <a:p>
            <a:pPr marL="514350" indent="-514350" algn="just">
              <a:buAutoNum type="arabicPeriod"/>
            </a:pP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Укреплении учетно- регистрационной дисциплины.</a:t>
            </a:r>
          </a:p>
          <a:p>
            <a:pPr marL="514350" indent="-514350" algn="just">
              <a:buAutoNum type="arabicPeriod"/>
            </a:pP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инициативное выявление превентивных составов преступлений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342900" indent="-342900" algn="just">
              <a:buAutoNum type="arabicPeriod" startAt="7"/>
            </a:pP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   Повышение эффективности  </a:t>
            </a: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привлечения  работников 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    </a:t>
            </a:r>
          </a:p>
          <a:p>
            <a:pPr algn="just"/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       предприятий </a:t>
            </a: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к участию в 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охране </a:t>
            </a: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общественного порядка. </a:t>
            </a:r>
            <a:endParaRPr lang="ru-RU" sz="2200" b="1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buAutoNum type="arabicPeriod" startAt="8"/>
            </a:pP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 Принятии дополнительных мер </a:t>
            </a: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по профилактике преступлений, 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/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        совершаемых </a:t>
            </a: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в состоянии опьянения, и лицами, ранее </a:t>
            </a:r>
            <a:endParaRPr lang="ru-RU" sz="22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       преступавшими </a:t>
            </a: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закон. </a:t>
            </a:r>
          </a:p>
        </p:txBody>
      </p:sp>
      <p:sp>
        <p:nvSpPr>
          <p:cNvPr id="16389" name="Прямоугольник 2"/>
          <p:cNvSpPr>
            <a:spLocks noChangeArrowheads="1"/>
          </p:cNvSpPr>
          <p:nvPr/>
        </p:nvSpPr>
        <p:spPr bwMode="auto">
          <a:xfrm>
            <a:off x="287337" y="1588"/>
            <a:ext cx="8496300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Для успешной	работы в 2014 году необходимо направить основные усилия на: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3982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5373216"/>
            <a:ext cx="8856984" cy="1484784"/>
          </a:xfrm>
          <a:solidFill>
            <a:schemeClr val="bg1"/>
          </a:solidFill>
        </p:spPr>
        <p:txBody>
          <a:bodyPr/>
          <a:lstStyle/>
          <a:p>
            <a:pPr algn="ctr"/>
            <a:r>
              <a:rPr lang="ru-RU" sz="3200" b="1" dirty="0" smtClean="0"/>
              <a:t>Уровень преступности на 10 тысяч населения</a:t>
            </a:r>
            <a:endParaRPr lang="ru-RU" sz="3200" b="1" dirty="0"/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1891301375"/>
              </p:ext>
            </p:extLst>
          </p:nvPr>
        </p:nvGraphicFramePr>
        <p:xfrm>
          <a:off x="0" y="0"/>
          <a:ext cx="9036496" cy="57332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5389872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val="2640406223"/>
              </p:ext>
            </p:extLst>
          </p:nvPr>
        </p:nvGraphicFramePr>
        <p:xfrm>
          <a:off x="0" y="0"/>
          <a:ext cx="9144000" cy="62373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0" y="6237312"/>
            <a:ext cx="9144000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ОСНОВНЫЕ  ВИДЫ   ПРЕСТУПЛЕНИЙ</a:t>
            </a:r>
            <a:endParaRPr lang="ru-RU" sz="3200" b="1" dirty="0"/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2453772972"/>
              </p:ext>
            </p:extLst>
          </p:nvPr>
        </p:nvGraphicFramePr>
        <p:xfrm>
          <a:off x="0" y="8221"/>
          <a:ext cx="9144000" cy="62373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0055208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val="2074494004"/>
              </p:ext>
            </p:extLst>
          </p:nvPr>
        </p:nvGraphicFramePr>
        <p:xfrm>
          <a:off x="0" y="8221"/>
          <a:ext cx="9144000" cy="62373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0" y="6237312"/>
            <a:ext cx="9144000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ОСНОВНЫЕ  ВИДЫ   ПРЕСТУПЛЕНИЙ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19965120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Диаграмма 5"/>
          <p:cNvGraphicFramePr/>
          <p:nvPr>
            <p:extLst>
              <p:ext uri="{D42A27DB-BD31-4B8C-83A1-F6EECF244321}">
                <p14:modId xmlns:p14="http://schemas.microsoft.com/office/powerpoint/2010/main" val="4141242523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5283308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62811333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878385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val="3757811249"/>
              </p:ext>
            </p:extLst>
          </p:nvPr>
        </p:nvGraphicFramePr>
        <p:xfrm>
          <a:off x="0" y="35986"/>
          <a:ext cx="9144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3757621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азовая">
  <a:themeElements>
    <a:clrScheme name="Базовая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Базовая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азовая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Elemental</Template>
  <TotalTime>0</TotalTime>
  <Words>334</Words>
  <Application>Microsoft Office PowerPoint</Application>
  <PresentationFormat>Экран (4:3)</PresentationFormat>
  <Paragraphs>77</Paragraphs>
  <Slides>32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8" baseType="lpstr">
      <vt:lpstr>Arial Black</vt:lpstr>
      <vt:lpstr>Calibri</vt:lpstr>
      <vt:lpstr>Palatino Linotype</vt:lpstr>
      <vt:lpstr>Times New Roman</vt:lpstr>
      <vt:lpstr>Wingdings</vt:lpstr>
      <vt:lpstr>Базовая</vt:lpstr>
      <vt:lpstr>Презентация PowerPoint</vt:lpstr>
      <vt:lpstr>Презентация PowerPoint</vt:lpstr>
      <vt:lpstr>Презентация PowerPoint</vt:lpstr>
      <vt:lpstr>Уровень преступности на 10 тысяч населения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Образование лиц, совершивших преступление</vt:lpstr>
      <vt:lpstr>РОЗЫСК  ПРЕСТУПНИКОВ</vt:lpstr>
      <vt:lpstr>Презентация PowerPoint</vt:lpstr>
      <vt:lpstr>Презентация PowerPoint</vt:lpstr>
      <vt:lpstr>Презентация PowerPoint</vt:lpstr>
      <vt:lpstr>Виды экономических  преступлений</vt:lpstr>
      <vt:lpstr>Презентация PowerPoint</vt:lpstr>
      <vt:lpstr>Преступность несовершеннолетних</vt:lpstr>
      <vt:lpstr>Результаты работы по контролю за оружием.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Аварийность в Малмыжском районе</vt:lpstr>
      <vt:lpstr>Административная практика ГИБДД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Андрей</dc:creator>
  <cp:lastModifiedBy>Пользователь</cp:lastModifiedBy>
  <cp:revision>162</cp:revision>
  <dcterms:created xsi:type="dcterms:W3CDTF">2013-01-17T03:15:53Z</dcterms:created>
  <dcterms:modified xsi:type="dcterms:W3CDTF">2014-02-03T11:57:18Z</dcterms:modified>
</cp:coreProperties>
</file>