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style13.xml" ContentType="application/vnd.ms-office.chartstyle+xml"/>
  <Override PartName="/ppt/charts/colors13.xml" ContentType="application/vnd.ms-office.chartcolorstyle+xml"/>
  <Override PartName="/ppt/charts/style14.xml" ContentType="application/vnd.ms-office.chartstyle+xml"/>
  <Override PartName="/ppt/charts/colors1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1"/>
  </p:notesMasterIdLst>
  <p:sldIdLst>
    <p:sldId id="327" r:id="rId2"/>
    <p:sldId id="324" r:id="rId3"/>
    <p:sldId id="330" r:id="rId4"/>
    <p:sldId id="272" r:id="rId5"/>
    <p:sldId id="337" r:id="rId6"/>
    <p:sldId id="310" r:id="rId7"/>
    <p:sldId id="291" r:id="rId8"/>
    <p:sldId id="326" r:id="rId9"/>
    <p:sldId id="321" r:id="rId10"/>
    <p:sldId id="329" r:id="rId11"/>
    <p:sldId id="289" r:id="rId12"/>
    <p:sldId id="290" r:id="rId13"/>
    <p:sldId id="342" r:id="rId14"/>
    <p:sldId id="343" r:id="rId15"/>
    <p:sldId id="295" r:id="rId16"/>
    <p:sldId id="293" r:id="rId17"/>
    <p:sldId id="312" r:id="rId18"/>
    <p:sldId id="296" r:id="rId19"/>
    <p:sldId id="294" r:id="rId20"/>
    <p:sldId id="297" r:id="rId21"/>
    <p:sldId id="338" r:id="rId22"/>
    <p:sldId id="339" r:id="rId23"/>
    <p:sldId id="340" r:id="rId24"/>
    <p:sldId id="308" r:id="rId25"/>
    <p:sldId id="328" r:id="rId26"/>
    <p:sldId id="311" r:id="rId27"/>
    <p:sldId id="299" r:id="rId28"/>
    <p:sldId id="331" r:id="rId29"/>
    <p:sldId id="314" r:id="rId30"/>
    <p:sldId id="341" r:id="rId31"/>
    <p:sldId id="313" r:id="rId32"/>
    <p:sldId id="265" r:id="rId33"/>
    <p:sldId id="271" r:id="rId34"/>
    <p:sldId id="320" r:id="rId35"/>
    <p:sldId id="319" r:id="rId36"/>
    <p:sldId id="315" r:id="rId37"/>
    <p:sldId id="316" r:id="rId38"/>
    <p:sldId id="306" r:id="rId39"/>
    <p:sldId id="32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77" autoAdjust="0"/>
  </p:normalViewPr>
  <p:slideViewPr>
    <p:cSldViewPr>
      <p:cViewPr varScale="1">
        <p:scale>
          <a:sx n="108" d="100"/>
          <a:sy n="108" d="100"/>
        </p:scale>
        <p:origin x="-4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3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_____Microsoft_Excel25.xlsx"/></Relationships>
</file>

<file path=ppt/charts/_rels/chart26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_____Microsoft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_____Microsoft_Excel30.xlsx"/></Relationships>
</file>

<file path=ppt/charts/_rels/chart3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_____Microsoft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2.xlsx"/></Relationships>
</file>

<file path=ppt/charts/_rels/chart33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_____Microsoft_Excel33.xlsx"/></Relationships>
</file>

<file path=ppt/charts/_rels/chart34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_____Microsoft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5.xlsx"/></Relationships>
</file>

<file path=ppt/charts/_rels/chart36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_____Microsoft_Excel36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/>
              <a:t>Количество сообщений и заявлений</a:t>
            </a:r>
            <a:endParaRPr lang="ru-RU" sz="24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9292869641294913E-2"/>
          <c:y val="0.11328244386118422"/>
          <c:w val="0.90848490813648297"/>
          <c:h val="0.8137884222805491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сообщения</c:v>
                </c:pt>
              </c:strCache>
            </c:strRef>
          </c:tx>
          <c:spPr>
            <a:ln w="2540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1666666666666692E-2"/>
                  <c:y val="3.5185185185185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1388888888888894E-2"/>
                  <c:y val="4.4444444444444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4166666666666766E-2"/>
                  <c:y val="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833333333333357E-2"/>
                  <c:y val="5.7407407407407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5555555555555546E-2"/>
                  <c:y val="5.7407407407407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9722222222222447E-2"/>
                  <c:y val="6.2962962962962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5.4166666666666766E-2"/>
                  <c:y val="0.103703703703703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8333333333333459E-2"/>
                  <c:y val="7.5925925925926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2194</c:v>
                </c:pt>
                <c:pt idx="1">
                  <c:v>2420</c:v>
                </c:pt>
                <c:pt idx="2">
                  <c:v>2729</c:v>
                </c:pt>
                <c:pt idx="3">
                  <c:v>2930</c:v>
                </c:pt>
                <c:pt idx="4">
                  <c:v>3357</c:v>
                </c:pt>
                <c:pt idx="5">
                  <c:v>3559</c:v>
                </c:pt>
                <c:pt idx="6">
                  <c:v>4136</c:v>
                </c:pt>
                <c:pt idx="7">
                  <c:v>3761</c:v>
                </c:pt>
                <c:pt idx="8">
                  <c:v>3038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845120"/>
        <c:axId val="140571392"/>
      </c:lineChart>
      <c:catAx>
        <c:axId val="13184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571392"/>
        <c:crosses val="autoZero"/>
        <c:auto val="1"/>
        <c:lblAlgn val="ctr"/>
        <c:lblOffset val="100"/>
        <c:noMultiLvlLbl val="0"/>
      </c:catAx>
      <c:valAx>
        <c:axId val="14057139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845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759153543307091"/>
          <c:y val="2.2151461577853852E-2"/>
          <c:w val="0.73713068678915161"/>
          <c:h val="0.889268157570497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ТТП</c:v>
                </c:pt>
                <c:pt idx="1">
                  <c:v>Кражи из квартир</c:v>
                </c:pt>
                <c:pt idx="2">
                  <c:v>Наркотики</c:v>
                </c:pt>
                <c:pt idx="3">
                  <c:v>Незаконный поруб</c:v>
                </c:pt>
                <c:pt idx="4">
                  <c:v>Мошенничество</c:v>
                </c:pt>
                <c:pt idx="5">
                  <c:v>Вымогательство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0538752"/>
        <c:axId val="90540288"/>
      </c:barChart>
      <c:catAx>
        <c:axId val="90538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0540288"/>
        <c:crosses val="autoZero"/>
        <c:auto val="1"/>
        <c:lblAlgn val="ctr"/>
        <c:lblOffset val="100"/>
        <c:noMultiLvlLbl val="0"/>
      </c:catAx>
      <c:valAx>
        <c:axId val="90540288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9053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 b="1" baseline="0"/>
            </a:pPr>
            <a:r>
              <a:rPr lang="ru-RU" dirty="0" smtClean="0">
                <a:solidFill>
                  <a:schemeClr val="tx1"/>
                </a:solidFill>
              </a:rPr>
              <a:t>Преступность по поселениям</a:t>
            </a:r>
            <a:endParaRPr lang="ru-RU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23262839020122494"/>
          <c:y val="2.8563460362013748E-2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903947944006999E-2"/>
          <c:y val="0.11392140565762611"/>
          <c:w val="0.90429385389326333"/>
          <c:h val="0.64530256634587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Преступность по поселениям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Лист1!$A$2:$A$19</c:f>
              <c:strCache>
                <c:ptCount val="18"/>
                <c:pt idx="0">
                  <c:v>Малмыжское</c:v>
                </c:pt>
                <c:pt idx="1">
                  <c:v>Б.Китякское</c:v>
                </c:pt>
                <c:pt idx="2">
                  <c:v>Н. Смаильское</c:v>
                </c:pt>
                <c:pt idx="3">
                  <c:v>М-Малмыжское</c:v>
                </c:pt>
                <c:pt idx="4">
                  <c:v>Савальское</c:v>
                </c:pt>
                <c:pt idx="5">
                  <c:v>Ст.Ирюкское</c:v>
                </c:pt>
                <c:pt idx="6">
                  <c:v>Аджимское</c:v>
                </c:pt>
                <c:pt idx="7">
                  <c:v>Ральниковское</c:v>
                </c:pt>
                <c:pt idx="8">
                  <c:v>Рожкинское</c:v>
                </c:pt>
                <c:pt idx="9">
                  <c:v>Т.В. Гоньбинское</c:v>
                </c:pt>
                <c:pt idx="10">
                  <c:v>Ст. Тушкинское</c:v>
                </c:pt>
                <c:pt idx="11">
                  <c:v>Плотбищеноске</c:v>
                </c:pt>
                <c:pt idx="12">
                  <c:v>Каксинвайское</c:v>
                </c:pt>
                <c:pt idx="13">
                  <c:v>Преображенское</c:v>
                </c:pt>
                <c:pt idx="14">
                  <c:v>Константиновское</c:v>
                </c:pt>
                <c:pt idx="15">
                  <c:v>Мелетское</c:v>
                </c:pt>
                <c:pt idx="16">
                  <c:v>Арыкское</c:v>
                </c:pt>
                <c:pt idx="17">
                  <c:v>Калининское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105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38</c:v>
                </c:pt>
                <c:pt idx="5">
                  <c:v>2</c:v>
                </c:pt>
                <c:pt idx="6">
                  <c:v>7</c:v>
                </c:pt>
                <c:pt idx="7">
                  <c:v>12</c:v>
                </c:pt>
                <c:pt idx="8">
                  <c:v>15</c:v>
                </c:pt>
                <c:pt idx="9">
                  <c:v>5</c:v>
                </c:pt>
                <c:pt idx="10">
                  <c:v>11</c:v>
                </c:pt>
                <c:pt idx="11">
                  <c:v>1</c:v>
                </c:pt>
                <c:pt idx="12">
                  <c:v>4</c:v>
                </c:pt>
                <c:pt idx="13">
                  <c:v>5</c:v>
                </c:pt>
                <c:pt idx="14">
                  <c:v>7</c:v>
                </c:pt>
                <c:pt idx="15">
                  <c:v>9</c:v>
                </c:pt>
                <c:pt idx="16">
                  <c:v>7</c:v>
                </c:pt>
                <c:pt idx="17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617152"/>
        <c:axId val="91618688"/>
      </c:barChart>
      <c:catAx>
        <c:axId val="91617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ru-RU"/>
          </a:p>
        </c:txPr>
        <c:crossAx val="91618688"/>
        <c:crosses val="autoZero"/>
        <c:auto val="1"/>
        <c:lblAlgn val="ctr"/>
        <c:lblOffset val="100"/>
        <c:noMultiLvlLbl val="0"/>
      </c:catAx>
      <c:valAx>
        <c:axId val="9161868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9161715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Ранее совершавшие</c:v>
                </c:pt>
                <c:pt idx="1">
                  <c:v>удельный вес</c:v>
                </c:pt>
                <c:pt idx="2">
                  <c:v>удельный вес область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165</c:v>
                </c:pt>
                <c:pt idx="1">
                  <c:v>63</c:v>
                </c:pt>
                <c:pt idx="2">
                  <c:v>63.6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Ранее совершавшие</c:v>
                </c:pt>
                <c:pt idx="1">
                  <c:v>удельный вес</c:v>
                </c:pt>
                <c:pt idx="2">
                  <c:v>удельный вес область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180</c:v>
                </c:pt>
                <c:pt idx="1">
                  <c:v>55.2</c:v>
                </c:pt>
                <c:pt idx="2">
                  <c:v>61.5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745088"/>
        <c:axId val="90755072"/>
      </c:barChart>
      <c:catAx>
        <c:axId val="90745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0755072"/>
        <c:crosses val="autoZero"/>
        <c:auto val="1"/>
        <c:lblAlgn val="ctr"/>
        <c:lblOffset val="100"/>
        <c:noMultiLvlLbl val="0"/>
      </c:catAx>
      <c:valAx>
        <c:axId val="9075507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07450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Ранее судимые</c:v>
                </c:pt>
                <c:pt idx="1">
                  <c:v>Удельный вес</c:v>
                </c:pt>
                <c:pt idx="2">
                  <c:v>удельный вес область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</c:v>
                </c:pt>
                <c:pt idx="1">
                  <c:v>37.4</c:v>
                </c:pt>
                <c:pt idx="2">
                  <c:v>36.4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Ранее судимые</c:v>
                </c:pt>
                <c:pt idx="1">
                  <c:v>Удельный вес</c:v>
                </c:pt>
                <c:pt idx="2">
                  <c:v>удельный вес область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89</c:v>
                </c:pt>
                <c:pt idx="1">
                  <c:v>27.3</c:v>
                </c:pt>
                <c:pt idx="2">
                  <c:v>35.700000000000003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609152"/>
        <c:axId val="90610688"/>
      </c:barChart>
      <c:catAx>
        <c:axId val="9060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610688"/>
        <c:crosses val="autoZero"/>
        <c:auto val="1"/>
        <c:lblAlgn val="ctr"/>
        <c:lblOffset val="100"/>
        <c:noMultiLvlLbl val="0"/>
      </c:catAx>
      <c:valAx>
        <c:axId val="906106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6091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 состоянии опьянения</c:v>
                </c:pt>
                <c:pt idx="1">
                  <c:v>удельный вес</c:v>
                </c:pt>
                <c:pt idx="2">
                  <c:v>уд. вес область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151</c:v>
                </c:pt>
                <c:pt idx="1">
                  <c:v>57.6</c:v>
                </c:pt>
                <c:pt idx="2">
                  <c:v>49.9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 состоянии опьянения</c:v>
                </c:pt>
                <c:pt idx="1">
                  <c:v>удельный вес</c:v>
                </c:pt>
                <c:pt idx="2">
                  <c:v>уд. вес область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183</c:v>
                </c:pt>
                <c:pt idx="1">
                  <c:v>56.1</c:v>
                </c:pt>
                <c:pt idx="2">
                  <c:v>47.5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613056"/>
        <c:axId val="89614592"/>
      </c:barChart>
      <c:catAx>
        <c:axId val="89613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9614592"/>
        <c:crosses val="autoZero"/>
        <c:auto val="1"/>
        <c:lblAlgn val="ctr"/>
        <c:lblOffset val="100"/>
        <c:noMultiLvlLbl val="0"/>
      </c:catAx>
      <c:valAx>
        <c:axId val="89614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96130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ru-RU" sz="2800" baseline="0" dirty="0">
                <a:solidFill>
                  <a:schemeClr val="tx1"/>
                </a:solidFill>
              </a:rPr>
              <a:t>По возрасту</a:t>
            </a:r>
          </a:p>
        </c:rich>
      </c:tx>
      <c:layout>
        <c:manualLayout>
          <c:xMode val="edge"/>
          <c:yMode val="edge"/>
          <c:x val="0.40525339020122475"/>
          <c:y val="1.1941088124603544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возрасту</c:v>
                </c:pt>
              </c:strCache>
            </c:strRef>
          </c:tx>
          <c:spPr>
            <a:pattFill prst="pct30">
              <a:fgClr>
                <a:schemeClr val="accent1"/>
              </a:fgClr>
              <a:bgClr>
                <a:schemeClr val="bg1"/>
              </a:bgClr>
            </a:pattFill>
          </c:spPr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  <a:lumOff val="15000"/>
                </a:schemeClr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0.2111111111111113"/>
                  <c:y val="6.4680894008269122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47222222222222"/>
                      <c:h val="0.16568259772887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7756895231846057"/>
                  <c:y val="0.1024114416309583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4053532370953642E-2"/>
                  <c:y val="2.518503985377341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609022309711286"/>
                      <c:h val="0.1670558228632033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14-15 лет</c:v>
                </c:pt>
                <c:pt idx="1">
                  <c:v>16-17 лет</c:v>
                </c:pt>
                <c:pt idx="2">
                  <c:v>18-24 лет</c:v>
                </c:pt>
                <c:pt idx="3">
                  <c:v>25-29 лет</c:v>
                </c:pt>
                <c:pt idx="4">
                  <c:v>30-49 лет</c:v>
                </c:pt>
                <c:pt idx="5">
                  <c:v>50 лет и старше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30</c:v>
                </c:pt>
                <c:pt idx="3">
                  <c:v>21</c:v>
                </c:pt>
                <c:pt idx="4">
                  <c:v>107</c:v>
                </c:pt>
                <c:pt idx="5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 СОЦИАЛЬНОМУ ПОЛОЖЕНИЮ</a:t>
            </a:r>
            <a:endParaRPr lang="ru-RU" sz="2800" dirty="0">
              <a:solidFill>
                <a:schemeClr val="bg1"/>
              </a:solidFill>
            </a:endParaRPr>
          </a:p>
        </c:rich>
      </c:tx>
      <c:layout/>
      <c:overlay val="0"/>
      <c:spPr>
        <a:solidFill>
          <a:schemeClr val="bg1"/>
        </a:solidFill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8.3333333333333228E-3"/>
                  <c:y val="-3.70370370370372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0979111986001734E-2"/>
                      <c:h val="8.5499999999999979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2500000000000001E-2"/>
                  <c:y val="-3.7037037037038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7222222222222224E-3"/>
                  <c:y val="-1.85185185185185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180610236220386E-2"/>
                  <c:y val="-3.70363079615048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173556430446192E-2"/>
                      <c:h val="8.5499999999999979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1.11111111111111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9.7222222222222727E-3"/>
                  <c:y val="1.85185185185185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1527777777777816E-2"/>
                  <c:y val="1.85185185185184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993110236220469E-2"/>
                      <c:h val="8.5499999999999979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2.4305555555555556E-2"/>
                  <c:y val="7.407334499854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74375546806649"/>
                      <c:h val="8.5499999999999979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наемные рабочие</c:v>
                </c:pt>
                <c:pt idx="1">
                  <c:v>пенсионеры</c:v>
                </c:pt>
                <c:pt idx="2">
                  <c:v>без пост. ист. дохода</c:v>
                </c:pt>
                <c:pt idx="3">
                  <c:v>служащие</c:v>
                </c:pt>
                <c:pt idx="4">
                  <c:v>учащиеся</c:v>
                </c:pt>
                <c:pt idx="5">
                  <c:v>предприниматели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34</c:v>
                </c:pt>
                <c:pt idx="1">
                  <c:v>13</c:v>
                </c:pt>
                <c:pt idx="2">
                  <c:v>140</c:v>
                </c:pt>
                <c:pt idx="3">
                  <c:v>7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7728768"/>
        <c:axId val="137730304"/>
      </c:barChart>
      <c:catAx>
        <c:axId val="137728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7730304"/>
        <c:crosses val="autoZero"/>
        <c:auto val="1"/>
        <c:lblAlgn val="ctr"/>
        <c:lblOffset val="100"/>
        <c:noMultiLvlLbl val="0"/>
      </c:catAx>
      <c:valAx>
        <c:axId val="13773030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7728768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917573973262231E-2"/>
          <c:y val="3.856758157909311E-2"/>
          <c:w val="0.85658191163604547"/>
          <c:h val="0.845487574687251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1.6666666666666666E-2"/>
                  <c:y val="2.325581395348751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</c:dLbl>
            <c:dLbl>
              <c:idx val="1"/>
              <c:layout>
                <c:manualLayout>
                  <c:x val="-9.7222222222222224E-3"/>
                  <c:y val="0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высшее</c:v>
                </c:pt>
                <c:pt idx="1">
                  <c:v>средн. проф.</c:v>
                </c:pt>
                <c:pt idx="2">
                  <c:v>средн.общ.</c:v>
                </c:pt>
                <c:pt idx="3">
                  <c:v>нач. общ.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53</c:v>
                </c:pt>
                <c:pt idx="2">
                  <c:v>122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4.4092323075213989E-3"/>
                  <c:y val="-4.8842847561088145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818464615042685E-3"/>
                  <c:y val="-2.4421423780544085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697441025071278E-3"/>
                  <c:y val="-4.8842847561088145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высшее</c:v>
                </c:pt>
                <c:pt idx="1">
                  <c:v>средн. проф.</c:v>
                </c:pt>
                <c:pt idx="2">
                  <c:v>средн.общ.</c:v>
                </c:pt>
                <c:pt idx="3">
                  <c:v>нач. общ.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</c:v>
                </c:pt>
                <c:pt idx="1">
                  <c:v>59</c:v>
                </c:pt>
                <c:pt idx="2">
                  <c:v>157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963776"/>
        <c:axId val="137965568"/>
      </c:barChart>
      <c:catAx>
        <c:axId val="13796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965568"/>
        <c:crosses val="autoZero"/>
        <c:auto val="1"/>
        <c:lblAlgn val="ctr"/>
        <c:lblOffset val="100"/>
        <c:noMultiLvlLbl val="0"/>
      </c:catAx>
      <c:valAx>
        <c:axId val="13796556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963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</c:v>
                </c:pt>
                <c:pt idx="1">
                  <c:v>19</c:v>
                </c:pt>
                <c:pt idx="2">
                  <c:v>82.6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</c:v>
                </c:pt>
                <c:pt idx="1">
                  <c:v>23</c:v>
                </c:pt>
                <c:pt idx="2">
                  <c:v>76.7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208896"/>
        <c:axId val="108210432"/>
      </c:barChart>
      <c:catAx>
        <c:axId val="108208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8210432"/>
        <c:crosses val="autoZero"/>
        <c:auto val="1"/>
        <c:lblAlgn val="ctr"/>
        <c:lblOffset val="100"/>
        <c:noMultiLvlLbl val="0"/>
      </c:catAx>
      <c:valAx>
        <c:axId val="1082104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8208896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>
          <a:solidFill>
            <a:schemeClr val="tx1"/>
          </a:solidFill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</c:v>
                </c:pt>
                <c:pt idx="1">
                  <c:v>24</c:v>
                </c:pt>
                <c:pt idx="2">
                  <c:v>82.8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79.2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328832"/>
        <c:axId val="108330368"/>
      </c:barChart>
      <c:catAx>
        <c:axId val="108328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108330368"/>
        <c:crosses val="autoZero"/>
        <c:auto val="1"/>
        <c:lblAlgn val="ctr"/>
        <c:lblOffset val="100"/>
        <c:noMultiLvlLbl val="0"/>
      </c:catAx>
      <c:valAx>
        <c:axId val="10833036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08328832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Всего обращений</c:v>
                </c:pt>
                <c:pt idx="1">
                  <c:v>на неправомерн. действ. сотр. пол.</c:v>
                </c:pt>
                <c:pt idx="2">
                  <c:v>из них подтвердилось</c:v>
                </c:pt>
                <c:pt idx="3">
                  <c:v>по линии работы ГИБДД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143</c:v>
                </c:pt>
                <c:pt idx="1">
                  <c:v>11</c:v>
                </c:pt>
                <c:pt idx="2">
                  <c:v>0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Всего обращений</c:v>
                </c:pt>
                <c:pt idx="1">
                  <c:v>на неправомерн. действ. сотр. пол.</c:v>
                </c:pt>
                <c:pt idx="2">
                  <c:v>из них подтвердилось</c:v>
                </c:pt>
                <c:pt idx="3">
                  <c:v>по линии работы ГИБДД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246</c:v>
                </c:pt>
                <c:pt idx="1">
                  <c:v>12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8826752"/>
        <c:axId val="148828544"/>
      </c:barChart>
      <c:catAx>
        <c:axId val="14882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8828544"/>
        <c:crosses val="autoZero"/>
        <c:auto val="1"/>
        <c:lblAlgn val="ctr"/>
        <c:lblOffset val="100"/>
        <c:noMultiLvlLbl val="0"/>
      </c:catAx>
      <c:valAx>
        <c:axId val="148828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882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раскрыто</c:v>
                </c:pt>
                <c:pt idx="1">
                  <c:v>в сост. опьян.</c:v>
                </c:pt>
                <c:pt idx="2">
                  <c:v>На улицах</c:v>
                </c:pt>
                <c:pt idx="3">
                  <c:v>удельный вес</c:v>
                </c:pt>
                <c:pt idx="4">
                  <c:v>В общ. местах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47</c:v>
                </c:pt>
                <c:pt idx="1">
                  <c:v>29</c:v>
                </c:pt>
                <c:pt idx="2">
                  <c:v>47</c:v>
                </c:pt>
                <c:pt idx="3">
                  <c:v>18.3</c:v>
                </c:pt>
                <c:pt idx="4">
                  <c:v>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раскрыто</c:v>
                </c:pt>
                <c:pt idx="1">
                  <c:v>в сост. опьян.</c:v>
                </c:pt>
                <c:pt idx="2">
                  <c:v>На улицах</c:v>
                </c:pt>
                <c:pt idx="3">
                  <c:v>удельный вес</c:v>
                </c:pt>
                <c:pt idx="4">
                  <c:v>В общ. местах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60</c:v>
                </c:pt>
                <c:pt idx="1">
                  <c:v>29</c:v>
                </c:pt>
                <c:pt idx="2">
                  <c:v>53</c:v>
                </c:pt>
                <c:pt idx="3">
                  <c:v>20.9</c:v>
                </c:pt>
                <c:pt idx="4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198400"/>
        <c:axId val="138285824"/>
      </c:barChart>
      <c:catAx>
        <c:axId val="1381984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2200" b="1" i="0" baseline="0">
                <a:solidFill>
                  <a:schemeClr val="tx1"/>
                </a:solidFill>
              </a:defRPr>
            </a:pPr>
            <a:endParaRPr lang="ru-RU"/>
          </a:p>
        </c:txPr>
        <c:crossAx val="138285824"/>
        <c:crosses val="autoZero"/>
        <c:auto val="1"/>
        <c:lblAlgn val="ctr"/>
        <c:lblOffset val="100"/>
        <c:noMultiLvlLbl val="0"/>
      </c:catAx>
      <c:valAx>
        <c:axId val="13828582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one"/>
        <c:crossAx val="138198400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легкий вред здор.</c:v>
                </c:pt>
                <c:pt idx="1">
                  <c:v>побои </c:v>
                </c:pt>
                <c:pt idx="2">
                  <c:v>угроза убийст.</c:v>
                </c:pt>
                <c:pt idx="3">
                  <c:v>кража</c:v>
                </c:pt>
                <c:pt idx="4">
                  <c:v>грабеж</c:v>
                </c:pt>
                <c:pt idx="5">
                  <c:v>угон</c:v>
                </c:pt>
                <c:pt idx="6">
                  <c:v>поврежд. имущ.</c:v>
                </c:pt>
                <c:pt idx="7">
                  <c:v>наркотики</c:v>
                </c:pt>
                <c:pt idx="8">
                  <c:v>наруш. правил ПДД</c:v>
                </c:pt>
                <c:pt idx="9">
                  <c:v>подделка документов</c:v>
                </c:pt>
                <c:pt idx="10">
                  <c:v>самоуправство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</c:v>
                </c:pt>
                <c:pt idx="1">
                  <c:v>10</c:v>
                </c:pt>
                <c:pt idx="2">
                  <c:v>2</c:v>
                </c:pt>
                <c:pt idx="3">
                  <c:v>14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372608"/>
        <c:axId val="138374144"/>
      </c:barChart>
      <c:catAx>
        <c:axId val="138372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38374144"/>
        <c:crosses val="autoZero"/>
        <c:auto val="1"/>
        <c:lblAlgn val="ctr"/>
        <c:lblOffset val="100"/>
        <c:noMultiLvlLbl val="0"/>
      </c:catAx>
      <c:valAx>
        <c:axId val="138374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372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с 2 до 6</c:v>
                </c:pt>
                <c:pt idx="1">
                  <c:v>с 6 до 10</c:v>
                </c:pt>
                <c:pt idx="2">
                  <c:v>с 10 до 14</c:v>
                </c:pt>
                <c:pt idx="3">
                  <c:v>с 14 до 18</c:v>
                </c:pt>
                <c:pt idx="4">
                  <c:v>с 18 до 22</c:v>
                </c:pt>
                <c:pt idx="5">
                  <c:v>с 22 до 2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5</c:v>
                </c:pt>
                <c:pt idx="2">
                  <c:v>7</c:v>
                </c:pt>
                <c:pt idx="3">
                  <c:v>13</c:v>
                </c:pt>
                <c:pt idx="4">
                  <c:v>1</c:v>
                </c:pt>
                <c:pt idx="5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411392"/>
        <c:axId val="138421376"/>
      </c:barChart>
      <c:catAx>
        <c:axId val="138411392"/>
        <c:scaling>
          <c:orientation val="minMax"/>
        </c:scaling>
        <c:delete val="0"/>
        <c:axPos val="b"/>
        <c:numFmt formatCode="dd/mmm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8421376"/>
        <c:crosses val="autoZero"/>
        <c:auto val="1"/>
        <c:lblAlgn val="ctr"/>
        <c:lblOffset val="100"/>
        <c:noMultiLvlLbl val="0"/>
      </c:catAx>
      <c:valAx>
        <c:axId val="138421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8411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Малмыж</c:v>
                </c:pt>
                <c:pt idx="1">
                  <c:v>Калинино</c:v>
                </c:pt>
                <c:pt idx="2">
                  <c:v>Рожки</c:v>
                </c:pt>
                <c:pt idx="3">
                  <c:v>Ст. Ирюк</c:v>
                </c:pt>
                <c:pt idx="4">
                  <c:v>Мелеть</c:v>
                </c:pt>
                <c:pt idx="5">
                  <c:v>Савали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31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515968"/>
        <c:axId val="138517504"/>
      </c:barChart>
      <c:catAx>
        <c:axId val="138515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8517504"/>
        <c:crosses val="autoZero"/>
        <c:auto val="1"/>
        <c:lblAlgn val="ctr"/>
        <c:lblOffset val="100"/>
        <c:noMultiLvlLbl val="0"/>
      </c:catAx>
      <c:valAx>
        <c:axId val="138517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8515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44564741907262E-2"/>
          <c:y val="2.8225079233961933E-2"/>
          <c:w val="0.83930916447944004"/>
          <c:h val="0.895006459976154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ст.112</c:v>
                </c:pt>
                <c:pt idx="1">
                  <c:v>ст. 115</c:v>
                </c:pt>
                <c:pt idx="2">
                  <c:v>ст.116</c:v>
                </c:pt>
                <c:pt idx="3">
                  <c:v>ст.117</c:v>
                </c:pt>
                <c:pt idx="4">
                  <c:v>ст.119</c:v>
                </c:pt>
                <c:pt idx="5">
                  <c:v>ст.150</c:v>
                </c:pt>
                <c:pt idx="6">
                  <c:v>ст.151</c:v>
                </c:pt>
                <c:pt idx="7">
                  <c:v>ст.157</c:v>
                </c:pt>
                <c:pt idx="8">
                  <c:v>ст. 222</c:v>
                </c:pt>
                <c:pt idx="9">
                  <c:v>ст. 314.1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</c:v>
                </c:pt>
                <c:pt idx="1">
                  <c:v>17</c:v>
                </c:pt>
                <c:pt idx="2">
                  <c:v>52</c:v>
                </c:pt>
                <c:pt idx="3">
                  <c:v>2</c:v>
                </c:pt>
                <c:pt idx="4">
                  <c:v>25</c:v>
                </c:pt>
                <c:pt idx="5">
                  <c:v>1</c:v>
                </c:pt>
                <c:pt idx="6">
                  <c:v>2</c:v>
                </c:pt>
                <c:pt idx="7">
                  <c:v>17</c:v>
                </c:pt>
                <c:pt idx="8">
                  <c:v>3</c:v>
                </c:pt>
                <c:pt idx="9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1.388888888888886E-2"/>
                  <c:y val="9.77152181526870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ст.112</c:v>
                </c:pt>
                <c:pt idx="1">
                  <c:v>ст. 115</c:v>
                </c:pt>
                <c:pt idx="2">
                  <c:v>ст.116</c:v>
                </c:pt>
                <c:pt idx="3">
                  <c:v>ст.117</c:v>
                </c:pt>
                <c:pt idx="4">
                  <c:v>ст.119</c:v>
                </c:pt>
                <c:pt idx="5">
                  <c:v>ст.150</c:v>
                </c:pt>
                <c:pt idx="6">
                  <c:v>ст.151</c:v>
                </c:pt>
                <c:pt idx="7">
                  <c:v>ст.157</c:v>
                </c:pt>
                <c:pt idx="8">
                  <c:v>ст. 222</c:v>
                </c:pt>
                <c:pt idx="9">
                  <c:v>ст. 314.1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2</c:v>
                </c:pt>
                <c:pt idx="1">
                  <c:v>24</c:v>
                </c:pt>
                <c:pt idx="2">
                  <c:v>98</c:v>
                </c:pt>
                <c:pt idx="3">
                  <c:v>9</c:v>
                </c:pt>
                <c:pt idx="4">
                  <c:v>14</c:v>
                </c:pt>
                <c:pt idx="5">
                  <c:v>1</c:v>
                </c:pt>
                <c:pt idx="6">
                  <c:v>2</c:v>
                </c:pt>
                <c:pt idx="7">
                  <c:v>19</c:v>
                </c:pt>
                <c:pt idx="8">
                  <c:v>3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837888"/>
        <c:axId val="148839424"/>
      </c:barChart>
      <c:catAx>
        <c:axId val="148837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 baseline="0">
                <a:solidFill>
                  <a:schemeClr val="tx1"/>
                </a:solidFill>
              </a:defRPr>
            </a:pPr>
            <a:endParaRPr lang="ru-RU"/>
          </a:p>
        </c:txPr>
        <c:crossAx val="148839424"/>
        <c:crosses val="autoZero"/>
        <c:auto val="1"/>
        <c:lblAlgn val="ctr"/>
        <c:lblOffset val="100"/>
        <c:noMultiLvlLbl val="0"/>
      </c:catAx>
      <c:valAx>
        <c:axId val="1488394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>
                <a:solidFill>
                  <a:schemeClr val="tx1"/>
                </a:solidFill>
              </a:defRPr>
            </a:pPr>
            <a:endParaRPr lang="ru-RU"/>
          </a:p>
        </c:txPr>
        <c:crossAx val="148837888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Количество членов ДНД</c:v>
                </c:pt>
                <c:pt idx="1">
                  <c:v>Выявлено админ. правонар.</c:v>
                </c:pt>
                <c:pt idx="2">
                  <c:v>Выделено на поощр. ДНД. тыс.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</c:v>
                </c:pt>
                <c:pt idx="1">
                  <c:v>36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405120"/>
        <c:axId val="150406656"/>
      </c:barChart>
      <c:catAx>
        <c:axId val="15040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0406656"/>
        <c:crosses val="autoZero"/>
        <c:auto val="1"/>
        <c:lblAlgn val="ctr"/>
        <c:lblOffset val="100"/>
        <c:noMultiLvlLbl val="0"/>
      </c:catAx>
      <c:valAx>
        <c:axId val="150406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0405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незаконный поруб</c:v>
                </c:pt>
                <c:pt idx="1">
                  <c:v>мошенничество</c:v>
                </c:pt>
                <c:pt idx="2">
                  <c:v>присвоение </c:v>
                </c:pt>
                <c:pt idx="3">
                  <c:v>сбыт поддельных денег</c:v>
                </c:pt>
                <c:pt idx="4">
                  <c:v>дача взятки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713536"/>
        <c:axId val="161727616"/>
      </c:barChart>
      <c:catAx>
        <c:axId val="16171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1727616"/>
        <c:crosses val="autoZero"/>
        <c:auto val="1"/>
        <c:lblAlgn val="ctr"/>
        <c:lblOffset val="100"/>
        <c:noMultiLvlLbl val="0"/>
      </c:catAx>
      <c:valAx>
        <c:axId val="16172761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1713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25120297462827"/>
          <c:y val="4.5254593175853015E-2"/>
          <c:w val="0.89085640857392823"/>
          <c:h val="0.82996442111402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3.1944444444444442E-2"/>
                  <c:y val="1.8518518518518543E-3"/>
                </c:manualLayout>
              </c:layout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Оружие</c:v>
                </c:pt>
                <c:pt idx="1">
                  <c:v>Наркотики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Оружие</c:v>
                </c:pt>
                <c:pt idx="1">
                  <c:v>Наркотики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5295104"/>
        <c:axId val="175305088"/>
      </c:barChart>
      <c:catAx>
        <c:axId val="175295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solidFill>
                  <a:schemeClr val="tx1"/>
                </a:solidFill>
              </a:defRPr>
            </a:pPr>
            <a:endParaRPr lang="ru-RU"/>
          </a:p>
        </c:txPr>
        <c:crossAx val="175305088"/>
        <c:crosses val="autoZero"/>
        <c:auto val="1"/>
        <c:lblAlgn val="ctr"/>
        <c:lblOffset val="100"/>
        <c:noMultiLvlLbl val="0"/>
      </c:catAx>
      <c:valAx>
        <c:axId val="175305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chemeClr val="tx1"/>
                </a:solidFill>
              </a:defRPr>
            </a:pPr>
            <a:endParaRPr lang="ru-RU"/>
          </a:p>
        </c:txPr>
        <c:crossAx val="175295104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2.2222222222222223E-2"/>
                  <c:y val="-2.4167445949050855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Преступлений</c:v>
                </c:pt>
                <c:pt idx="1">
                  <c:v>прот. по линии н/л</c:v>
                </c:pt>
                <c:pt idx="2">
                  <c:v>прот. на н/л</c:v>
                </c:pt>
                <c:pt idx="3">
                  <c:v>дост. н/л в ОМВД</c:v>
                </c:pt>
                <c:pt idx="4">
                  <c:v>сост. на проф.уч.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144</c:v>
                </c:pt>
                <c:pt idx="2">
                  <c:v>8</c:v>
                </c:pt>
                <c:pt idx="3">
                  <c:v>8</c:v>
                </c:pt>
                <c:pt idx="4">
                  <c:v>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Преступлений</c:v>
                </c:pt>
                <c:pt idx="1">
                  <c:v>прот. по линии н/л</c:v>
                </c:pt>
                <c:pt idx="2">
                  <c:v>прот. на н/л</c:v>
                </c:pt>
                <c:pt idx="3">
                  <c:v>дост. н/л в ОМВД</c:v>
                </c:pt>
                <c:pt idx="4">
                  <c:v>сост. на проф.уч.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27</c:v>
                </c:pt>
                <c:pt idx="1">
                  <c:v>144</c:v>
                </c:pt>
                <c:pt idx="2">
                  <c:v>22</c:v>
                </c:pt>
                <c:pt idx="3">
                  <c:v>35</c:v>
                </c:pt>
                <c:pt idx="4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390336"/>
        <c:axId val="177391872"/>
      </c:barChart>
      <c:catAx>
        <c:axId val="177390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391872"/>
        <c:crosses val="autoZero"/>
        <c:auto val="1"/>
        <c:lblAlgn val="ctr"/>
        <c:lblOffset val="100"/>
        <c:noMultiLvlLbl val="0"/>
      </c:catAx>
      <c:valAx>
        <c:axId val="17739187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390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всего лиц</c:v>
                </c:pt>
                <c:pt idx="1">
                  <c:v>учащиеся</c:v>
                </c:pt>
                <c:pt idx="2">
                  <c:v>не работают</c:v>
                </c:pt>
                <c:pt idx="3">
                  <c:v>14-15 лет</c:v>
                </c:pt>
                <c:pt idx="4">
                  <c:v>16-17 лет</c:v>
                </c:pt>
                <c:pt idx="5">
                  <c:v>в группе</c:v>
                </c:pt>
                <c:pt idx="6">
                  <c:v>ранее соверш.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всего лиц</c:v>
                </c:pt>
                <c:pt idx="1">
                  <c:v>учащиеся</c:v>
                </c:pt>
                <c:pt idx="2">
                  <c:v>не работают</c:v>
                </c:pt>
                <c:pt idx="3">
                  <c:v>14-15 лет</c:v>
                </c:pt>
                <c:pt idx="4">
                  <c:v>16-17 лет</c:v>
                </c:pt>
                <c:pt idx="5">
                  <c:v>в группе</c:v>
                </c:pt>
                <c:pt idx="6">
                  <c:v>ранее соверш.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12</c:v>
                </c:pt>
                <c:pt idx="1">
                  <c:v>11</c:v>
                </c:pt>
                <c:pt idx="2">
                  <c:v>1</c:v>
                </c:pt>
                <c:pt idx="3">
                  <c:v>7</c:v>
                </c:pt>
                <c:pt idx="4">
                  <c:v>5</c:v>
                </c:pt>
                <c:pt idx="5">
                  <c:v>8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661056"/>
        <c:axId val="177662592"/>
      </c:barChart>
      <c:catAx>
        <c:axId val="177661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77662592"/>
        <c:crosses val="autoZero"/>
        <c:auto val="1"/>
        <c:lblAlgn val="ctr"/>
        <c:lblOffset val="100"/>
        <c:noMultiLvlLbl val="0"/>
      </c:catAx>
      <c:valAx>
        <c:axId val="177662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7661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Зарег.</c:v>
                </c:pt>
                <c:pt idx="1">
                  <c:v>Раскр.</c:v>
                </c:pt>
                <c:pt idx="2">
                  <c:v>Не раскр.</c:v>
                </c:pt>
                <c:pt idx="3">
                  <c:v>% раскр.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358</c:v>
                </c:pt>
                <c:pt idx="1">
                  <c:v>326</c:v>
                </c:pt>
                <c:pt idx="2">
                  <c:v>54</c:v>
                </c:pt>
                <c:pt idx="3">
                  <c:v>85.8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Зарег.</c:v>
                </c:pt>
                <c:pt idx="1">
                  <c:v>Раскр.</c:v>
                </c:pt>
                <c:pt idx="2">
                  <c:v>Не раскр.</c:v>
                </c:pt>
                <c:pt idx="3">
                  <c:v>% раскр.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349</c:v>
                </c:pt>
                <c:pt idx="1">
                  <c:v>262</c:v>
                </c:pt>
                <c:pt idx="2">
                  <c:v>83</c:v>
                </c:pt>
                <c:pt idx="3">
                  <c:v>75.900000000000006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059840"/>
        <c:axId val="149091456"/>
      </c:barChart>
      <c:catAx>
        <c:axId val="149059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49091456"/>
        <c:crosses val="autoZero"/>
        <c:auto val="1"/>
        <c:lblAlgn val="ctr"/>
        <c:lblOffset val="100"/>
        <c:noMultiLvlLbl val="0"/>
      </c:catAx>
      <c:valAx>
        <c:axId val="1490914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49059840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Зарег. оружия</c:v>
                </c:pt>
                <c:pt idx="1">
                  <c:v>Владельцев</c:v>
                </c:pt>
                <c:pt idx="2">
                  <c:v>Нарушений</c:v>
                </c:pt>
                <c:pt idx="3">
                  <c:v>изъято оружия</c:v>
                </c:pt>
                <c:pt idx="4">
                  <c:v>выдано разреш.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580</c:v>
                </c:pt>
                <c:pt idx="1">
                  <c:v>580</c:v>
                </c:pt>
                <c:pt idx="2">
                  <c:v>28</c:v>
                </c:pt>
                <c:pt idx="3">
                  <c:v>35</c:v>
                </c:pt>
                <c:pt idx="4">
                  <c:v>222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Зарег. оружия</c:v>
                </c:pt>
                <c:pt idx="1">
                  <c:v>Владельцев</c:v>
                </c:pt>
                <c:pt idx="2">
                  <c:v>Нарушений</c:v>
                </c:pt>
                <c:pt idx="3">
                  <c:v>изъято оружия</c:v>
                </c:pt>
                <c:pt idx="4">
                  <c:v>выдано разреш.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578</c:v>
                </c:pt>
                <c:pt idx="1">
                  <c:v>578</c:v>
                </c:pt>
                <c:pt idx="2">
                  <c:v>32</c:v>
                </c:pt>
                <c:pt idx="3">
                  <c:v>32</c:v>
                </c:pt>
                <c:pt idx="4">
                  <c:v>191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808896"/>
        <c:axId val="177810432"/>
      </c:barChart>
      <c:catAx>
        <c:axId val="17780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10432"/>
        <c:crosses val="autoZero"/>
        <c:auto val="1"/>
        <c:lblAlgn val="ctr"/>
        <c:lblOffset val="100"/>
        <c:noMultiLvlLbl val="0"/>
      </c:catAx>
      <c:valAx>
        <c:axId val="17781043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0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/>
              <a:t>Поступления в бюджеты (в рублях)</a:t>
            </a:r>
            <a:endParaRPr lang="ru-RU" sz="28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852898075240596"/>
          <c:y val="9.484733158355213E-2"/>
          <c:w val="0.88147101924759441"/>
          <c:h val="0.726528871391076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5.5555555555556061E-3"/>
                  <c:y val="-1.48148148148148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05"/>
                  <c:y val="1.2962962962962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областной</c:v>
                </c:pt>
                <c:pt idx="2">
                  <c:v>местный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3447500</c:v>
                </c:pt>
                <c:pt idx="1">
                  <c:v>1373143</c:v>
                </c:pt>
                <c:pt idx="2">
                  <c:v>477136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2777777777777792E-2"/>
                  <c:y val="-1.66666666666666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91666666666666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500000000000001E-2"/>
                  <c:y val="-2.4074074074074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областной</c:v>
                </c:pt>
                <c:pt idx="2">
                  <c:v>местный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3325289</c:v>
                </c:pt>
                <c:pt idx="1">
                  <c:v>2385371</c:v>
                </c:pt>
                <c:pt idx="2">
                  <c:v>473104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6388888888888878E-2"/>
                  <c:y val="-3.7037037037037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722222222222224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областной</c:v>
                </c:pt>
                <c:pt idx="2">
                  <c:v>местный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1068032</c:v>
                </c:pt>
                <c:pt idx="1">
                  <c:v>4142065</c:v>
                </c:pt>
                <c:pt idx="2">
                  <c:v>541153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4.8611111111111112E-2"/>
                  <c:y val="8.1481481481481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833333333333332E-2"/>
                  <c:y val="2.4074074074074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областной</c:v>
                </c:pt>
                <c:pt idx="2">
                  <c:v>местный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1264612</c:v>
                </c:pt>
                <c:pt idx="1">
                  <c:v>4834266</c:v>
                </c:pt>
                <c:pt idx="2">
                  <c:v>450012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5524480"/>
        <c:axId val="175641728"/>
      </c:barChart>
      <c:catAx>
        <c:axId val="17552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5641728"/>
        <c:crosses val="autoZero"/>
        <c:auto val="1"/>
        <c:lblAlgn val="ctr"/>
        <c:lblOffset val="100"/>
        <c:noMultiLvlLbl val="0"/>
      </c:catAx>
      <c:valAx>
        <c:axId val="1756417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552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 baseline="0">
                <a:solidFill>
                  <a:schemeClr val="tx1"/>
                </a:solidFill>
              </a:defRPr>
            </a:pPr>
            <a:r>
              <a:rPr lang="ru-RU" b="1" dirty="0">
                <a:solidFill>
                  <a:schemeClr val="tx1"/>
                </a:solidFill>
              </a:rPr>
              <a:t>Поступления в </a:t>
            </a:r>
            <a:r>
              <a:rPr lang="ru-RU" b="1" dirty="0" smtClean="0">
                <a:solidFill>
                  <a:schemeClr val="tx1"/>
                </a:solidFill>
              </a:rPr>
              <a:t>местный бюджет </a:t>
            </a:r>
            <a:r>
              <a:rPr lang="ru-RU" b="1" dirty="0">
                <a:solidFill>
                  <a:schemeClr val="tx1"/>
                </a:solidFill>
              </a:rPr>
              <a:t>(рублях)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741786964129507"/>
          <c:y val="0.12262510936133005"/>
          <c:w val="0.86258213035870512"/>
          <c:h val="0.765556867891513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4.1666666666666683E-3"/>
                  <c:y val="3.70370370370370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61800087489065"/>
                      <c:h val="0.1254814814814814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4.8611111111111278E-2"/>
                  <c:y val="-1.851851851851854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Малмыжский</c:v>
                </c:pt>
                <c:pt idx="1">
                  <c:v>МО Кильмезский</c:v>
                </c:pt>
                <c:pt idx="2">
                  <c:v>МО Куменский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450012</c:v>
                </c:pt>
                <c:pt idx="1">
                  <c:v>487716</c:v>
                </c:pt>
                <c:pt idx="2">
                  <c:v>629455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430528"/>
        <c:axId val="177408256"/>
      </c:barChart>
      <c:valAx>
        <c:axId val="1774082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7430528"/>
        <c:crosses val="autoZero"/>
        <c:crossBetween val="between"/>
      </c:valAx>
      <c:catAx>
        <c:axId val="17743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chemeClr val="tx1"/>
                </a:solidFill>
              </a:defRPr>
            </a:pPr>
            <a:endParaRPr lang="ru-RU"/>
          </a:p>
        </c:txPr>
        <c:crossAx val="17740825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997922134733246E-2"/>
          <c:y val="2.1250104628777123E-2"/>
          <c:w val="0.93372430008748963"/>
          <c:h val="0.813550522745299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Всего ДТП</c:v>
                </c:pt>
                <c:pt idx="1">
                  <c:v>ДТП с постр.</c:v>
                </c:pt>
                <c:pt idx="2">
                  <c:v>Погибло</c:v>
                </c:pt>
                <c:pt idx="3">
                  <c:v>Ранено</c:v>
                </c:pt>
                <c:pt idx="4">
                  <c:v>ДТП с детьми</c:v>
                </c:pt>
                <c:pt idx="5">
                  <c:v>Ранено детей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</c:v>
                </c:pt>
                <c:pt idx="1">
                  <c:v>20</c:v>
                </c:pt>
                <c:pt idx="2">
                  <c:v>3</c:v>
                </c:pt>
                <c:pt idx="3">
                  <c:v>28</c:v>
                </c:pt>
                <c:pt idx="4">
                  <c:v>2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Всего ДТП</c:v>
                </c:pt>
                <c:pt idx="1">
                  <c:v>ДТП с постр.</c:v>
                </c:pt>
                <c:pt idx="2">
                  <c:v>Погибло</c:v>
                </c:pt>
                <c:pt idx="3">
                  <c:v>Ранено</c:v>
                </c:pt>
                <c:pt idx="4">
                  <c:v>ДТП с детьми</c:v>
                </c:pt>
                <c:pt idx="5">
                  <c:v>Ранено детей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25</c:v>
                </c:pt>
                <c:pt idx="1">
                  <c:v>25</c:v>
                </c:pt>
                <c:pt idx="2">
                  <c:v>3</c:v>
                </c:pt>
                <c:pt idx="3">
                  <c:v>35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738496"/>
        <c:axId val="177740032"/>
      </c:barChart>
      <c:catAx>
        <c:axId val="17773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740032"/>
        <c:crosses val="autoZero"/>
        <c:auto val="1"/>
        <c:lblAlgn val="ctr"/>
        <c:lblOffset val="100"/>
        <c:noMultiLvlLbl val="0"/>
      </c:catAx>
      <c:valAx>
        <c:axId val="17774003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73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5.68933200970501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7067996029115046E-2"/>
                  <c:y val="-4.35479734076186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9912662033967576E-2"/>
                  <c:y val="-2.17739867038093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4179661041246314E-2"/>
                  <c:y val="2.17739867038093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6893320097050164E-3"/>
                  <c:y val="-2.8306182714952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Наруш. ПДД</c:v>
                </c:pt>
                <c:pt idx="1">
                  <c:v>Пешеходами</c:v>
                </c:pt>
                <c:pt idx="2">
                  <c:v>в н/с</c:v>
                </c:pt>
                <c:pt idx="3">
                  <c:v>перевозка людей</c:v>
                </c:pt>
                <c:pt idx="4">
                  <c:v>скорость</c:v>
                </c:pt>
                <c:pt idx="5">
                  <c:v>не имея права упр.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5060</c:v>
                </c:pt>
                <c:pt idx="1">
                  <c:v>159</c:v>
                </c:pt>
                <c:pt idx="2">
                  <c:v>133</c:v>
                </c:pt>
                <c:pt idx="3">
                  <c:v>143</c:v>
                </c:pt>
                <c:pt idx="4">
                  <c:v>1615</c:v>
                </c:pt>
                <c:pt idx="5">
                  <c:v>113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00997021836284E-2"/>
                  <c:y val="2.17739867038089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5339980145575211E-3"/>
                  <c:y val="-2.17739867038109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9563310169836963E-3"/>
                  <c:y val="-6.53219601114295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Наруш. ПДД</c:v>
                </c:pt>
                <c:pt idx="1">
                  <c:v>Пешеходами</c:v>
                </c:pt>
                <c:pt idx="2">
                  <c:v>в н/с</c:v>
                </c:pt>
                <c:pt idx="3">
                  <c:v>перевозка людей</c:v>
                </c:pt>
                <c:pt idx="4">
                  <c:v>скорость</c:v>
                </c:pt>
                <c:pt idx="5">
                  <c:v>не имея права упр.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3120</c:v>
                </c:pt>
                <c:pt idx="1">
                  <c:v>169</c:v>
                </c:pt>
                <c:pt idx="2">
                  <c:v>136</c:v>
                </c:pt>
                <c:pt idx="3">
                  <c:v>71</c:v>
                </c:pt>
                <c:pt idx="4">
                  <c:v>910</c:v>
                </c:pt>
                <c:pt idx="5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860992"/>
        <c:axId val="177862528"/>
      </c:barChart>
      <c:catAx>
        <c:axId val="177860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62528"/>
        <c:crosses val="autoZero"/>
        <c:auto val="1"/>
        <c:lblAlgn val="ctr"/>
        <c:lblOffset val="100"/>
        <c:noMultiLvlLbl val="0"/>
      </c:catAx>
      <c:valAx>
        <c:axId val="1778625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60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bg1"/>
        </a:solidFill>
      </c:spPr>
    </c:sideWall>
    <c:backWall>
      <c:thickness val="0"/>
      <c:spPr>
        <a:solidFill>
          <a:schemeClr val="bg1"/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2.0833333333333367E-2"/>
                  <c:y val="-4.16851569331278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77777777784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3888888888888911E-2"/>
                  <c:y val="-2.08425784665647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Зарег. ТС.</c:v>
                </c:pt>
                <c:pt idx="1">
                  <c:v>из них новых ТС</c:v>
                </c:pt>
                <c:pt idx="2">
                  <c:v>Выдано в/у</c:v>
                </c:pt>
                <c:pt idx="3">
                  <c:v>Утилизировано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274</c:v>
                </c:pt>
                <c:pt idx="1">
                  <c:v>203</c:v>
                </c:pt>
                <c:pt idx="2">
                  <c:v>572</c:v>
                </c:pt>
                <c:pt idx="3">
                  <c:v>276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3.0555555555555551E-2"/>
                  <c:y val="-6.25277353996918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1944444444444442E-2"/>
                  <c:y val="-1.0421289233282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58333333333334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0555555555555579E-2"/>
                  <c:y val="-4.16851569331278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0833333333333166E-2"/>
                  <c:y val="-2.0842578466563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Зарег. ТС.</c:v>
                </c:pt>
                <c:pt idx="1">
                  <c:v>из них новых ТС</c:v>
                </c:pt>
                <c:pt idx="2">
                  <c:v>Выдано в/у</c:v>
                </c:pt>
                <c:pt idx="3">
                  <c:v>Утилизировано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380</c:v>
                </c:pt>
                <c:pt idx="1">
                  <c:v>251</c:v>
                </c:pt>
                <c:pt idx="2">
                  <c:v>630</c:v>
                </c:pt>
                <c:pt idx="3">
                  <c:v>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1989760"/>
        <c:axId val="181991296"/>
        <c:axId val="0"/>
      </c:bar3DChart>
      <c:catAx>
        <c:axId val="181989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ru-RU"/>
          </a:p>
        </c:txPr>
        <c:crossAx val="181991296"/>
        <c:crosses val="autoZero"/>
        <c:auto val="1"/>
        <c:lblAlgn val="ctr"/>
        <c:lblOffset val="100"/>
        <c:noMultiLvlLbl val="0"/>
      </c:catAx>
      <c:valAx>
        <c:axId val="1819912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81989760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bg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/>
              <a:t>Надзорные функции ГИБДД</a:t>
            </a:r>
            <a:endParaRPr lang="ru-RU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80000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28310159667541557"/>
                  <c:y val="3.153186060075825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877088801399824"/>
                      <c:h val="9.5277777777777767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32166622922134774"/>
                  <c:y val="0.1674130941965589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519586614173228"/>
                      <c:h val="0.14544444444444443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6.8926071741032394E-2"/>
                  <c:y val="0.2792793817439488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0261657917760279"/>
                  <c:y val="0.1580093321668128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9784470691163605"/>
                  <c:y val="3.273665791776032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кол-во предписаний, выданных после ДТП с неуд. дор. услов.</c:v>
                </c:pt>
                <c:pt idx="1">
                  <c:v>Выдано предписаний должн. лицам </c:v>
                </c:pt>
                <c:pt idx="2">
                  <c:v>в т.ч. дорожных орган.</c:v>
                </c:pt>
                <c:pt idx="3">
                  <c:v>Оштрафовано должн. лиц за наруш. правил ремонта и содерж. дорог.</c:v>
                </c:pt>
                <c:pt idx="4">
                  <c:v>в т.ч. дорожных орган.</c:v>
                </c:pt>
                <c:pt idx="5">
                  <c:v>к административ. ответств. юрид. лиц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</c:v>
                </c:pt>
                <c:pt idx="1">
                  <c:v>82</c:v>
                </c:pt>
                <c:pt idx="2">
                  <c:v>24</c:v>
                </c:pt>
                <c:pt idx="3">
                  <c:v>9</c:v>
                </c:pt>
                <c:pt idx="4">
                  <c:v>4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594425339136E-2"/>
          <c:y val="3.3234378494137545E-2"/>
          <c:w val="0.90172620164957906"/>
          <c:h val="0.844459963383598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416</c:v>
                </c:pt>
                <c:pt idx="1">
                  <c:v>382</c:v>
                </c:pt>
                <c:pt idx="2">
                  <c:v>352</c:v>
                </c:pt>
                <c:pt idx="3">
                  <c:v>339</c:v>
                </c:pt>
                <c:pt idx="4">
                  <c:v>302</c:v>
                </c:pt>
                <c:pt idx="5">
                  <c:v>296</c:v>
                </c:pt>
                <c:pt idx="6">
                  <c:v>340</c:v>
                </c:pt>
                <c:pt idx="7">
                  <c:v>358</c:v>
                </c:pt>
                <c:pt idx="8">
                  <c:v>349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960064"/>
        <c:axId val="155961984"/>
      </c:barChart>
      <c:catAx>
        <c:axId val="155960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55961984"/>
        <c:crosses val="autoZero"/>
        <c:auto val="1"/>
        <c:lblAlgn val="ctr"/>
        <c:lblOffset val="100"/>
        <c:noMultiLvlLbl val="0"/>
      </c:catAx>
      <c:valAx>
        <c:axId val="155961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559600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tx1"/>
                </a:solidFill>
              </a:rPr>
              <a:t>12 месяцев </a:t>
            </a:r>
            <a:r>
              <a:rPr lang="en-US" sz="2400" b="1" dirty="0" smtClean="0">
                <a:solidFill>
                  <a:schemeClr val="tx1"/>
                </a:solidFill>
              </a:rPr>
              <a:t>201</a:t>
            </a:r>
            <a:r>
              <a:rPr lang="ru-RU" sz="2400" b="1" dirty="0" smtClean="0">
                <a:solidFill>
                  <a:schemeClr val="tx1"/>
                </a:solidFill>
              </a:rPr>
              <a:t>5 года</a:t>
            </a:r>
            <a:endParaRPr lang="en-US" sz="2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31993825437644"/>
          <c:y val="1.598808141584264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Область</c:v>
                </c:pt>
                <c:pt idx="1">
                  <c:v>Лузский</c:v>
                </c:pt>
                <c:pt idx="2">
                  <c:v>В-Полянский</c:v>
                </c:pt>
                <c:pt idx="3">
                  <c:v>Малмыжский</c:v>
                </c:pt>
                <c:pt idx="4">
                  <c:v>Уржумский</c:v>
                </c:pt>
                <c:pt idx="5">
                  <c:v>Кильмезский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197.1</c:v>
                </c:pt>
                <c:pt idx="1">
                  <c:v>225.9</c:v>
                </c:pt>
                <c:pt idx="2">
                  <c:v>129.80000000000001</c:v>
                </c:pt>
                <c:pt idx="3">
                  <c:v>141.30000000000001</c:v>
                </c:pt>
                <c:pt idx="4">
                  <c:v>151.19999999999999</c:v>
                </c:pt>
                <c:pt idx="5">
                  <c:v>158.69999999999999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5950080"/>
        <c:axId val="89862912"/>
      </c:barChart>
      <c:catAx>
        <c:axId val="15595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862912"/>
        <c:crosses val="autoZero"/>
        <c:auto val="1"/>
        <c:lblAlgn val="ctr"/>
        <c:lblOffset val="100"/>
        <c:noMultiLvlLbl val="0"/>
      </c:catAx>
      <c:valAx>
        <c:axId val="8986291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5950080"/>
        <c:crosses val="autoZero"/>
        <c:crossBetween val="between"/>
      </c:valAx>
      <c:spPr>
        <a:noFill/>
        <a:ln>
          <a:solidFill>
            <a:schemeClr val="bg2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Убийства</c:v>
                </c:pt>
                <c:pt idx="1">
                  <c:v>ТТП</c:v>
                </c:pt>
                <c:pt idx="2">
                  <c:v>Средний вред здоровью</c:v>
                </c:pt>
                <c:pt idx="3">
                  <c:v>легкий вред здоровью</c:v>
                </c:pt>
                <c:pt idx="4">
                  <c:v>побои</c:v>
                </c:pt>
                <c:pt idx="5">
                  <c:v>истязания</c:v>
                </c:pt>
                <c:pt idx="6">
                  <c:v>угроза убийством</c:v>
                </c:pt>
                <c:pt idx="7">
                  <c:v>изнасилования</c:v>
                </c:pt>
                <c:pt idx="8">
                  <c:v>незак. проникн. В жил.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74</c:v>
                </c:pt>
                <c:pt idx="5">
                  <c:v>1</c:v>
                </c:pt>
                <c:pt idx="6">
                  <c:v>16</c:v>
                </c:pt>
                <c:pt idx="7">
                  <c:v>1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Убийства</c:v>
                </c:pt>
                <c:pt idx="1">
                  <c:v>ТТП</c:v>
                </c:pt>
                <c:pt idx="2">
                  <c:v>Средний вред здоровью</c:v>
                </c:pt>
                <c:pt idx="3">
                  <c:v>легкий вред здоровью</c:v>
                </c:pt>
                <c:pt idx="4">
                  <c:v>побои</c:v>
                </c:pt>
                <c:pt idx="5">
                  <c:v>истязания</c:v>
                </c:pt>
                <c:pt idx="6">
                  <c:v>угроза убийством</c:v>
                </c:pt>
                <c:pt idx="7">
                  <c:v>изнасилования</c:v>
                </c:pt>
                <c:pt idx="8">
                  <c:v>незак. проникн. В жил.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</c:v>
                </c:pt>
                <c:pt idx="1">
                  <c:v>6</c:v>
                </c:pt>
                <c:pt idx="2">
                  <c:v>11</c:v>
                </c:pt>
                <c:pt idx="3">
                  <c:v>9</c:v>
                </c:pt>
                <c:pt idx="4">
                  <c:v>79</c:v>
                </c:pt>
                <c:pt idx="5">
                  <c:v>1</c:v>
                </c:pt>
                <c:pt idx="6">
                  <c:v>15</c:v>
                </c:pt>
                <c:pt idx="7">
                  <c:v>2</c:v>
                </c:pt>
                <c:pt idx="8">
                  <c:v>146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037056"/>
        <c:axId val="91038848"/>
      </c:barChart>
      <c:catAx>
        <c:axId val="910370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1038848"/>
        <c:crosses val="autoZero"/>
        <c:auto val="1"/>
        <c:lblAlgn val="ctr"/>
        <c:lblOffset val="100"/>
        <c:noMultiLvlLbl val="0"/>
      </c:catAx>
      <c:valAx>
        <c:axId val="91038848"/>
        <c:scaling>
          <c:orientation val="minMax"/>
        </c:scaling>
        <c:delete val="0"/>
        <c:axPos val="b"/>
        <c:majorGridlines>
          <c:spPr>
            <a:ln>
              <a:solidFill>
                <a:schemeClr val="bg2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10370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5201509186351707"/>
          <c:y val="2.8505869194935238E-2"/>
          <c:w val="0.42735083114610706"/>
          <c:h val="0.889271532352398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ст. 131 изнасилование</c:v>
                </c:pt>
                <c:pt idx="1">
                  <c:v>ст. 119 угроза убийством</c:v>
                </c:pt>
                <c:pt idx="2">
                  <c:v>ст. 117 истязание</c:v>
                </c:pt>
                <c:pt idx="3">
                  <c:v>ст. 116 побои</c:v>
                </c:pt>
                <c:pt idx="4">
                  <c:v>ст. 115 легкий вред здоровью</c:v>
                </c:pt>
                <c:pt idx="5">
                  <c:v>ст. 112 средний вред здоровью</c:v>
                </c:pt>
                <c:pt idx="6">
                  <c:v>ст. 111 тяж. телесные повреждения</c:v>
                </c:pt>
                <c:pt idx="7">
                  <c:v>ст. 105 убийство 3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0</c:v>
                </c:pt>
                <c:pt idx="1">
                  <c:v>25</c:v>
                </c:pt>
                <c:pt idx="2">
                  <c:v>2</c:v>
                </c:pt>
                <c:pt idx="3">
                  <c:v>52</c:v>
                </c:pt>
                <c:pt idx="4">
                  <c:v>17</c:v>
                </c:pt>
                <c:pt idx="5">
                  <c:v>5</c:v>
                </c:pt>
                <c:pt idx="6">
                  <c:v>5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ст. 131 изнасилование</c:v>
                </c:pt>
                <c:pt idx="1">
                  <c:v>ст. 119 угроза убийством</c:v>
                </c:pt>
                <c:pt idx="2">
                  <c:v>ст. 117 истязание</c:v>
                </c:pt>
                <c:pt idx="3">
                  <c:v>ст. 116 побои</c:v>
                </c:pt>
                <c:pt idx="4">
                  <c:v>ст. 115 легкий вред здоровью</c:v>
                </c:pt>
                <c:pt idx="5">
                  <c:v>ст. 112 средний вред здоровью</c:v>
                </c:pt>
                <c:pt idx="6">
                  <c:v>ст. 111 тяж. телесные повреждения</c:v>
                </c:pt>
                <c:pt idx="7">
                  <c:v>ст. 105 убийство 3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0</c:v>
                </c:pt>
                <c:pt idx="1">
                  <c:v>14</c:v>
                </c:pt>
                <c:pt idx="2">
                  <c:v>9</c:v>
                </c:pt>
                <c:pt idx="3">
                  <c:v>92</c:v>
                </c:pt>
                <c:pt idx="4">
                  <c:v>24</c:v>
                </c:pt>
                <c:pt idx="5">
                  <c:v>2</c:v>
                </c:pt>
                <c:pt idx="6">
                  <c:v>5</c:v>
                </c:pt>
                <c:pt idx="7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073536"/>
        <c:axId val="91087616"/>
      </c:barChart>
      <c:catAx>
        <c:axId val="910735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1087616"/>
        <c:crosses val="autoZero"/>
        <c:auto val="1"/>
        <c:lblAlgn val="ctr"/>
        <c:lblOffset val="100"/>
        <c:noMultiLvlLbl val="0"/>
      </c:catAx>
      <c:valAx>
        <c:axId val="9108761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10735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666608705161854"/>
          <c:y val="1.8325201625315545E-2"/>
          <c:w val="0.49951060804899422"/>
          <c:h val="0.889271532352398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ст. 291 дача взятки</c:v>
                </c:pt>
                <c:pt idx="1">
                  <c:v>ст. 166 угон</c:v>
                </c:pt>
                <c:pt idx="2">
                  <c:v>ст. 162 разбои</c:v>
                </c:pt>
                <c:pt idx="3">
                  <c:v>ст. 161 грабежи</c:v>
                </c:pt>
                <c:pt idx="4">
                  <c:v>ст. 159 мошенничество</c:v>
                </c:pt>
                <c:pt idx="5">
                  <c:v>ст. 158 кражи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5</c:v>
                </c:pt>
                <c:pt idx="4">
                  <c:v>18</c:v>
                </c:pt>
                <c:pt idx="5">
                  <c:v>113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ст. 291 дача взятки</c:v>
                </c:pt>
                <c:pt idx="1">
                  <c:v>ст. 166 угон</c:v>
                </c:pt>
                <c:pt idx="2">
                  <c:v>ст. 162 разбои</c:v>
                </c:pt>
                <c:pt idx="3">
                  <c:v>ст. 161 грабежи</c:v>
                </c:pt>
                <c:pt idx="4">
                  <c:v>ст. 159 мошенничество</c:v>
                </c:pt>
                <c:pt idx="5">
                  <c:v>ст. 158 кражи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12</c:v>
                </c:pt>
                <c:pt idx="4">
                  <c:v>7</c:v>
                </c:pt>
                <c:pt idx="5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524480"/>
        <c:axId val="91526272"/>
      </c:barChart>
      <c:catAx>
        <c:axId val="915244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1526272"/>
        <c:crosses val="autoZero"/>
        <c:auto val="1"/>
        <c:lblAlgn val="ctr"/>
        <c:lblOffset val="100"/>
        <c:noMultiLvlLbl val="0"/>
      </c:catAx>
      <c:valAx>
        <c:axId val="9152627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915244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/>
              <a:t>Тяжкие и особо тяжкие преступления - 44</a:t>
            </a:r>
            <a:endParaRPr lang="en-US" sz="24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5000000000000011E-2"/>
          <c:y val="0.14213327500729098"/>
          <c:w val="0.84444444444444511"/>
          <c:h val="0.56519918343540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002060"/>
            </a:solidFill>
          </c:spPr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tx1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1"/>
              <c:layout>
                <c:manualLayout>
                  <c:x val="-1.1534558180227581E-2"/>
                  <c:y val="-3.075196850393701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2.874132400116654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55555555555557"/>
                      <c:h val="9.4444444444444442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0.15486111111111134"/>
                  <c:y val="4.447171186934973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77777777777777"/>
                      <c:h val="9.5500000000000002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2.9194553805774281E-3"/>
                  <c:y val="-7.285360163312863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5.7298775153105906E-3"/>
                  <c:y val="-8.677048702245553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30555555555556"/>
                      <c:h val="9.5500000000000002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2.0596784776902875E-2"/>
                  <c:y val="-0.158982793817439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833327865266847E-2"/>
                  <c:y val="0.3025406824146985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88888888888886"/>
                      <c:h val="9.583333333333334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 ТТП</c:v>
                </c:pt>
                <c:pt idx="1">
                  <c:v>Истязание</c:v>
                </c:pt>
                <c:pt idx="2">
                  <c:v>квартирные кражи</c:v>
                </c:pt>
                <c:pt idx="3">
                  <c:v>Мошенничество</c:v>
                </c:pt>
                <c:pt idx="4">
                  <c:v>грабеж</c:v>
                </c:pt>
                <c:pt idx="5">
                  <c:v>Разбой</c:v>
                </c:pt>
                <c:pt idx="6">
                  <c:v>Вымогательство</c:v>
                </c:pt>
                <c:pt idx="7">
                  <c:v>Присвоение</c:v>
                </c:pt>
                <c:pt idx="8">
                  <c:v>Незак. поруб</c:v>
                </c:pt>
                <c:pt idx="9">
                  <c:v>Наркотики</c:v>
                </c:pt>
                <c:pt idx="10">
                  <c:v>Сбыт поддельных денег</c:v>
                </c:pt>
                <c:pt idx="11">
                  <c:v>Дача взятки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1</c:v>
                </c:pt>
                <c:pt idx="2">
                  <c:v>17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6</c:v>
                </c:pt>
                <c:pt idx="9">
                  <c:v>5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426870078740187"/>
          <c:y val="0.68741688538932577"/>
          <c:w val="0.71146259842519688"/>
          <c:h val="0.301472003499563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solidFill>
        <a:schemeClr val="bg1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2F2E6-2BA2-46F5-B449-F9504AEB6158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FD741-6529-4B26-B72A-816BD1F61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1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A7213E-DBE1-4AC6-B659-27601A0B0D23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BC49D9F-2298-4830-A192-668BF338A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http://fckuban.ru/files/Image/news/13368118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3" descr="http://fckuban.ru/files/Image/news/13368118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http://fckuban.ru/files/Image/news/13368118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0364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42533"/>
            <a:ext cx="91440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ДОКЛАД</a:t>
            </a: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Начальника ОМВД России </a:t>
            </a: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по </a:t>
            </a:r>
            <a:r>
              <a:rPr lang="ru-RU" sz="3800" b="1" dirty="0" err="1" smtClean="0">
                <a:solidFill>
                  <a:srgbClr val="700000"/>
                </a:solidFill>
                <a:latin typeface="Arial Black" panose="020B0A04020102020204" pitchFamily="34" charset="0"/>
              </a:rPr>
              <a:t>Малмыжскому</a:t>
            </a:r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 району</a:t>
            </a: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подполковника полиции </a:t>
            </a:r>
          </a:p>
          <a:p>
            <a:pPr algn="ctr"/>
            <a:r>
              <a:rPr lang="ru-RU" sz="3800" b="1" dirty="0" err="1" smtClean="0">
                <a:solidFill>
                  <a:srgbClr val="700000"/>
                </a:solidFill>
                <a:latin typeface="Arial Black" panose="020B0A04020102020204" pitchFamily="34" charset="0"/>
              </a:rPr>
              <a:t>Насипова</a:t>
            </a:r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  </a:t>
            </a: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Дамира </a:t>
            </a:r>
          </a:p>
          <a:p>
            <a:pPr algn="ctr"/>
            <a:r>
              <a:rPr lang="ru-RU" sz="3800" b="1" dirty="0" err="1" smtClean="0">
                <a:solidFill>
                  <a:srgbClr val="700000"/>
                </a:solidFill>
                <a:latin typeface="Arial Black" panose="020B0A04020102020204" pitchFamily="34" charset="0"/>
              </a:rPr>
              <a:t>Шакуровича</a:t>
            </a:r>
            <a:endParaRPr lang="ru-RU" sz="3800" b="1" dirty="0" smtClean="0">
              <a:solidFill>
                <a:srgbClr val="70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«О состоянии правопорядка</a:t>
            </a: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на территории </a:t>
            </a:r>
            <a:r>
              <a:rPr lang="ru-RU" sz="3800" b="1" dirty="0" err="1" smtClean="0">
                <a:solidFill>
                  <a:srgbClr val="700000"/>
                </a:solidFill>
                <a:latin typeface="Arial Black" panose="020B0A04020102020204" pitchFamily="34" charset="0"/>
              </a:rPr>
              <a:t>Малмыжского</a:t>
            </a:r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sz="3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района за 12 месяцев 2015 года».</a:t>
            </a:r>
          </a:p>
          <a:p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0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33256"/>
            <a:ext cx="9144000" cy="1080120"/>
          </a:xfrm>
        </p:spPr>
        <p:txBody>
          <a:bodyPr/>
          <a:lstStyle/>
          <a:p>
            <a:pPr algn="ctr"/>
            <a:r>
              <a:rPr lang="ru-RU" sz="2800" b="1" dirty="0" smtClean="0"/>
              <a:t>Сотрудниками ОМВД выявлено 14 тяжких и особо тяжких преступлений.</a:t>
            </a:r>
            <a:endParaRPr lang="ru-RU" sz="2800" b="1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42771687"/>
              </p:ext>
            </p:extLst>
          </p:nvPr>
        </p:nvGraphicFramePr>
        <p:xfrm>
          <a:off x="0" y="0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464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39310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838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456797888"/>
              </p:ext>
            </p:extLst>
          </p:nvPr>
        </p:nvGraphicFramePr>
        <p:xfrm>
          <a:off x="0" y="35986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576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3755167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099523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99425058"/>
              </p:ext>
            </p:extLst>
          </p:nvPr>
        </p:nvGraphicFramePr>
        <p:xfrm>
          <a:off x="0" y="349457"/>
          <a:ext cx="9144000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3071"/>
            <a:ext cx="88569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СВЕДЕНИЯ О ЛИЦАХ, СОВЕРШИВШИХ ПРЕСТУПЛЕНИЯ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0822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2800179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81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45224"/>
            <a:ext cx="9144000" cy="141277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 smtClean="0"/>
              <a:t>Образование лиц, совершивших преступление</a:t>
            </a:r>
            <a:endParaRPr lang="ru-RU" sz="3200" b="1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1542874"/>
              </p:ext>
            </p:extLst>
          </p:nvPr>
        </p:nvGraphicFramePr>
        <p:xfrm>
          <a:off x="0" y="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908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4000" b="1" dirty="0" smtClean="0"/>
              <a:t>РОЗЫСК  ПРЕСТУПНИКОВ</a:t>
            </a:r>
            <a:endParaRPr lang="ru-RU" sz="40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44018684"/>
              </p:ext>
            </p:extLst>
          </p:nvPr>
        </p:nvGraphicFramePr>
        <p:xfrm>
          <a:off x="0" y="0"/>
          <a:ext cx="9143999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359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68910363"/>
              </p:ext>
            </p:extLst>
          </p:nvPr>
        </p:nvGraphicFramePr>
        <p:xfrm>
          <a:off x="0" y="0"/>
          <a:ext cx="9144000" cy="6201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111" y="6201486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РОЗЫСК БЕЗ ВЕСТИ ПРОПАВШИХ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0822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3172893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680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73917188"/>
              </p:ext>
            </p:extLst>
          </p:nvPr>
        </p:nvGraphicFramePr>
        <p:xfrm>
          <a:off x="-1780" y="15643"/>
          <a:ext cx="9144000" cy="591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780" y="5572141"/>
            <a:ext cx="9144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Преступность в общественных местах, в том числе на улицах (из 349 зарегистрированных).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8164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6454"/>
            <a:ext cx="9144000" cy="914400"/>
          </a:xfrm>
        </p:spPr>
        <p:txBody>
          <a:bodyPr/>
          <a:lstStyle/>
          <a:p>
            <a:pPr algn="ctr"/>
            <a:r>
              <a:rPr lang="ru-RU" sz="2800" b="1" dirty="0" smtClean="0"/>
              <a:t>Уличная преступность по видам преступлений.</a:t>
            </a:r>
            <a:endParaRPr lang="ru-RU" sz="28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6795652"/>
              </p:ext>
            </p:extLst>
          </p:nvPr>
        </p:nvGraphicFramePr>
        <p:xfrm>
          <a:off x="142844" y="0"/>
          <a:ext cx="892975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9144000" cy="914400"/>
          </a:xfrm>
        </p:spPr>
        <p:txBody>
          <a:bodyPr/>
          <a:lstStyle/>
          <a:p>
            <a:pPr algn="ctr"/>
            <a:r>
              <a:rPr lang="ru-RU" sz="2800" b="1" dirty="0" smtClean="0"/>
              <a:t>Уличная преступность по времени совершения</a:t>
            </a:r>
            <a:endParaRPr lang="ru-RU" sz="28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87264571"/>
              </p:ext>
            </p:extLst>
          </p:nvPr>
        </p:nvGraphicFramePr>
        <p:xfrm>
          <a:off x="0" y="0"/>
          <a:ext cx="9144000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9144000" cy="914400"/>
          </a:xfrm>
        </p:spPr>
        <p:txBody>
          <a:bodyPr/>
          <a:lstStyle/>
          <a:p>
            <a:pPr algn="ctr"/>
            <a:r>
              <a:rPr lang="ru-RU" sz="3200" b="1" dirty="0" smtClean="0"/>
              <a:t>Уличная преступность по поселениям</a:t>
            </a:r>
            <a:endParaRPr lang="ru-RU" sz="32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8404871"/>
              </p:ext>
            </p:extLst>
          </p:nvPr>
        </p:nvGraphicFramePr>
        <p:xfrm>
          <a:off x="-180528" y="5680"/>
          <a:ext cx="9144000" cy="621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25703692"/>
              </p:ext>
            </p:extLst>
          </p:nvPr>
        </p:nvGraphicFramePr>
        <p:xfrm>
          <a:off x="0" y="359524"/>
          <a:ext cx="9144000" cy="6498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-9808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ПРЕСТУПЛЕНИЯ  ПРОФИЛАКТИЧЕСКОЙ  НАПРАВЛЕННОСТИ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8843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5805264"/>
            <a:ext cx="9073008" cy="105273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Участие ДНД в охране общественного порядка.</a:t>
            </a:r>
            <a:endParaRPr lang="ru-RU" sz="36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133852"/>
              </p:ext>
            </p:extLst>
          </p:nvPr>
        </p:nvGraphicFramePr>
        <p:xfrm>
          <a:off x="19071" y="0"/>
          <a:ext cx="9074150" cy="5616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761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 smtClean="0"/>
              <a:t>Виды экономических  преступлений</a:t>
            </a:r>
            <a:endParaRPr lang="ru-RU" sz="32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78393865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143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842526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106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76875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 smtClean="0"/>
              <a:t>За 12 месяцев </a:t>
            </a:r>
            <a:r>
              <a:rPr lang="ru-RU" b="1" dirty="0" smtClean="0"/>
              <a:t>2015 </a:t>
            </a:r>
            <a:r>
              <a:rPr lang="ru-RU" b="1" dirty="0" smtClean="0"/>
              <a:t>года сотрудниками ОМВД было выявлено </a:t>
            </a:r>
            <a:r>
              <a:rPr lang="ru-RU" b="1" dirty="0" smtClean="0"/>
              <a:t>6 </a:t>
            </a:r>
            <a:r>
              <a:rPr lang="ru-RU" b="1" dirty="0" smtClean="0"/>
              <a:t>преступлений, связанных с незаконным оборотом наркотиков.</a:t>
            </a:r>
            <a:br>
              <a:rPr lang="ru-RU" b="1" dirty="0" smtClean="0"/>
            </a:br>
            <a:r>
              <a:rPr lang="ru-RU" b="1" dirty="0" smtClean="0"/>
              <a:t>ст. 228.1ч. 1 УК РФ – 1</a:t>
            </a:r>
            <a:br>
              <a:rPr lang="ru-RU" b="1" dirty="0" smtClean="0"/>
            </a:br>
            <a:r>
              <a:rPr lang="ru-RU" b="1" dirty="0" smtClean="0"/>
              <a:t>ст. 228 ч.2 УК РФ - </a:t>
            </a:r>
            <a:r>
              <a:rPr lang="ru-RU" b="1" dirty="0" smtClean="0"/>
              <a:t>1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ст. 228.1 ч. 4 УК РФ – </a:t>
            </a:r>
            <a:r>
              <a:rPr lang="ru-RU" b="1" dirty="0" smtClean="0"/>
              <a:t>1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ст. 231 ч.1 УК РФ - </a:t>
            </a:r>
            <a:r>
              <a:rPr lang="ru-RU" b="1" dirty="0" smtClean="0"/>
              <a:t>3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4175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77272"/>
            <a:ext cx="9144000" cy="98072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Преступность несовершеннолетних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3284299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59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80" y="0"/>
            <a:ext cx="9117619" cy="692696"/>
          </a:xfrm>
        </p:spPr>
        <p:txBody>
          <a:bodyPr/>
          <a:lstStyle/>
          <a:p>
            <a:pPr algn="ctr"/>
            <a:r>
              <a:rPr lang="ru-RU" sz="3600" b="1" dirty="0" smtClean="0"/>
              <a:t>Работа с обращениями граждан.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3504551"/>
              </p:ext>
            </p:extLst>
          </p:nvPr>
        </p:nvGraphicFramePr>
        <p:xfrm>
          <a:off x="26379" y="692696"/>
          <a:ext cx="9117619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646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9144000" cy="914400"/>
          </a:xfrm>
        </p:spPr>
        <p:txBody>
          <a:bodyPr/>
          <a:lstStyle/>
          <a:p>
            <a:pPr algn="ctr"/>
            <a:r>
              <a:rPr lang="ru-RU" sz="2800" b="1" dirty="0" smtClean="0"/>
              <a:t>Преступность несовершеннолетних</a:t>
            </a:r>
            <a:endParaRPr lang="ru-RU" sz="28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05261595"/>
              </p:ext>
            </p:extLst>
          </p:nvPr>
        </p:nvGraphicFramePr>
        <p:xfrm>
          <a:off x="0" y="0"/>
          <a:ext cx="9144000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65304"/>
            <a:ext cx="9144000" cy="69269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2800" b="1" dirty="0" smtClean="0"/>
              <a:t>Результаты работы по контролю за оружием.</a:t>
            </a:r>
            <a:endParaRPr lang="ru-RU" sz="28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55106956"/>
              </p:ext>
            </p:extLst>
          </p:nvPr>
        </p:nvGraphicFramePr>
        <p:xfrm>
          <a:off x="0" y="0"/>
          <a:ext cx="9144000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434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0"/>
            <a:ext cx="9144000" cy="769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</a:rPr>
              <a:t>За 12 месяцев </a:t>
            </a:r>
            <a:r>
              <a:rPr lang="ru-RU" sz="3800" b="1" dirty="0" smtClean="0">
                <a:latin typeface="Times New Roman" pitchFamily="18" charset="0"/>
              </a:rPr>
              <a:t>2015 года </a:t>
            </a:r>
            <a:r>
              <a:rPr lang="ru-RU" sz="3800" b="1" dirty="0" smtClean="0">
                <a:latin typeface="Times New Roman" pitchFamily="18" charset="0"/>
              </a:rPr>
              <a:t>сотрудниками </a:t>
            </a:r>
            <a:r>
              <a:rPr lang="ru-RU" sz="3800" b="1" dirty="0">
                <a:latin typeface="Times New Roman" pitchFamily="18" charset="0"/>
              </a:rPr>
              <a:t>полиции пресечено </a:t>
            </a:r>
            <a:r>
              <a:rPr lang="ru-RU" sz="3800" b="1" dirty="0" smtClean="0">
                <a:latin typeface="Times New Roman" pitchFamily="18" charset="0"/>
              </a:rPr>
              <a:t>24 </a:t>
            </a:r>
            <a:r>
              <a:rPr lang="ru-RU" sz="3800" b="1" dirty="0" smtClean="0">
                <a:latin typeface="Times New Roman" pitchFamily="18" charset="0"/>
              </a:rPr>
              <a:t>правонарушения </a:t>
            </a:r>
            <a:r>
              <a:rPr lang="ru-RU" sz="3800" b="1" dirty="0">
                <a:latin typeface="Times New Roman" pitchFamily="18" charset="0"/>
              </a:rPr>
              <a:t>в сфере </a:t>
            </a:r>
            <a:r>
              <a:rPr lang="ru-RU" sz="3800" b="1" dirty="0" smtClean="0">
                <a:latin typeface="Times New Roman" pitchFamily="18" charset="0"/>
              </a:rPr>
              <a:t>алкогольного законодательства. Изъято </a:t>
            </a:r>
            <a:r>
              <a:rPr lang="ru-RU" sz="3800" b="1" dirty="0" smtClean="0">
                <a:latin typeface="Times New Roman" pitchFamily="18" charset="0"/>
              </a:rPr>
              <a:t>87 литров </a:t>
            </a:r>
            <a:r>
              <a:rPr lang="ru-RU" sz="3800" b="1" dirty="0" smtClean="0">
                <a:latin typeface="Times New Roman" pitchFamily="18" charset="0"/>
              </a:rPr>
              <a:t>алкогольной продукции. </a:t>
            </a:r>
          </a:p>
          <a:p>
            <a:pPr algn="ctr"/>
            <a:r>
              <a:rPr lang="ru-RU" sz="3800" b="1" dirty="0" smtClean="0">
                <a:latin typeface="Times New Roman" pitchFamily="18" charset="0"/>
              </a:rPr>
              <a:t>Из торговых точек изъято </a:t>
            </a:r>
            <a:r>
              <a:rPr lang="ru-RU" sz="3800" b="1" dirty="0" smtClean="0">
                <a:latin typeface="Times New Roman" pitchFamily="18" charset="0"/>
              </a:rPr>
              <a:t>76 литров </a:t>
            </a:r>
            <a:r>
              <a:rPr lang="ru-RU" sz="3800" b="1" dirty="0" smtClean="0">
                <a:latin typeface="Times New Roman" pitchFamily="18" charset="0"/>
              </a:rPr>
              <a:t>спиртосодержащей жидкости. На представителей торговых точек за нарушение правил оборота </a:t>
            </a:r>
            <a:r>
              <a:rPr lang="ru-RU" sz="3800" b="1" dirty="0" smtClean="0">
                <a:latin typeface="Times New Roman" pitchFamily="18" charset="0"/>
              </a:rPr>
              <a:t>алкогольной продукции составлено 20 </a:t>
            </a:r>
            <a:r>
              <a:rPr lang="ru-RU" sz="3800" b="1" dirty="0" smtClean="0">
                <a:latin typeface="Times New Roman" pitchFamily="18" charset="0"/>
              </a:rPr>
              <a:t>административных протоколов. </a:t>
            </a:r>
            <a:endParaRPr lang="ru-RU" sz="3800" b="1" dirty="0">
              <a:latin typeface="Times New Roman" pitchFamily="18" charset="0"/>
            </a:endParaRPr>
          </a:p>
          <a:p>
            <a:pPr algn="ctr"/>
            <a:endParaRPr lang="ru-RU" sz="3800" b="1" dirty="0"/>
          </a:p>
          <a:p>
            <a:pPr algn="ctr"/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105400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Тюрьма, как альма-матер"/>
          <p:cNvPicPr>
            <a:picLocks noChangeAspect="1" noChangeArrowheads="1"/>
          </p:cNvPicPr>
          <p:nvPr/>
        </p:nvPicPr>
        <p:blipFill>
          <a:blip r:embed="rId2" cstate="print">
            <a:lum bright="-5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294536"/>
            <a:ext cx="9324975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 algn="ctr"/>
            <a:endParaRPr lang="ru-RU" sz="4000" b="1" dirty="0">
              <a:latin typeface="Times New Roman" pitchFamily="18" charset="0"/>
            </a:endParaRPr>
          </a:p>
          <a:p>
            <a:pPr marL="342900" indent="-342900"/>
            <a:endParaRPr lang="ru-RU" sz="3200" b="1" dirty="0">
              <a:latin typeface="Times New Roman" pitchFamily="18" charset="0"/>
            </a:endParaRPr>
          </a:p>
          <a:p>
            <a:pPr marL="342900" indent="-342900"/>
            <a:endParaRPr lang="ru-RU" sz="3600" b="1" dirty="0">
              <a:solidFill>
                <a:srgbClr val="800000"/>
              </a:solidFill>
              <a:latin typeface="Times New Roman" pitchFamily="18" charset="0"/>
            </a:endParaRPr>
          </a:p>
          <a:p>
            <a:pPr marL="342900" indent="-342900" algn="ctr"/>
            <a:r>
              <a:rPr lang="ru-RU" sz="3600" b="1" dirty="0" smtClean="0">
                <a:latin typeface="Times New Roman" pitchFamily="18" charset="0"/>
              </a:rPr>
              <a:t>10  </a:t>
            </a:r>
            <a:r>
              <a:rPr lang="ru-RU" sz="3600" b="1" dirty="0">
                <a:latin typeface="Times New Roman" pitchFamily="18" charset="0"/>
              </a:rPr>
              <a:t>поднадзорных </a:t>
            </a:r>
            <a:r>
              <a:rPr lang="ru-RU" sz="3600" b="1" dirty="0" smtClean="0">
                <a:latin typeface="Times New Roman" pitchFamily="18" charset="0"/>
              </a:rPr>
              <a:t>лиц; </a:t>
            </a:r>
            <a:endParaRPr lang="ru-RU" sz="3600" b="1" dirty="0">
              <a:latin typeface="Times New Roman" pitchFamily="18" charset="0"/>
            </a:endParaRPr>
          </a:p>
          <a:p>
            <a:pPr marL="342900" indent="-342900" algn="ctr"/>
            <a:r>
              <a:rPr lang="ru-RU" sz="3600" b="1" dirty="0" smtClean="0">
                <a:latin typeface="Times New Roman" pitchFamily="18" charset="0"/>
              </a:rPr>
              <a:t>26   граждан, </a:t>
            </a:r>
            <a:r>
              <a:rPr lang="ru-RU" sz="3600" b="1" dirty="0">
                <a:latin typeface="Times New Roman" pitchFamily="18" charset="0"/>
              </a:rPr>
              <a:t>по формальным </a:t>
            </a:r>
          </a:p>
          <a:p>
            <a:pPr marL="342900" indent="-342900" algn="ctr"/>
            <a:r>
              <a:rPr lang="ru-RU" sz="3600" b="1" dirty="0">
                <a:latin typeface="Times New Roman" pitchFamily="18" charset="0"/>
              </a:rPr>
              <a:t>признакам, подпадающих под действие административного </a:t>
            </a:r>
            <a:r>
              <a:rPr lang="ru-RU" sz="3600" b="1" dirty="0" smtClean="0">
                <a:latin typeface="Times New Roman" pitchFamily="18" charset="0"/>
              </a:rPr>
              <a:t>надзора; </a:t>
            </a:r>
          </a:p>
          <a:p>
            <a:pPr marL="342900" indent="-342900" algn="ctr"/>
            <a:r>
              <a:rPr lang="ru-RU" sz="3600" b="1" dirty="0" smtClean="0">
                <a:latin typeface="Times New Roman" pitchFamily="18" charset="0"/>
              </a:rPr>
              <a:t>218 </a:t>
            </a:r>
            <a:r>
              <a:rPr lang="ru-RU" sz="3600" b="1" dirty="0">
                <a:latin typeface="Times New Roman" pitchFamily="18" charset="0"/>
              </a:rPr>
              <a:t>лиц, освобожденных из мест лишения свободы, состоящих на списочных </a:t>
            </a:r>
            <a:r>
              <a:rPr lang="ru-RU" sz="3600" b="1" dirty="0" smtClean="0">
                <a:latin typeface="Times New Roman" pitchFamily="18" charset="0"/>
              </a:rPr>
              <a:t>учетах,  </a:t>
            </a:r>
            <a:endParaRPr lang="ru-RU" sz="3600" b="1" dirty="0">
              <a:latin typeface="Times New Roman" pitchFamily="18" charset="0"/>
            </a:endParaRPr>
          </a:p>
          <a:p>
            <a:pPr marL="342900" indent="-342900" algn="ctr"/>
            <a:r>
              <a:rPr lang="ru-RU" sz="3600" b="1" dirty="0" smtClean="0">
                <a:latin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</a:rPr>
              <a:t>49 лиц, </a:t>
            </a:r>
            <a:r>
              <a:rPr lang="ru-RU" sz="3600" b="1" dirty="0" smtClean="0">
                <a:latin typeface="Times New Roman" pitchFamily="18" charset="0"/>
              </a:rPr>
              <a:t>осужденных без изоляции от общества.</a:t>
            </a:r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-377825" y="4497388"/>
            <a:ext cx="184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ru-RU" sz="3000" b="1">
              <a:latin typeface="Times New Roman" pitchFamily="18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250825" y="44450"/>
            <a:ext cx="8785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200" b="1" dirty="0">
                <a:latin typeface="Times New Roman" pitchFamily="18" charset="0"/>
              </a:rPr>
              <a:t>Сотрудниками полиции контролируется поведение:</a:t>
            </a:r>
          </a:p>
        </p:txBody>
      </p:sp>
    </p:spTree>
    <p:extLst>
      <p:ext uri="{BB962C8B-B14F-4D97-AF65-F5344CB8AC3E}">
        <p14:creationId xmlns:p14="http://schemas.microsoft.com/office/powerpoint/2010/main" val="77917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9401965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906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022197668"/>
              </p:ext>
            </p:extLst>
          </p:nvPr>
        </p:nvGraphicFramePr>
        <p:xfrm>
          <a:off x="-2232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251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Аварийность в Малмыжском районе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24732900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2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Административная практика ГИБДД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248667395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327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22012738"/>
              </p:ext>
            </p:extLst>
          </p:nvPr>
        </p:nvGraphicFramePr>
        <p:xfrm>
          <a:off x="0" y="584775"/>
          <a:ext cx="9144000" cy="6273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03649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Результаты работы РЭГ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363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88517945"/>
              </p:ext>
            </p:extLst>
          </p:nvPr>
        </p:nvGraphicFramePr>
        <p:xfrm>
          <a:off x="0" y="-3515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606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661248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СОСТОЯНИЕ ПРЕСТУПНОСТИ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69419474"/>
              </p:ext>
            </p:extLst>
          </p:nvPr>
        </p:nvGraphicFramePr>
        <p:xfrm>
          <a:off x="0" y="0"/>
          <a:ext cx="9144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976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72684822"/>
              </p:ext>
            </p:extLst>
          </p:nvPr>
        </p:nvGraphicFramePr>
        <p:xfrm>
          <a:off x="214282" y="928670"/>
          <a:ext cx="8715436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571504"/>
          </a:xfrm>
        </p:spPr>
        <p:txBody>
          <a:bodyPr/>
          <a:lstStyle/>
          <a:p>
            <a:pPr algn="ctr"/>
            <a:r>
              <a:rPr lang="ru-RU" sz="3000" b="1" dirty="0" smtClean="0"/>
              <a:t>СОСТОЯНИЕ ПРЕСТУПНОСТИ ПО ГОДАМ.</a:t>
            </a:r>
            <a:endParaRPr lang="ru-RU" sz="3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8856984" cy="148478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 smtClean="0"/>
              <a:t>Уровень преступности на 10 тысяч населения</a:t>
            </a:r>
            <a:endParaRPr lang="ru-RU" sz="32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1447568"/>
              </p:ext>
            </p:extLst>
          </p:nvPr>
        </p:nvGraphicFramePr>
        <p:xfrm>
          <a:off x="0" y="0"/>
          <a:ext cx="9036496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898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40406223"/>
              </p:ext>
            </p:extLst>
          </p:nvPr>
        </p:nvGraphicFramePr>
        <p:xfrm>
          <a:off x="0" y="0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ОСНОВНЫЕ  ВИДЫ   ПРЕСТУПЛЕНИЙ</a:t>
            </a:r>
            <a:endParaRPr lang="ru-RU" sz="3200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78797874"/>
              </p:ext>
            </p:extLst>
          </p:nvPr>
        </p:nvGraphicFramePr>
        <p:xfrm>
          <a:off x="0" y="0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552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29623743"/>
              </p:ext>
            </p:extLst>
          </p:nvPr>
        </p:nvGraphicFramePr>
        <p:xfrm>
          <a:off x="0" y="8221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ОСНОВНЫЕ  ВИДЫ   ПРЕСТУПЛЕНИЙ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9651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12784493"/>
              </p:ext>
            </p:extLst>
          </p:nvPr>
        </p:nvGraphicFramePr>
        <p:xfrm>
          <a:off x="323528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833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3309</TotalTime>
  <Words>444</Words>
  <Application>Microsoft Office PowerPoint</Application>
  <PresentationFormat>Экран (4:3)</PresentationFormat>
  <Paragraphs>117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Базовая</vt:lpstr>
      <vt:lpstr>Презентация PowerPoint</vt:lpstr>
      <vt:lpstr>Презентация PowerPoint</vt:lpstr>
      <vt:lpstr>Работа с обращениями граждан.</vt:lpstr>
      <vt:lpstr>Презентация PowerPoint</vt:lpstr>
      <vt:lpstr>СОСТОЯНИЕ ПРЕСТУПНОСТИ ПО ГОДАМ.</vt:lpstr>
      <vt:lpstr>Уровень преступности на 10 тысяч населения</vt:lpstr>
      <vt:lpstr>Презентация PowerPoint</vt:lpstr>
      <vt:lpstr>Презентация PowerPoint</vt:lpstr>
      <vt:lpstr>Презентация PowerPoint</vt:lpstr>
      <vt:lpstr>Сотрудниками ОМВД выявлено 14 тяжких и особо тяжких преступлений.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Образование лиц, совершивших преступление</vt:lpstr>
      <vt:lpstr>РОЗЫСК  ПРЕСТУПНИКОВ</vt:lpstr>
      <vt:lpstr>Презентация PowerPoint</vt:lpstr>
      <vt:lpstr>Презентация PowerPoint</vt:lpstr>
      <vt:lpstr>Уличная преступность по видам преступлений.</vt:lpstr>
      <vt:lpstr>Уличная преступность по времени совершения</vt:lpstr>
      <vt:lpstr>Уличная преступность по поселениям</vt:lpstr>
      <vt:lpstr>Презентация PowerPoint</vt:lpstr>
      <vt:lpstr>Участие ДНД в охране общественного порядка.</vt:lpstr>
      <vt:lpstr>Виды экономических  преступлений</vt:lpstr>
      <vt:lpstr>Презентация PowerPoint</vt:lpstr>
      <vt:lpstr>За 12 месяцев 2015 года сотрудниками ОМВД было выявлено 6 преступлений, связанных с незаконным оборотом наркотиков. ст. 228.1ч. 1 УК РФ – 1 ст. 228 ч.2 УК РФ - 1 ст. 228.1 ч. 4 УК РФ – 1 ст. 231 ч.1 УК РФ - 3 </vt:lpstr>
      <vt:lpstr>Преступность несовершеннолетних</vt:lpstr>
      <vt:lpstr>Преступность несовершеннолетних</vt:lpstr>
      <vt:lpstr>Результаты работы по контролю за оружием.</vt:lpstr>
      <vt:lpstr>Презентация PowerPoint</vt:lpstr>
      <vt:lpstr>Презентация PowerPoint</vt:lpstr>
      <vt:lpstr>Презентация PowerPoint</vt:lpstr>
      <vt:lpstr>Презентация PowerPoint</vt:lpstr>
      <vt:lpstr>Аварийность в Малмыжском районе</vt:lpstr>
      <vt:lpstr>Административная практика ГИБДД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Comp</cp:lastModifiedBy>
  <cp:revision>322</cp:revision>
  <dcterms:created xsi:type="dcterms:W3CDTF">2013-01-17T03:15:53Z</dcterms:created>
  <dcterms:modified xsi:type="dcterms:W3CDTF">2016-03-23T12:58:06Z</dcterms:modified>
</cp:coreProperties>
</file>