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64" r:id="rId2"/>
    <p:sldId id="260" r:id="rId3"/>
    <p:sldId id="259" r:id="rId4"/>
    <p:sldId id="265" r:id="rId5"/>
    <p:sldId id="262" r:id="rId6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8B25"/>
    <a:srgbClr val="E551A2"/>
    <a:srgbClr val="5788EB"/>
    <a:srgbClr val="316EE7"/>
    <a:srgbClr val="5F77EF"/>
    <a:srgbClr val="7286DC"/>
    <a:srgbClr val="5B73D7"/>
    <a:srgbClr val="3D5BDB"/>
    <a:srgbClr val="2646CC"/>
    <a:srgbClr val="215C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>
        <p:scale>
          <a:sx n="125" d="100"/>
          <a:sy n="125" d="100"/>
        </p:scale>
        <p:origin x="-2304" y="-36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191" y="0"/>
            <a:ext cx="6859191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9831" y="2226504"/>
            <a:ext cx="4438259" cy="255087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9831" y="4777380"/>
            <a:ext cx="443825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5499736" y="1857383"/>
            <a:ext cx="990599" cy="171494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4194682" y="3292991"/>
            <a:ext cx="3859795" cy="171495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98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191" y="0"/>
            <a:ext cx="6859191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1" y="4961454"/>
            <a:ext cx="4816503" cy="56673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9831" y="685800"/>
            <a:ext cx="4816503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49830" y="5528192"/>
            <a:ext cx="4816503" cy="493712"/>
          </a:xfrm>
        </p:spPr>
        <p:txBody>
          <a:bodyPr>
            <a:normAutofit/>
          </a:bodyPr>
          <a:lstStyle>
            <a:lvl1pPr marL="0" indent="0">
              <a:buNone/>
              <a:defRPr sz="9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70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191" y="0"/>
            <a:ext cx="6859191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927100"/>
            <a:ext cx="4816504" cy="1692720"/>
          </a:xfrm>
        </p:spPr>
        <p:txBody>
          <a:bodyPr/>
          <a:lstStyle>
            <a:lvl1pPr>
              <a:defRPr sz="27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830" y="3488024"/>
            <a:ext cx="4816504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790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191" y="0"/>
            <a:ext cx="6859191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485573" y="651691"/>
            <a:ext cx="451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5302064" y="2900293"/>
            <a:ext cx="4642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045" y="927100"/>
            <a:ext cx="4620289" cy="2882179"/>
          </a:xfrm>
        </p:spPr>
        <p:txBody>
          <a:bodyPr anchor="ctr"/>
          <a:lstStyle>
            <a:lvl1pPr>
              <a:defRPr sz="27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040459" y="3809279"/>
            <a:ext cx="4234607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05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830" y="5000817"/>
            <a:ext cx="4757755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717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191" y="0"/>
            <a:ext cx="6859191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2057400"/>
            <a:ext cx="4816504" cy="20955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831" y="5024909"/>
            <a:ext cx="4816503" cy="994891"/>
          </a:xfrm>
        </p:spPr>
        <p:txBody>
          <a:bodyPr anchor="t"/>
          <a:lstStyle>
            <a:lvl1pPr marL="0" indent="0" algn="l">
              <a:buNone/>
              <a:defRPr sz="15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038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927100"/>
            <a:ext cx="4817695" cy="709864"/>
          </a:xfrm>
        </p:spPr>
        <p:txBody>
          <a:bodyPr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830" y="2489200"/>
            <a:ext cx="1735074" cy="657962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649830" y="3147164"/>
            <a:ext cx="1735074" cy="2888366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4210" y="2489200"/>
            <a:ext cx="1739189" cy="657962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2556353" y="3147164"/>
            <a:ext cx="1739189" cy="2888366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68981" y="2489200"/>
            <a:ext cx="1739189" cy="657962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70702" y="3147164"/>
            <a:ext cx="1737469" cy="2888366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470898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38714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060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927100"/>
            <a:ext cx="4758945" cy="709864"/>
          </a:xfrm>
        </p:spPr>
        <p:txBody>
          <a:bodyPr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830" y="4179596"/>
            <a:ext cx="1735074" cy="657962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64291" y="2489200"/>
            <a:ext cx="151135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49829" y="4837559"/>
            <a:ext cx="1735074" cy="1187321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8344" y="4179595"/>
            <a:ext cx="1739189" cy="657962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664892" y="2489200"/>
            <a:ext cx="151135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558344" y="4848209"/>
            <a:ext cx="1739189" cy="1187321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68981" y="4179596"/>
            <a:ext cx="1739189" cy="657962"/>
          </a:xfrm>
        </p:spPr>
        <p:txBody>
          <a:bodyPr anchor="b">
            <a:noAutofit/>
          </a:bodyPr>
          <a:lstStyle>
            <a:lvl1pPr marL="0" indent="0">
              <a:buNone/>
              <a:defRPr sz="15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4581481" y="2489200"/>
            <a:ext cx="1511358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4468981" y="4837559"/>
            <a:ext cx="1739189" cy="1187321"/>
          </a:xfrm>
        </p:spPr>
        <p:txBody>
          <a:bodyPr anchor="t"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246751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38714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247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976" y="6387911"/>
            <a:ext cx="742949" cy="228659"/>
          </a:xfrm>
        </p:spPr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7100" y="6387910"/>
            <a:ext cx="2894846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113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91" y="0"/>
            <a:ext cx="6840315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311151" y="402165"/>
            <a:ext cx="3457924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224983" y="2181448"/>
            <a:ext cx="5995993" cy="2495107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6858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1196" y="1447799"/>
            <a:ext cx="835137" cy="4572001"/>
          </a:xfrm>
        </p:spPr>
        <p:txBody>
          <a:bodyPr vert="eaVert" anchor="ctr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054" y="1447799"/>
            <a:ext cx="3312702" cy="45720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910" y="6365498"/>
            <a:ext cx="2894846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883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478" y="927099"/>
            <a:ext cx="4757754" cy="709865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820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91" y="0"/>
            <a:ext cx="6859191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151" y="2257588"/>
            <a:ext cx="2318004" cy="3020344"/>
          </a:xfrm>
        </p:spPr>
        <p:txBody>
          <a:bodyPr anchor="ctr"/>
          <a:lstStyle>
            <a:lvl1pPr algn="l">
              <a:defRPr sz="2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9446" y="2257588"/>
            <a:ext cx="2311887" cy="3020344"/>
          </a:xfrm>
        </p:spPr>
        <p:txBody>
          <a:bodyPr anchor="ctr"/>
          <a:lstStyle>
            <a:lvl1pPr marL="0" indent="0" algn="l">
              <a:buNone/>
              <a:defRPr sz="15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383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9830" y="2489201"/>
            <a:ext cx="2727735" cy="35306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0436" y="2489203"/>
            <a:ext cx="2727735" cy="3530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486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38" y="2489200"/>
            <a:ext cx="2725127" cy="759290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9830" y="3248491"/>
            <a:ext cx="2727735" cy="277131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0436" y="2489201"/>
            <a:ext cx="2727734" cy="756635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0436" y="3245836"/>
            <a:ext cx="2727735" cy="27739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804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 anchor="b"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94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383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191" y="0"/>
            <a:ext cx="6859191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1447800"/>
            <a:ext cx="2034443" cy="1495588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6695" y="1447800"/>
            <a:ext cx="2724638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49831" y="3086846"/>
            <a:ext cx="2034442" cy="2933701"/>
          </a:xfrm>
        </p:spPr>
        <p:txBody>
          <a:bodyPr/>
          <a:lstStyle>
            <a:lvl1pPr marL="0" indent="0">
              <a:buNone/>
              <a:defRPr sz="105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460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191" y="0"/>
            <a:ext cx="6859191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30" y="1381390"/>
            <a:ext cx="2240317" cy="157480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42182" y="1320800"/>
            <a:ext cx="2093327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830" y="3086100"/>
            <a:ext cx="2240317" cy="2451100"/>
          </a:xfrm>
        </p:spPr>
        <p:txBody>
          <a:bodyPr>
            <a:normAutofit/>
          </a:bodyPr>
          <a:lstStyle>
            <a:lvl1pPr marL="0" indent="0">
              <a:buNone/>
              <a:defRPr sz="105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758962" y="295731"/>
            <a:ext cx="593481" cy="767687"/>
          </a:xfrm>
          <a:prstGeom prst="rect">
            <a:avLst/>
          </a:prstGeom>
        </p:spPr>
        <p:txBody>
          <a:bodyPr/>
          <a:lstStyle>
            <a:lvl1pPr algn="ctr">
              <a:defRPr sz="2100"/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13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191" y="0"/>
            <a:ext cx="6859191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49830" y="927100"/>
            <a:ext cx="4758945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8287" y="2489200"/>
            <a:ext cx="4758945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80833" y="6365499"/>
            <a:ext cx="7429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675" b="1" i="0">
                <a:solidFill>
                  <a:schemeClr val="accent1"/>
                </a:solidFill>
              </a:defRPr>
            </a:lvl1pPr>
          </a:lstStyle>
          <a:p>
            <a:fld id="{0C62F402-E53D-4B41-A5E6-0FCB5E279963}" type="datetimeFigureOut">
              <a:rPr lang="ru-RU" smtClean="0"/>
              <a:pPr/>
              <a:t>07.04.2025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133" y="6365497"/>
            <a:ext cx="2894846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675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5809233" y="0"/>
            <a:ext cx="5143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758962" y="295731"/>
            <a:ext cx="593481" cy="767687"/>
          </a:xfrm>
          <a:prstGeom prst="rect">
            <a:avLst/>
          </a:prstGeom>
        </p:spPr>
        <p:txBody>
          <a:bodyPr anchor="b"/>
          <a:lstStyle>
            <a:lvl1pPr algn="ctr">
              <a:defRPr sz="2100">
                <a:solidFill>
                  <a:schemeClr val="bg1"/>
                </a:solidFill>
              </a:defRPr>
            </a:lvl1pPr>
          </a:lstStyle>
          <a:p>
            <a:fld id="{9F824BDC-11D6-4422-AAB8-C3B310C4D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4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txStyles>
    <p:titleStyle>
      <a:lvl1pPr algn="l" defTabSz="342900" rtl="0" eaLnBrk="1" latinLnBrk="0" hangingPunct="1">
        <a:spcBef>
          <a:spcPct val="0"/>
        </a:spcBef>
        <a:buNone/>
        <a:defRPr sz="24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4350" indent="-212598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2009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2583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3157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60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553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694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86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12" Type="http://schemas.microsoft.com/office/2007/relationships/hdphoto" Target="../media/hdphoto6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microsoft.com/office/2007/relationships/hdphoto" Target="../media/hdphoto5.wdp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microsoft.com/office/2007/relationships/hdphoto" Target="../media/hdphoto1.wdp"/><Relationship Id="rId7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hdphoto" Target="../media/hdphoto1.wdp"/><Relationship Id="rId7" Type="http://schemas.openxmlformats.org/officeDocument/2006/relationships/image" Target="../media/image1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0.svg"/><Relationship Id="rId5" Type="http://schemas.openxmlformats.org/officeDocument/2006/relationships/hyperlink" Target="https://kirov-investkarta.ru/" TargetMode="External"/><Relationship Id="rId10" Type="http://schemas.openxmlformats.org/officeDocument/2006/relationships/image" Target="../media/image23.png"/><Relationship Id="rId4" Type="http://schemas.openxmlformats.org/officeDocument/2006/relationships/image" Target="../media/image3.png"/><Relationship Id="rId9" Type="http://schemas.openxmlformats.org/officeDocument/2006/relationships/image" Target="../media/image1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>
            <a:extLst>
              <a:ext uri="{FF2B5EF4-FFF2-40B4-BE49-F238E27FC236}">
                <a16:creationId xmlns="" xmlns:a16="http://schemas.microsoft.com/office/drawing/2014/main" id="{F5B5B3C6-C037-5E10-32A2-96C58D8D1D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78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931" r="25818"/>
          <a:stretch/>
        </p:blipFill>
        <p:spPr bwMode="auto">
          <a:xfrm>
            <a:off x="-2156" y="0"/>
            <a:ext cx="6860156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D4BBF41-D879-7F84-A8B6-94EC79FBD4BB}"/>
              </a:ext>
            </a:extLst>
          </p:cNvPr>
          <p:cNvSpPr/>
          <p:nvPr/>
        </p:nvSpPr>
        <p:spPr>
          <a:xfrm>
            <a:off x="0" y="0"/>
            <a:ext cx="6858000" cy="6936361"/>
          </a:xfrm>
          <a:prstGeom prst="rect">
            <a:avLst/>
          </a:prstGeom>
          <a:solidFill>
            <a:srgbClr val="002060">
              <a:alpha val="87000"/>
            </a:srgbClr>
          </a:solidFill>
          <a:effectLst>
            <a:glow rad="127000">
              <a:schemeClr val="accent1">
                <a:alpha val="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CDD77A-6AA1-199A-5BC1-CFD3704D4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979" y="2035549"/>
            <a:ext cx="3232293" cy="2933202"/>
          </a:xfrm>
        </p:spPr>
        <p:txBody>
          <a:bodyPr>
            <a:noAutofit/>
          </a:bodyPr>
          <a:lstStyle/>
          <a:p>
            <a:r>
              <a:rPr lang="ru-RU" altLang="ru-RU" sz="13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3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3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3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3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3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3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3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Малмыжский район демонстрирует устойчивый рост и выделяется среди других районов Кировской области выгодным географическим положением, разнообразными и уникальными природными ресурсами, богатыми культурными традициями и высоким трудовым потенциалом населения </a:t>
            </a:r>
            <a:b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126F87"/>
                </a:solidFill>
              </a:rPr>
              <a:t/>
            </a:r>
            <a:br>
              <a:rPr lang="ru-RU" sz="1200" dirty="0">
                <a:solidFill>
                  <a:srgbClr val="126F87"/>
                </a:solidFill>
              </a:rPr>
            </a:br>
            <a:r>
              <a:rPr lang="ru-RU" alt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35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Расстояние до Москвы </a:t>
            </a:r>
            <a:r>
              <a:rPr lang="ru-RU" sz="135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35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957</a:t>
            </a:r>
            <a:r>
              <a:rPr lang="ru-RU" sz="135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км</a:t>
            </a:r>
            <a:br>
              <a:rPr lang="ru-RU" sz="135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3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45A657CB-C1A3-320F-505B-ABE185897988}"/>
              </a:ext>
            </a:extLst>
          </p:cNvPr>
          <p:cNvSpPr txBox="1">
            <a:spLocks/>
          </p:cNvSpPr>
          <p:nvPr/>
        </p:nvSpPr>
        <p:spPr>
          <a:xfrm>
            <a:off x="-2156" y="14251"/>
            <a:ext cx="2659631" cy="4742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Малмыжский район </a:t>
            </a:r>
          </a:p>
          <a:p>
            <a:pPr algn="l"/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ru-RU" sz="14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инвестразвитие</a:t>
            </a:r>
            <a:endParaRPr lang="ru-RU" sz="1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D970506E-266E-E0E1-36DE-F2665DD6AF8F}"/>
              </a:ext>
            </a:extLst>
          </p:cNvPr>
          <p:cNvSpPr txBox="1">
            <a:spLocks/>
          </p:cNvSpPr>
          <p:nvPr/>
        </p:nvSpPr>
        <p:spPr>
          <a:xfrm>
            <a:off x="65665" y="5145312"/>
            <a:ext cx="5037644" cy="3826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ru-RU" sz="13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Площадь района – </a:t>
            </a:r>
            <a:r>
              <a:rPr lang="ru-RU" sz="135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2 190 </a:t>
            </a:r>
            <a:r>
              <a:rPr lang="ru-RU" sz="13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кв. км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="" xmlns:a16="http://schemas.microsoft.com/office/drawing/2014/main" id="{867560B6-EF07-2340-6A0A-65EB48B2136D}"/>
              </a:ext>
            </a:extLst>
          </p:cNvPr>
          <p:cNvSpPr txBox="1">
            <a:spLocks/>
          </p:cNvSpPr>
          <p:nvPr/>
        </p:nvSpPr>
        <p:spPr>
          <a:xfrm>
            <a:off x="10118" y="4630620"/>
            <a:ext cx="3628369" cy="5146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3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Население – </a:t>
            </a:r>
            <a:r>
              <a:rPr lang="ru-RU" sz="135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</a:t>
            </a:r>
            <a:r>
              <a:rPr lang="ru-RU" sz="135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410</a:t>
            </a:r>
            <a:r>
              <a:rPr lang="ru-RU" sz="135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3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человек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0CF8111-6E0B-6664-0B8E-9F65A862A342}"/>
              </a:ext>
            </a:extLst>
          </p:cNvPr>
          <p:cNvSpPr txBox="1"/>
          <p:nvPr/>
        </p:nvSpPr>
        <p:spPr>
          <a:xfrm>
            <a:off x="13157" y="498759"/>
            <a:ext cx="33336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</a:t>
            </a:r>
            <a:r>
              <a:rPr lang="ru-RU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свободных инвестиционных площадок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6C4CA00E-CE23-27EB-083F-9A961E2041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25" y="41850"/>
            <a:ext cx="1398019" cy="585642"/>
          </a:xfrm>
          <a:prstGeom prst="rect">
            <a:avLst/>
          </a:prstGeom>
        </p:spPr>
      </p:pic>
      <p:pic>
        <p:nvPicPr>
          <p:cNvPr id="3" name="Picture 6" descr="Picture background">
            <a:extLst>
              <a:ext uri="{FF2B5EF4-FFF2-40B4-BE49-F238E27FC236}">
                <a16:creationId xmlns="" xmlns:a16="http://schemas.microsoft.com/office/drawing/2014/main" id="{77594B95-A61E-7469-B190-8C793C8A7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333" b="96667" l="10081" r="93817">
                        <a14:foregroundMark x1="68952" y1="92738" x2="73387" y2="927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299" y="194997"/>
            <a:ext cx="4345891" cy="490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="" xmlns:a16="http://schemas.microsoft.com/office/drawing/2014/main" id="{ABB92734-4812-D5C8-2EA9-F52245A225AB}"/>
              </a:ext>
            </a:extLst>
          </p:cNvPr>
          <p:cNvSpPr txBox="1">
            <a:spLocks/>
          </p:cNvSpPr>
          <p:nvPr/>
        </p:nvSpPr>
        <p:spPr>
          <a:xfrm>
            <a:off x="10118" y="6461124"/>
            <a:ext cx="7127529" cy="3826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Малмыжский район открыт для инвесторов и приглашает активных предпринимателей, готовых внести свой вклад в развитие бизнеса. Давайте вместе работать над созданием места, где каждому захочется жить и трудиться!</a:t>
            </a:r>
            <a:endParaRPr lang="ru-RU" alt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Блок-схема: узел 10">
            <a:extLst>
              <a:ext uri="{FF2B5EF4-FFF2-40B4-BE49-F238E27FC236}">
                <a16:creationId xmlns="" xmlns:a16="http://schemas.microsoft.com/office/drawing/2014/main" id="{93060778-3095-879F-6AE3-1E7DD108E925}"/>
              </a:ext>
            </a:extLst>
          </p:cNvPr>
          <p:cNvSpPr/>
          <p:nvPr/>
        </p:nvSpPr>
        <p:spPr>
          <a:xfrm>
            <a:off x="5166748" y="4489218"/>
            <a:ext cx="147452" cy="141402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Блок-схема: узел 11">
            <a:extLst>
              <a:ext uri="{FF2B5EF4-FFF2-40B4-BE49-F238E27FC236}">
                <a16:creationId xmlns="" xmlns:a16="http://schemas.microsoft.com/office/drawing/2014/main" id="{2919C673-4A39-02EE-FA71-147CF9FF6662}"/>
              </a:ext>
            </a:extLst>
          </p:cNvPr>
          <p:cNvSpPr/>
          <p:nvPr/>
        </p:nvSpPr>
        <p:spPr>
          <a:xfrm>
            <a:off x="4656335" y="2602323"/>
            <a:ext cx="96639" cy="92364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CDAEAB0-F975-A7C2-F331-89D72E96576C}"/>
              </a:ext>
            </a:extLst>
          </p:cNvPr>
          <p:cNvSpPr txBox="1"/>
          <p:nvPr/>
        </p:nvSpPr>
        <p:spPr>
          <a:xfrm>
            <a:off x="4834154" y="3999323"/>
            <a:ext cx="2051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E551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Малмыжский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316572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>
            <a:extLst>
              <a:ext uri="{FF2B5EF4-FFF2-40B4-BE49-F238E27FC236}">
                <a16:creationId xmlns="" xmlns:a16="http://schemas.microsoft.com/office/drawing/2014/main" id="{F5B5B3C6-C037-5E10-32A2-96C58D8D1D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78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931" r="25818"/>
          <a:stretch/>
        </p:blipFill>
        <p:spPr bwMode="auto">
          <a:xfrm>
            <a:off x="-2156" y="0"/>
            <a:ext cx="6860156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D4BBF41-D879-7F84-A8B6-94EC79FBD4BB}"/>
              </a:ext>
            </a:extLst>
          </p:cNvPr>
          <p:cNvSpPr/>
          <p:nvPr/>
        </p:nvSpPr>
        <p:spPr>
          <a:xfrm>
            <a:off x="-8653" y="0"/>
            <a:ext cx="6875306" cy="6858000"/>
          </a:xfrm>
          <a:prstGeom prst="rect">
            <a:avLst/>
          </a:prstGeom>
          <a:solidFill>
            <a:srgbClr val="002060">
              <a:alpha val="87000"/>
            </a:srgbClr>
          </a:solidFill>
          <a:effectLst>
            <a:glow rad="127000">
              <a:schemeClr val="accent1">
                <a:alpha val="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/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8BF2327C-DB17-7B37-4939-C01CD6883EFA}"/>
              </a:ext>
            </a:extLst>
          </p:cNvPr>
          <p:cNvSpPr txBox="1">
            <a:spLocks/>
          </p:cNvSpPr>
          <p:nvPr/>
        </p:nvSpPr>
        <p:spPr>
          <a:xfrm>
            <a:off x="3972537" y="4589396"/>
            <a:ext cx="2686516" cy="4684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="" xmlns:a16="http://schemas.microsoft.com/office/drawing/2014/main" id="{8E8A723F-0341-6087-7193-63A9DC0EC1B2}"/>
              </a:ext>
            </a:extLst>
          </p:cNvPr>
          <p:cNvSpPr txBox="1">
            <a:spLocks/>
          </p:cNvSpPr>
          <p:nvPr/>
        </p:nvSpPr>
        <p:spPr>
          <a:xfrm>
            <a:off x="4039723" y="4954646"/>
            <a:ext cx="2729345" cy="5146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7" name="TextBox 1026">
            <a:extLst>
              <a:ext uri="{FF2B5EF4-FFF2-40B4-BE49-F238E27FC236}">
                <a16:creationId xmlns="" xmlns:a16="http://schemas.microsoft.com/office/drawing/2014/main" id="{C76714BE-37B4-24F9-A127-AF3ACA706121}"/>
              </a:ext>
            </a:extLst>
          </p:cNvPr>
          <p:cNvSpPr txBox="1"/>
          <p:nvPr/>
        </p:nvSpPr>
        <p:spPr>
          <a:xfrm>
            <a:off x="193873" y="1187732"/>
            <a:ext cx="4090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Преимущества</a:t>
            </a:r>
          </a:p>
        </p:txBody>
      </p:sp>
      <p:sp>
        <p:nvSpPr>
          <p:cNvPr id="1039" name="Заголовок 1">
            <a:extLst>
              <a:ext uri="{FF2B5EF4-FFF2-40B4-BE49-F238E27FC236}">
                <a16:creationId xmlns="" xmlns:a16="http://schemas.microsoft.com/office/drawing/2014/main" id="{F036A50A-C4A9-EED6-D0BF-77591F31F02A}"/>
              </a:ext>
            </a:extLst>
          </p:cNvPr>
          <p:cNvSpPr txBox="1">
            <a:spLocks/>
          </p:cNvSpPr>
          <p:nvPr/>
        </p:nvSpPr>
        <p:spPr>
          <a:xfrm>
            <a:off x="8762" y="55076"/>
            <a:ext cx="1978164" cy="2726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ru-RU" sz="14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инвестразвитие</a:t>
            </a:r>
            <a:endParaRPr lang="ru-RU" sz="1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0" name="Рисунок 1039">
            <a:extLst>
              <a:ext uri="{FF2B5EF4-FFF2-40B4-BE49-F238E27FC236}">
                <a16:creationId xmlns="" xmlns:a16="http://schemas.microsoft.com/office/drawing/2014/main" id="{B29D8CA4-5C0C-B6C0-FBC5-DF1B451841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661" y="66422"/>
            <a:ext cx="1398019" cy="5856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C077B1C-E10F-4BAE-6EE5-91E4F4522C83}"/>
              </a:ext>
            </a:extLst>
          </p:cNvPr>
          <p:cNvSpPr txBox="1"/>
          <p:nvPr/>
        </p:nvSpPr>
        <p:spPr>
          <a:xfrm>
            <a:off x="227306" y="3678322"/>
            <a:ext cx="4849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Развитое сельское хозяйство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89C5990-C7E0-E348-B4DA-FF33BC5A63C7}"/>
              </a:ext>
            </a:extLst>
          </p:cNvPr>
          <p:cNvSpPr txBox="1"/>
          <p:nvPr/>
        </p:nvSpPr>
        <p:spPr>
          <a:xfrm>
            <a:off x="227306" y="4337594"/>
            <a:ext cx="5360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Природный</a:t>
            </a:r>
            <a:r>
              <a:rPr lang="ru-RU" altLang="ru-RU" sz="1400" b="1" dirty="0">
                <a:solidFill>
                  <a:srgbClr val="126F87"/>
                </a:solidFill>
                <a:latin typeface="Ubuntu" panose="020B0504030602030204" pitchFamily="34" charset="0"/>
              </a:rPr>
              <a:t> </a:t>
            </a:r>
            <a:r>
              <a:rPr lang="ru-RU" alt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потенциал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F3A4723-3CD1-474D-AC59-CC73F00BAAB5}"/>
              </a:ext>
            </a:extLst>
          </p:cNvPr>
          <p:cNvSpPr txBox="1"/>
          <p:nvPr/>
        </p:nvSpPr>
        <p:spPr>
          <a:xfrm>
            <a:off x="227306" y="5620047"/>
            <a:ext cx="4935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Свободные инвестиционные площадки</a:t>
            </a:r>
          </a:p>
          <a:p>
            <a:endParaRPr lang="ru-RU" dirty="0"/>
          </a:p>
        </p:txBody>
      </p:sp>
      <p:pic>
        <p:nvPicPr>
          <p:cNvPr id="1030" name="Picture 6" descr="Picture background">
            <a:extLst>
              <a:ext uri="{FF2B5EF4-FFF2-40B4-BE49-F238E27FC236}">
                <a16:creationId xmlns="" xmlns:a16="http://schemas.microsoft.com/office/drawing/2014/main" id="{22A7A5E7-4E51-4EEF-6BD9-D04F124CC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266" l="1563" r="98828">
                        <a14:foregroundMark x1="56055" y1="61719" x2="56055" y2="617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283" y="5569208"/>
            <a:ext cx="637844" cy="53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6920B5B-1E56-EFDB-73DB-6B9BBBCE13C7}"/>
              </a:ext>
            </a:extLst>
          </p:cNvPr>
          <p:cNvSpPr txBox="1"/>
          <p:nvPr/>
        </p:nvSpPr>
        <p:spPr>
          <a:xfrm>
            <a:off x="211574" y="4947020"/>
            <a:ext cx="5360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Кадровый</a:t>
            </a:r>
            <a:r>
              <a:rPr lang="ru-RU" altLang="ru-RU" sz="1400" b="1" dirty="0">
                <a:solidFill>
                  <a:srgbClr val="126F87"/>
                </a:solidFill>
                <a:latin typeface="Ubuntu" panose="020B0504030602030204" pitchFamily="34" charset="0"/>
              </a:rPr>
              <a:t> </a:t>
            </a:r>
            <a:r>
              <a:rPr lang="ru-RU" alt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потенциал</a:t>
            </a:r>
          </a:p>
        </p:txBody>
      </p:sp>
      <p:pic>
        <p:nvPicPr>
          <p:cNvPr id="8" name="Picture 4" descr="Picture background">
            <a:extLst>
              <a:ext uri="{FF2B5EF4-FFF2-40B4-BE49-F238E27FC236}">
                <a16:creationId xmlns="" xmlns:a16="http://schemas.microsoft.com/office/drawing/2014/main" id="{B3024E59-6F6D-EE70-C4AE-6531692D19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7500" l="19889" r="78222">
                        <a14:foregroundMark x1="44444" y1="14615" x2="44444" y2="14615"/>
                        <a14:foregroundMark x1="63667" y1="10769" x2="63667" y2="10769"/>
                        <a14:foregroundMark x1="54667" y1="59038" x2="54667" y2="590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058" r="20566"/>
          <a:stretch/>
        </p:blipFill>
        <p:spPr bwMode="auto">
          <a:xfrm>
            <a:off x="5694557" y="4225237"/>
            <a:ext cx="590680" cy="57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3B0D341-5892-158C-8040-048BFF6EA419}"/>
              </a:ext>
            </a:extLst>
          </p:cNvPr>
          <p:cNvSpPr txBox="1"/>
          <p:nvPr/>
        </p:nvSpPr>
        <p:spPr>
          <a:xfrm>
            <a:off x="193873" y="2803607"/>
            <a:ext cx="4849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Выгодное географическое и транспортное расположение</a:t>
            </a:r>
          </a:p>
        </p:txBody>
      </p:sp>
      <p:pic>
        <p:nvPicPr>
          <p:cNvPr id="15" name="Picture 4" descr="Picture background">
            <a:extLst>
              <a:ext uri="{FF2B5EF4-FFF2-40B4-BE49-F238E27FC236}">
                <a16:creationId xmlns="" xmlns:a16="http://schemas.microsoft.com/office/drawing/2014/main" id="{62C74831-DE12-C32B-8582-5D70AAC51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563" y="2664738"/>
            <a:ext cx="774352" cy="66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 descr="Picture background">
            <a:extLst>
              <a:ext uri="{FF2B5EF4-FFF2-40B4-BE49-F238E27FC236}">
                <a16:creationId xmlns="" xmlns:a16="http://schemas.microsoft.com/office/drawing/2014/main" id="{9F0F9596-535B-5CF7-7614-7F16887BB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colorTemperature colorTemp="1500"/>
                    </a14:imgEffect>
                    <a14:imgEffect>
                      <a14:saturation sat="47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557" y="4907556"/>
            <a:ext cx="640814" cy="53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icture background">
            <a:extLst>
              <a:ext uri="{FF2B5EF4-FFF2-40B4-BE49-F238E27FC236}">
                <a16:creationId xmlns="" xmlns:a16="http://schemas.microsoft.com/office/drawing/2014/main" id="{B6511E84-1702-C8B9-D8F3-3180837FE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43" y="3496591"/>
            <a:ext cx="774351" cy="69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948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>
            <a:extLst>
              <a:ext uri="{FF2B5EF4-FFF2-40B4-BE49-F238E27FC236}">
                <a16:creationId xmlns="" xmlns:a16="http://schemas.microsoft.com/office/drawing/2014/main" id="{F5B5B3C6-C037-5E10-32A2-96C58D8D1D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78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931" r="25818"/>
          <a:stretch/>
        </p:blipFill>
        <p:spPr bwMode="auto">
          <a:xfrm>
            <a:off x="-2156" y="0"/>
            <a:ext cx="6860156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D4BBF41-D879-7F84-A8B6-94EC79FBD4BB}"/>
              </a:ext>
            </a:extLst>
          </p:cNvPr>
          <p:cNvSpPr/>
          <p:nvPr/>
        </p:nvSpPr>
        <p:spPr>
          <a:xfrm>
            <a:off x="96213" y="-28372"/>
            <a:ext cx="6886663" cy="6882450"/>
          </a:xfrm>
          <a:prstGeom prst="rect">
            <a:avLst/>
          </a:prstGeom>
          <a:solidFill>
            <a:srgbClr val="002060">
              <a:alpha val="87000"/>
            </a:srgbClr>
          </a:solidFill>
          <a:effectLst>
            <a:glow rad="127000">
              <a:schemeClr val="accent1">
                <a:alpha val="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/>
          </a:p>
        </p:txBody>
      </p:sp>
      <p:sp>
        <p:nvSpPr>
          <p:cNvPr id="1048" name="Заголовок 1">
            <a:extLst>
              <a:ext uri="{FF2B5EF4-FFF2-40B4-BE49-F238E27FC236}">
                <a16:creationId xmlns="" xmlns:a16="http://schemas.microsoft.com/office/drawing/2014/main" id="{0E7BA0EE-8A87-880E-86C3-AE3CD2115F9D}"/>
              </a:ext>
            </a:extLst>
          </p:cNvPr>
          <p:cNvSpPr txBox="1">
            <a:spLocks/>
          </p:cNvSpPr>
          <p:nvPr/>
        </p:nvSpPr>
        <p:spPr>
          <a:xfrm>
            <a:off x="-21617" y="42097"/>
            <a:ext cx="2262756" cy="3173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ru-RU" sz="14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инвестразвитие</a:t>
            </a:r>
            <a:endParaRPr lang="ru-RU" sz="1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9" name="Рисунок 1048">
            <a:extLst>
              <a:ext uri="{FF2B5EF4-FFF2-40B4-BE49-F238E27FC236}">
                <a16:creationId xmlns="" xmlns:a16="http://schemas.microsoft.com/office/drawing/2014/main" id="{235CB1B4-0F1A-1D73-59FC-92FDB43EC3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151" y="42097"/>
            <a:ext cx="1251799" cy="52438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49E126-8499-A20E-FD37-84D3AFB84F3D}"/>
              </a:ext>
            </a:extLst>
          </p:cNvPr>
          <p:cNvSpPr txBox="1">
            <a:spLocks/>
          </p:cNvSpPr>
          <p:nvPr/>
        </p:nvSpPr>
        <p:spPr bwMode="auto">
          <a:xfrm>
            <a:off x="311353" y="622993"/>
            <a:ext cx="5727078" cy="31591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Инвестиционный</a:t>
            </a:r>
            <a:r>
              <a:rPr lang="ru-RU" alt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Ubuntu" panose="020B0504030602030204" pitchFamily="34" charset="0"/>
                <a:ea typeface="+mj-ea"/>
                <a:cs typeface="+mj-cs"/>
              </a:rPr>
              <a:t> </a:t>
            </a:r>
            <a:r>
              <a:rPr lang="ru-RU" alt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потенциал</a:t>
            </a:r>
          </a:p>
        </p:txBody>
      </p:sp>
      <p:sp>
        <p:nvSpPr>
          <p:cNvPr id="1059" name="Прямоугольная выноска 5">
            <a:extLst>
              <a:ext uri="{FF2B5EF4-FFF2-40B4-BE49-F238E27FC236}">
                <a16:creationId xmlns="" xmlns:a16="http://schemas.microsoft.com/office/drawing/2014/main" id="{5A8665C0-F72A-1AB3-D979-3126909E6B90}"/>
              </a:ext>
            </a:extLst>
          </p:cNvPr>
          <p:cNvSpPr txBox="1"/>
          <p:nvPr/>
        </p:nvSpPr>
        <p:spPr>
          <a:xfrm>
            <a:off x="718809" y="3250238"/>
            <a:ext cx="2596606" cy="614510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ctr"/>
            <a:r>
              <a:rPr lang="ru-RU" sz="12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производство пищевых продуктов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63" name="Прямоугольная выноска 5">
            <a:extLst>
              <a:ext uri="{FF2B5EF4-FFF2-40B4-BE49-F238E27FC236}">
                <a16:creationId xmlns="" xmlns:a16="http://schemas.microsoft.com/office/drawing/2014/main" id="{63563AE8-BAA2-9190-7C89-E41E7C7F560B}"/>
              </a:ext>
            </a:extLst>
          </p:cNvPr>
          <p:cNvSpPr txBox="1"/>
          <p:nvPr/>
        </p:nvSpPr>
        <p:spPr>
          <a:xfrm>
            <a:off x="2102807" y="5935927"/>
            <a:ext cx="2575299" cy="698697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/>
            <a:r>
              <a:rPr lang="ru-RU" sz="1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эко-туризм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5" name="Прямоугольная выноска 5">
            <a:extLst>
              <a:ext uri="{FF2B5EF4-FFF2-40B4-BE49-F238E27FC236}">
                <a16:creationId xmlns="" xmlns:a16="http://schemas.microsoft.com/office/drawing/2014/main" id="{DEF3954E-E2D6-33FC-7E05-24BA6568502D}"/>
              </a:ext>
            </a:extLst>
          </p:cNvPr>
          <p:cNvSpPr txBox="1"/>
          <p:nvPr/>
        </p:nvSpPr>
        <p:spPr>
          <a:xfrm>
            <a:off x="3556738" y="3250237"/>
            <a:ext cx="2575299" cy="614509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сельское</a:t>
            </a:r>
            <a:r>
              <a:rPr lang="ru-RU" sz="1200" b="1" dirty="0">
                <a:solidFill>
                  <a:srgbClr val="FFFF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хозяйство: животноводство, выращивание зерновых культур</a:t>
            </a:r>
          </a:p>
        </p:txBody>
      </p:sp>
      <p:sp>
        <p:nvSpPr>
          <p:cNvPr id="9" name="AutoShape 2" descr="Picture background">
            <a:extLst>
              <a:ext uri="{FF2B5EF4-FFF2-40B4-BE49-F238E27FC236}">
                <a16:creationId xmlns="" xmlns:a16="http://schemas.microsoft.com/office/drawing/2014/main" id="{CB83F2CD-8D61-6745-FCE1-D80F987D64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76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61F6DF27-5548-508E-FD3C-429324EA245F}"/>
              </a:ext>
            </a:extLst>
          </p:cNvPr>
          <p:cNvSpPr/>
          <p:nvPr/>
        </p:nvSpPr>
        <p:spPr>
          <a:xfrm>
            <a:off x="2102807" y="3928108"/>
            <a:ext cx="2575299" cy="1890297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3000" b="-33000"/>
            </a:stretch>
          </a:blipFill>
          <a:ln>
            <a:solidFill>
              <a:srgbClr val="126F87"/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contourW="19050" prstMaterial="metal">
            <a:bevelT w="88900" h="203200"/>
            <a:bevelB w="165100" h="2540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1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6" name="Picture 4" descr="Picture background">
            <a:extLst>
              <a:ext uri="{FF2B5EF4-FFF2-40B4-BE49-F238E27FC236}">
                <a16:creationId xmlns="" xmlns:a16="http://schemas.microsoft.com/office/drawing/2014/main" id="{315CE6C6-935B-EFE0-3869-56CE5346D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09" y="1249961"/>
            <a:ext cx="2596606" cy="197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icture background">
            <a:extLst>
              <a:ext uri="{FF2B5EF4-FFF2-40B4-BE49-F238E27FC236}">
                <a16:creationId xmlns="" xmlns:a16="http://schemas.microsoft.com/office/drawing/2014/main" id="{B20BE6CE-CFFB-3FD8-E4C8-427225EC5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545" y="1249961"/>
            <a:ext cx="2599646" cy="197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393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>
            <a:extLst>
              <a:ext uri="{FF2B5EF4-FFF2-40B4-BE49-F238E27FC236}">
                <a16:creationId xmlns="" xmlns:a16="http://schemas.microsoft.com/office/drawing/2014/main" id="{F5B5B3C6-C037-5E10-32A2-96C58D8D1D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78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931" r="25818"/>
          <a:stretch/>
        </p:blipFill>
        <p:spPr bwMode="auto">
          <a:xfrm>
            <a:off x="-2156" y="0"/>
            <a:ext cx="6860156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D4BBF41-D879-7F84-A8B6-94EC79FBD4BB}"/>
              </a:ext>
            </a:extLst>
          </p:cNvPr>
          <p:cNvSpPr/>
          <p:nvPr/>
        </p:nvSpPr>
        <p:spPr>
          <a:xfrm>
            <a:off x="3538" y="-24451"/>
            <a:ext cx="6886663" cy="6882450"/>
          </a:xfrm>
          <a:prstGeom prst="rect">
            <a:avLst/>
          </a:prstGeom>
          <a:solidFill>
            <a:srgbClr val="002060">
              <a:alpha val="87000"/>
            </a:srgbClr>
          </a:solidFill>
          <a:effectLst>
            <a:glow rad="127000">
              <a:schemeClr val="accent1">
                <a:alpha val="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/>
          </a:p>
        </p:txBody>
      </p:sp>
      <p:sp>
        <p:nvSpPr>
          <p:cNvPr id="1048" name="Заголовок 1">
            <a:extLst>
              <a:ext uri="{FF2B5EF4-FFF2-40B4-BE49-F238E27FC236}">
                <a16:creationId xmlns="" xmlns:a16="http://schemas.microsoft.com/office/drawing/2014/main" id="{0E7BA0EE-8A87-880E-86C3-AE3CD2115F9D}"/>
              </a:ext>
            </a:extLst>
          </p:cNvPr>
          <p:cNvSpPr txBox="1">
            <a:spLocks/>
          </p:cNvSpPr>
          <p:nvPr/>
        </p:nvSpPr>
        <p:spPr>
          <a:xfrm>
            <a:off x="-21617" y="42097"/>
            <a:ext cx="2262756" cy="3173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ru-RU" sz="14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инвестразвитие</a:t>
            </a:r>
            <a:endParaRPr lang="ru-RU" sz="1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9" name="Рисунок 1048">
            <a:extLst>
              <a:ext uri="{FF2B5EF4-FFF2-40B4-BE49-F238E27FC236}">
                <a16:creationId xmlns="" xmlns:a16="http://schemas.microsoft.com/office/drawing/2014/main" id="{235CB1B4-0F1A-1D73-59FC-92FDB43EC3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151" y="42097"/>
            <a:ext cx="1251799" cy="52438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49E126-8499-A20E-FD37-84D3AFB84F3D}"/>
              </a:ext>
            </a:extLst>
          </p:cNvPr>
          <p:cNvSpPr txBox="1">
            <a:spLocks/>
          </p:cNvSpPr>
          <p:nvPr/>
        </p:nvSpPr>
        <p:spPr bwMode="auto">
          <a:xfrm>
            <a:off x="311353" y="622993"/>
            <a:ext cx="5727078" cy="31591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ru-RU" altLang="ru-RU" sz="2800" b="1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Инвестиционные предложения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ru-RU" altLang="ru-RU" sz="1400" b="1" dirty="0">
              <a:solidFill>
                <a:srgbClr val="FFFF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60" name="Прямоугольная выноска 5">
            <a:extLst>
              <a:ext uri="{FF2B5EF4-FFF2-40B4-BE49-F238E27FC236}">
                <a16:creationId xmlns="" xmlns:a16="http://schemas.microsoft.com/office/drawing/2014/main" id="{C64A4402-C6F8-3654-EDCB-DD3DEF24A2E9}"/>
              </a:ext>
            </a:extLst>
          </p:cNvPr>
          <p:cNvSpPr txBox="1"/>
          <p:nvPr/>
        </p:nvSpPr>
        <p:spPr>
          <a:xfrm>
            <a:off x="190108" y="3815406"/>
            <a:ext cx="2110087" cy="695633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/>
            <a:endParaRPr lang="ru-RU" sz="1200" b="1" kern="1200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endParaRPr lang="ru-RU" sz="1200" b="1" kern="1200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1200" b="1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Сельское </a:t>
            </a:r>
            <a:r>
              <a:rPr lang="ru-RU" sz="1200" b="1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хозяйство: выращивание зерновых культур, </a:t>
            </a:r>
            <a:r>
              <a:rPr lang="ru-RU" sz="1200" b="1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животноводство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1200" b="1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2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C:\Users\Public\Pictures\Sample Pictures\Галерея фонов Яндекс.Браузера_files\1673510277_ogorodniku-com-p-selskoe-khozyaistvo-zdaniya-foto-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1230" y="1499857"/>
            <a:ext cx="3196692" cy="2255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Picture background">
            <a:extLst>
              <a:ext uri="{FF2B5EF4-FFF2-40B4-BE49-F238E27FC236}">
                <a16:creationId xmlns="" xmlns:a16="http://schemas.microsoft.com/office/drawing/2014/main" id="{020757AA-0B2C-37E4-F05F-5AFF76495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317" y="3210589"/>
            <a:ext cx="1727763" cy="120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ая выноска 5">
            <a:extLst>
              <a:ext uri="{FF2B5EF4-FFF2-40B4-BE49-F238E27FC236}">
                <a16:creationId xmlns="" xmlns:a16="http://schemas.microsoft.com/office/drawing/2014/main" id="{C64A4402-C6F8-3654-EDCB-DD3DEF24A2E9}"/>
              </a:ext>
            </a:extLst>
          </p:cNvPr>
          <p:cNvSpPr txBox="1"/>
          <p:nvPr/>
        </p:nvSpPr>
        <p:spPr>
          <a:xfrm>
            <a:off x="2018937" y="6100840"/>
            <a:ext cx="2676080" cy="65039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/>
            <a:endParaRPr lang="ru-RU" sz="1200" b="1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endParaRPr lang="ru-RU" sz="1200" b="1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Создание туристической инфраструктуры, 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развитие туризма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1200" b="1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2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386" y="4600762"/>
            <a:ext cx="2256287" cy="150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D:\Загрузки браузер\zSbHfdgqNC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53" y="4592536"/>
            <a:ext cx="2256287" cy="1504191"/>
          </a:xfrm>
          <a:prstGeom prst="rect">
            <a:avLst/>
          </a:prstGeom>
          <a:noFill/>
          <a:scene3d>
            <a:camera prst="orthographicFront">
              <a:rot lat="0" lon="6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901" y="4688950"/>
            <a:ext cx="1895936" cy="1323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ая выноска 5">
            <a:extLst>
              <a:ext uri="{FF2B5EF4-FFF2-40B4-BE49-F238E27FC236}">
                <a16:creationId xmlns="" xmlns:a16="http://schemas.microsoft.com/office/drawing/2014/main" id="{C64A4402-C6F8-3654-EDCB-DD3DEF24A2E9}"/>
              </a:ext>
            </a:extLst>
          </p:cNvPr>
          <p:cNvSpPr txBox="1"/>
          <p:nvPr/>
        </p:nvSpPr>
        <p:spPr>
          <a:xfrm>
            <a:off x="4394837" y="3735099"/>
            <a:ext cx="2357580" cy="65039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algn="ctr"/>
            <a:endParaRPr lang="ru-RU" sz="1200" b="1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endParaRPr lang="ru-RU" sz="1200" b="1" dirty="0" smtClean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Экологическая и рекреационная инфраструктура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ru-RU" sz="1200" b="1" kern="1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2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911" y="2520941"/>
            <a:ext cx="2001762" cy="1108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959" y="1316283"/>
            <a:ext cx="2481426" cy="131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624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>
            <a:extLst>
              <a:ext uri="{FF2B5EF4-FFF2-40B4-BE49-F238E27FC236}">
                <a16:creationId xmlns="" xmlns:a16="http://schemas.microsoft.com/office/drawing/2014/main" id="{F5B5B3C6-C037-5E10-32A2-96C58D8D1D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78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931" r="25818"/>
          <a:stretch/>
        </p:blipFill>
        <p:spPr bwMode="auto">
          <a:xfrm>
            <a:off x="-2156" y="0"/>
            <a:ext cx="6860156" cy="68580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D4BBF41-D879-7F84-A8B6-94EC79FBD4BB}"/>
              </a:ext>
            </a:extLst>
          </p:cNvPr>
          <p:cNvSpPr/>
          <p:nvPr/>
        </p:nvSpPr>
        <p:spPr>
          <a:xfrm>
            <a:off x="0" y="0"/>
            <a:ext cx="6858000" cy="6858000"/>
          </a:xfrm>
          <a:prstGeom prst="rect">
            <a:avLst/>
          </a:prstGeom>
          <a:solidFill>
            <a:srgbClr val="002060">
              <a:alpha val="87000"/>
            </a:srgbClr>
          </a:solidFill>
          <a:effectLst>
            <a:glow rad="127000">
              <a:schemeClr val="accent1">
                <a:alpha val="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13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="" xmlns:a16="http://schemas.microsoft.com/office/drawing/2014/main" id="{6195EB65-D010-C83F-A555-3184D5D389C8}"/>
              </a:ext>
            </a:extLst>
          </p:cNvPr>
          <p:cNvSpPr txBox="1">
            <a:spLocks/>
          </p:cNvSpPr>
          <p:nvPr/>
        </p:nvSpPr>
        <p:spPr>
          <a:xfrm>
            <a:off x="2828164" y="846696"/>
            <a:ext cx="4051453" cy="5146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CC5910A-F94A-CF23-BB47-295F7DA016FF}"/>
              </a:ext>
            </a:extLst>
          </p:cNvPr>
          <p:cNvSpPr txBox="1"/>
          <p:nvPr/>
        </p:nvSpPr>
        <p:spPr>
          <a:xfrm>
            <a:off x="170785" y="848840"/>
            <a:ext cx="68580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Свободные инвестиционные площадки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5AD508D3-DE04-C75B-E48A-DADAF42F4BA2}"/>
              </a:ext>
            </a:extLst>
          </p:cNvPr>
          <p:cNvSpPr txBox="1">
            <a:spLocks/>
          </p:cNvSpPr>
          <p:nvPr/>
        </p:nvSpPr>
        <p:spPr>
          <a:xfrm>
            <a:off x="9926" y="36196"/>
            <a:ext cx="2659631" cy="2984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ru-RU" sz="14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инвестразвитие</a:t>
            </a:r>
            <a:endParaRPr lang="ru-RU" sz="1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871234B1-D870-C0BA-6C1A-003085DC20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25" y="41850"/>
            <a:ext cx="1398019" cy="585642"/>
          </a:xfrm>
          <a:prstGeom prst="rect">
            <a:avLst/>
          </a:prstGeom>
        </p:spPr>
      </p:pic>
      <p:sp>
        <p:nvSpPr>
          <p:cNvPr id="18" name="Скругленный прямоугольник 6">
            <a:hlinkClick r:id="rId5"/>
            <a:extLst>
              <a:ext uri="{FF2B5EF4-FFF2-40B4-BE49-F238E27FC236}">
                <a16:creationId xmlns="" xmlns:a16="http://schemas.microsoft.com/office/drawing/2014/main" id="{01445CB3-D896-7385-8A0F-8EE2B7833BAF}"/>
              </a:ext>
            </a:extLst>
          </p:cNvPr>
          <p:cNvSpPr/>
          <p:nvPr/>
        </p:nvSpPr>
        <p:spPr>
          <a:xfrm>
            <a:off x="297728" y="5841146"/>
            <a:ext cx="5360760" cy="598110"/>
          </a:xfrm>
          <a:prstGeom prst="roundRect">
            <a:avLst>
              <a:gd name="adj" fmla="val 42003"/>
            </a:avLst>
          </a:prstGeom>
          <a:solidFill>
            <a:srgbClr val="F1F1F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3999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276A7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Ознакомиться с подробной информацией о площадках, точках подключения,          ресурсных мощностях, транспортной и инженерной инфраструктуре можно                          на инвестиционной карте Кировской области: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276A7C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https://kirov-investkarta.ru/</a:t>
            </a: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276A7C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Рисунок 23" descr="Интернет со сплошной заливкой">
            <a:extLst>
              <a:ext uri="{FF2B5EF4-FFF2-40B4-BE49-F238E27FC236}">
                <a16:creationId xmlns="" xmlns:a16="http://schemas.microsoft.com/office/drawing/2014/main" id="{70C7D198-37FF-26D4-ED98-5A7223E7C35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0168" y="5964463"/>
            <a:ext cx="384954" cy="384954"/>
          </a:xfrm>
          <a:prstGeom prst="rect">
            <a:avLst/>
          </a:prstGeom>
        </p:spPr>
      </p:pic>
      <p:sp>
        <p:nvSpPr>
          <p:cNvPr id="2" name="Скругленный прямоугольник 5">
            <a:extLst>
              <a:ext uri="{FF2B5EF4-FFF2-40B4-BE49-F238E27FC236}">
                <a16:creationId xmlns="" xmlns:a16="http://schemas.microsoft.com/office/drawing/2014/main" id="{129576C4-70C7-63CF-030E-386074B227F2}"/>
              </a:ext>
            </a:extLst>
          </p:cNvPr>
          <p:cNvSpPr/>
          <p:nvPr/>
        </p:nvSpPr>
        <p:spPr>
          <a:xfrm>
            <a:off x="297729" y="1933383"/>
            <a:ext cx="6012820" cy="1495617"/>
          </a:xfrm>
          <a:prstGeom prst="roundRect">
            <a:avLst>
              <a:gd name="adj" fmla="val 22570"/>
            </a:avLst>
          </a:prstGeom>
          <a:solidFill>
            <a:srgbClr val="5788EB"/>
          </a:solidFill>
          <a:ln>
            <a:solidFill>
              <a:srgbClr val="4756A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200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B55B0CC-0F3C-0D46-84CB-B638F47EFE16}"/>
              </a:ext>
            </a:extLst>
          </p:cNvPr>
          <p:cNvSpPr txBox="1"/>
          <p:nvPr/>
        </p:nvSpPr>
        <p:spPr>
          <a:xfrm>
            <a:off x="941925" y="2066501"/>
            <a:ext cx="832803" cy="430887"/>
          </a:xfrm>
          <a:prstGeom prst="rect">
            <a:avLst/>
          </a:prstGeom>
          <a:solidFill>
            <a:srgbClr val="5788EB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14</a:t>
            </a:r>
            <a:endParaRPr lang="x-none" sz="2800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AEC197C-4C3F-5785-2609-3A62F62B95BC}"/>
              </a:ext>
            </a:extLst>
          </p:cNvPr>
          <p:cNvSpPr txBox="1"/>
          <p:nvPr/>
        </p:nvSpPr>
        <p:spPr>
          <a:xfrm>
            <a:off x="480229" y="2602983"/>
            <a:ext cx="1818966" cy="369332"/>
          </a:xfrm>
          <a:prstGeom prst="rect">
            <a:avLst/>
          </a:prstGeom>
          <a:solidFill>
            <a:srgbClr val="5788EB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ИНВЕСТИЦИОННЫХ ПЛОЩАДОК</a:t>
            </a:r>
            <a:endParaRPr lang="x-none" sz="1200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7426CDA-8E8F-DE9E-0E52-F35958B2D258}"/>
              </a:ext>
            </a:extLst>
          </p:cNvPr>
          <p:cNvSpPr txBox="1"/>
          <p:nvPr/>
        </p:nvSpPr>
        <p:spPr>
          <a:xfrm>
            <a:off x="3064928" y="1999245"/>
            <a:ext cx="174188" cy="276999"/>
          </a:xfrm>
          <a:prstGeom prst="rect">
            <a:avLst/>
          </a:prstGeom>
          <a:solidFill>
            <a:srgbClr val="5788EB"/>
          </a:solidFill>
        </p:spPr>
        <p:txBody>
          <a:bodyPr wrap="square" lIns="0" tIns="0" rIns="0" bIns="0" rtlCol="0">
            <a:spAutoFit/>
          </a:bodyPr>
          <a:lstStyle/>
          <a:p>
            <a:endParaRPr lang="ru-RU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598B5DB-164C-83E3-F1F6-CD2A7226DD10}"/>
              </a:ext>
            </a:extLst>
          </p:cNvPr>
          <p:cNvSpPr txBox="1"/>
          <p:nvPr/>
        </p:nvSpPr>
        <p:spPr>
          <a:xfrm>
            <a:off x="2738702" y="2042719"/>
            <a:ext cx="3212757" cy="184666"/>
          </a:xfrm>
          <a:prstGeom prst="rect">
            <a:avLst/>
          </a:prstGeom>
          <a:solidFill>
            <a:srgbClr val="5788EB"/>
          </a:solidFill>
        </p:spPr>
        <p:txBody>
          <a:bodyPr wrap="square" lIns="0" tIns="0" rIns="0" bIns="0" rtlCol="0">
            <a:spAutoFit/>
          </a:bodyPr>
          <a:lstStyle/>
          <a:p>
            <a:endParaRPr lang="ru-RU" sz="1200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861127C0-297D-A714-6C70-AAD58DDE7232}"/>
              </a:ext>
            </a:extLst>
          </p:cNvPr>
          <p:cNvCxnSpPr>
            <a:cxnSpLocks/>
          </p:cNvCxnSpPr>
          <p:nvPr/>
        </p:nvCxnSpPr>
        <p:spPr>
          <a:xfrm>
            <a:off x="2682061" y="2066175"/>
            <a:ext cx="0" cy="102065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6ECDE3F-DBEA-867C-BEDE-B82599C1CEAC}"/>
              </a:ext>
            </a:extLst>
          </p:cNvPr>
          <p:cNvSpPr txBox="1"/>
          <p:nvPr/>
        </p:nvSpPr>
        <p:spPr>
          <a:xfrm>
            <a:off x="2945312" y="2348365"/>
            <a:ext cx="356342" cy="276999"/>
          </a:xfrm>
          <a:prstGeom prst="rect">
            <a:avLst/>
          </a:prstGeom>
          <a:solidFill>
            <a:srgbClr val="5788EB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8AF9EF5E-088D-983A-1DF2-4CE507E79662}"/>
              </a:ext>
            </a:extLst>
          </p:cNvPr>
          <p:cNvSpPr txBox="1"/>
          <p:nvPr/>
        </p:nvSpPr>
        <p:spPr>
          <a:xfrm>
            <a:off x="3298003" y="2391839"/>
            <a:ext cx="2630370" cy="184666"/>
          </a:xfrm>
          <a:prstGeom prst="rect">
            <a:avLst/>
          </a:prstGeom>
          <a:solidFill>
            <a:srgbClr val="5788EB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Greenfield‘</a:t>
            </a:r>
            <a:r>
              <a:rPr lang="ru-RU" sz="1200" b="1" dirty="0" err="1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ов</a:t>
            </a:r>
            <a:r>
              <a:rPr lang="ru-RU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C0EF2BA-B733-4598-321A-F07CBDDAE1F9}"/>
              </a:ext>
            </a:extLst>
          </p:cNvPr>
          <p:cNvSpPr txBox="1"/>
          <p:nvPr/>
        </p:nvSpPr>
        <p:spPr>
          <a:xfrm>
            <a:off x="2978108" y="2697486"/>
            <a:ext cx="271194" cy="276999"/>
          </a:xfrm>
          <a:prstGeom prst="rect">
            <a:avLst/>
          </a:prstGeom>
          <a:solidFill>
            <a:srgbClr val="5788EB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D0833788-AB50-868F-89AD-7C41D6DAF522}"/>
              </a:ext>
            </a:extLst>
          </p:cNvPr>
          <p:cNvSpPr txBox="1"/>
          <p:nvPr/>
        </p:nvSpPr>
        <p:spPr>
          <a:xfrm>
            <a:off x="3298003" y="2740960"/>
            <a:ext cx="2630370" cy="184666"/>
          </a:xfrm>
          <a:prstGeom prst="rect">
            <a:avLst/>
          </a:prstGeom>
          <a:solidFill>
            <a:srgbClr val="5788EB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Brownfield‘</a:t>
            </a:r>
            <a:r>
              <a:rPr lang="ru-RU" sz="1200" b="1" dirty="0" err="1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ов</a:t>
            </a:r>
            <a:endParaRPr lang="ru-RU" sz="1200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Скругленный прямоугольник 84">
            <a:extLst>
              <a:ext uri="{FF2B5EF4-FFF2-40B4-BE49-F238E27FC236}">
                <a16:creationId xmlns="" xmlns:a16="http://schemas.microsoft.com/office/drawing/2014/main" id="{66B0D888-F1B4-B072-AA59-7F1872C32D80}"/>
              </a:ext>
            </a:extLst>
          </p:cNvPr>
          <p:cNvSpPr/>
          <p:nvPr/>
        </p:nvSpPr>
        <p:spPr>
          <a:xfrm>
            <a:off x="297729" y="3737612"/>
            <a:ext cx="6012820" cy="1495617"/>
          </a:xfrm>
          <a:prstGeom prst="roundRect">
            <a:avLst>
              <a:gd name="adj" fmla="val 15395"/>
            </a:avLst>
          </a:prstGeom>
          <a:solidFill>
            <a:srgbClr val="5788EB"/>
          </a:solidFill>
          <a:ln>
            <a:solidFill>
              <a:srgbClr val="276A7C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sz="1200" b="1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2050" name="TextBox 2049">
            <a:extLst>
              <a:ext uri="{FF2B5EF4-FFF2-40B4-BE49-F238E27FC236}">
                <a16:creationId xmlns="" xmlns:a16="http://schemas.microsoft.com/office/drawing/2014/main" id="{6F43A258-7DE7-ECCA-4D6C-11ADEB56CB41}"/>
              </a:ext>
            </a:extLst>
          </p:cNvPr>
          <p:cNvSpPr txBox="1"/>
          <p:nvPr/>
        </p:nvSpPr>
        <p:spPr>
          <a:xfrm>
            <a:off x="408651" y="3846689"/>
            <a:ext cx="3367976" cy="184666"/>
          </a:xfrm>
          <a:prstGeom prst="rect">
            <a:avLst/>
          </a:prstGeom>
          <a:solidFill>
            <a:srgbClr val="5788EB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КОНТАКТНОЕ ЛИЦО</a:t>
            </a:r>
            <a:endParaRPr lang="x-none" sz="1200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  <p:cxnSp>
        <p:nvCxnSpPr>
          <p:cNvPr id="2061" name="Прямая соединительная линия 2060">
            <a:extLst>
              <a:ext uri="{FF2B5EF4-FFF2-40B4-BE49-F238E27FC236}">
                <a16:creationId xmlns="" xmlns:a16="http://schemas.microsoft.com/office/drawing/2014/main" id="{61E5C3F5-7043-3C7E-3325-194F1061ACBD}"/>
              </a:ext>
            </a:extLst>
          </p:cNvPr>
          <p:cNvCxnSpPr>
            <a:cxnSpLocks/>
          </p:cNvCxnSpPr>
          <p:nvPr/>
        </p:nvCxnSpPr>
        <p:spPr>
          <a:xfrm>
            <a:off x="2738702" y="4030308"/>
            <a:ext cx="0" cy="96899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 descr="Телефонная трубка со сплошной заливкой">
            <a:extLst>
              <a:ext uri="{FF2B5EF4-FFF2-40B4-BE49-F238E27FC236}">
                <a16:creationId xmlns="" xmlns:a16="http://schemas.microsoft.com/office/drawing/2014/main" id="{B93EE522-DB3D-F716-8306-E3870481824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24241" y="4230669"/>
            <a:ext cx="138674" cy="180000"/>
          </a:xfrm>
          <a:prstGeom prst="rect">
            <a:avLst/>
          </a:prstGeom>
        </p:spPr>
      </p:pic>
      <p:pic>
        <p:nvPicPr>
          <p:cNvPr id="22" name="Рисунок 21" descr="Конверт со сплошной заливкой">
            <a:extLst>
              <a:ext uri="{FF2B5EF4-FFF2-40B4-BE49-F238E27FC236}">
                <a16:creationId xmlns="" xmlns:a16="http://schemas.microsoft.com/office/drawing/2014/main" id="{87CE712A-D489-EE96-B499-BD861FE3AFF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46086" y="4578390"/>
            <a:ext cx="138674" cy="18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64717962-78DC-A7ED-6788-92143CD0EB7F}"/>
              </a:ext>
            </a:extLst>
          </p:cNvPr>
          <p:cNvSpPr txBox="1"/>
          <p:nvPr/>
        </p:nvSpPr>
        <p:spPr>
          <a:xfrm>
            <a:off x="390642" y="4103997"/>
            <a:ext cx="19353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200" b="1" dirty="0" err="1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Алешкина</a:t>
            </a:r>
            <a:r>
              <a:rPr lang="ru-RU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Оксана </a:t>
            </a:r>
            <a:r>
              <a:rPr lang="ru-RU" sz="1200" b="1" dirty="0" err="1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Мансуровна</a:t>
            </a:r>
            <a:endParaRPr lang="x-none" sz="1200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46A56E34-EF6C-A4BB-2365-5313F278786E}"/>
              </a:ext>
            </a:extLst>
          </p:cNvPr>
          <p:cNvSpPr txBox="1"/>
          <p:nvPr/>
        </p:nvSpPr>
        <p:spPr>
          <a:xfrm>
            <a:off x="3347558" y="4184217"/>
            <a:ext cx="159505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x-none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8(833</a:t>
            </a:r>
            <a:r>
              <a:rPr lang="ru-RU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47</a:t>
            </a:r>
            <a:r>
              <a:rPr lang="x-none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)</a:t>
            </a:r>
            <a:r>
              <a:rPr lang="ru-RU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2-03-30</a:t>
            </a:r>
            <a:endParaRPr lang="x-none" sz="1200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FE630BEA-8204-03B0-BA18-9FF10FF0BDC1}"/>
              </a:ext>
            </a:extLst>
          </p:cNvPr>
          <p:cNvSpPr txBox="1"/>
          <p:nvPr/>
        </p:nvSpPr>
        <p:spPr>
          <a:xfrm>
            <a:off x="3346761" y="4584069"/>
            <a:ext cx="18329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aleshkina-43@mail.ru</a:t>
            </a:r>
            <a:endParaRPr lang="x-none" sz="1200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  <a:p>
            <a:endParaRPr lang="x-none" sz="1200" b="1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B66D1B1E-9119-B813-D576-01D1B373BFCF}"/>
              </a:ext>
            </a:extLst>
          </p:cNvPr>
          <p:cNvSpPr txBox="1"/>
          <p:nvPr/>
        </p:nvSpPr>
        <p:spPr>
          <a:xfrm>
            <a:off x="406650" y="4533684"/>
            <a:ext cx="222598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Первый заместитель главы администрации </a:t>
            </a:r>
          </a:p>
          <a:p>
            <a:r>
              <a:rPr lang="ru-RU" sz="1000" dirty="0">
                <a:solidFill>
                  <a:schemeClr val="bg1"/>
                </a:solidFill>
                <a:latin typeface="Ubuntu" panose="020B0504030602030204" pitchFamily="34" charset="0"/>
                <a:cs typeface="Arial" panose="020B0604020202020204" pitchFamily="34" charset="0"/>
              </a:rPr>
              <a:t>Малмыжского района</a:t>
            </a:r>
            <a:endParaRPr lang="x-none" sz="1000" dirty="0">
              <a:solidFill>
                <a:schemeClr val="bg1"/>
              </a:solidFill>
              <a:latin typeface="Ubuntu" panose="020B05040306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817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3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Тема3" id="{09EA24A6-2D95-4576-93CD-C6F8F59F1251}" vid="{DD0224FF-DD55-4F55-BD06-B1E84B9A92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3112</TotalTime>
  <Words>165</Words>
  <Application>Microsoft Office PowerPoint</Application>
  <PresentationFormat>Произвольный</PresentationFormat>
  <Paragraphs>53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Тема3</vt:lpstr>
      <vt:lpstr>    Малмыжский район демонстрирует устойчивый рост и выделяется среди других районов Кировской области выгодным географическим положением, разнообразными и уникальными природными ресурсами, богатыми культурными традициями и высоким трудовым потенциалом населения    Расстояние до Москвы – 957 км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387</cp:revision>
  <dcterms:created xsi:type="dcterms:W3CDTF">2024-06-20T09:14:40Z</dcterms:created>
  <dcterms:modified xsi:type="dcterms:W3CDTF">2025-04-07T11:25:11Z</dcterms:modified>
</cp:coreProperties>
</file>