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58" r:id="rId2"/>
    <p:sldId id="360" r:id="rId3"/>
  </p:sldIdLst>
  <p:sldSz cx="12192000" cy="6864350"/>
  <p:notesSz cx="9928225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2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552B"/>
    <a:srgbClr val="69B3E7"/>
    <a:srgbClr val="0033A0"/>
    <a:srgbClr val="88C4EC"/>
    <a:srgbClr val="CF4520"/>
    <a:srgbClr val="29B2E7"/>
    <a:srgbClr val="77BAE9"/>
    <a:srgbClr val="4FAE4F"/>
    <a:srgbClr val="FFFFFF"/>
    <a:srgbClr val="3342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14" autoAdjust="0"/>
    <p:restoredTop sz="94660"/>
  </p:normalViewPr>
  <p:slideViewPr>
    <p:cSldViewPr>
      <p:cViewPr varScale="1">
        <p:scale>
          <a:sx n="68" d="100"/>
          <a:sy n="68" d="100"/>
        </p:scale>
        <p:origin x="1038" y="96"/>
      </p:cViewPr>
      <p:guideLst>
        <p:guide orient="horz" pos="2882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2926" y="1"/>
            <a:ext cx="43037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5D944-2E07-43F4-B929-E04B8D79F40C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6456364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2926" y="6456364"/>
            <a:ext cx="4303713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5985B2-F376-4B41-8950-ECAFCE2AF4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146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4301699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3335" y="2"/>
            <a:ext cx="430329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E4B61-C402-4FE1-B3D9-1299654CB8DE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27350" y="849313"/>
            <a:ext cx="407352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823" y="3271840"/>
            <a:ext cx="7942580" cy="267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6456363"/>
            <a:ext cx="4301699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3335" y="6456363"/>
            <a:ext cx="430329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F499D-1BC0-4E13-B890-6F05EFF2BF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719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7948"/>
            <a:ext cx="10363200" cy="14415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4036"/>
            <a:ext cx="8534400" cy="1716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8800"/>
            <a:ext cx="5303520" cy="45304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8800"/>
            <a:ext cx="5303520" cy="45304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12/8/2023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12/8/2023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12/8/2023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09600" y="274574"/>
            <a:ext cx="10972800" cy="10982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8800"/>
            <a:ext cx="10972800" cy="45304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83845"/>
            <a:ext cx="3901440" cy="343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83845"/>
            <a:ext cx="2804160" cy="343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83845"/>
            <a:ext cx="2804160" cy="343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npd.nalog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01" y="460375"/>
            <a:ext cx="1415581" cy="58436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676400" y="289793"/>
            <a:ext cx="933743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О плюсах </a:t>
            </a:r>
            <a:r>
              <a:rPr lang="ru-RU" sz="2800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налога на профессиональный доход</a:t>
            </a:r>
          </a:p>
        </p:txBody>
      </p:sp>
      <p:pic>
        <p:nvPicPr>
          <p:cNvPr id="7" name="Рисунок 6" descr="https://urikadm.ru/800/600/https/zhazhda.biz/wp-content/uploads/2016/03/4-20-1024x907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51310"/>
            <a:ext cx="5940425" cy="525907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Заголовок 6"/>
          <p:cNvSpPr txBox="1">
            <a:spLocks/>
          </p:cNvSpPr>
          <p:nvPr/>
        </p:nvSpPr>
        <p:spPr>
          <a:xfrm>
            <a:off x="7086600" y="962887"/>
            <a:ext cx="4610761" cy="608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lvl="0" algn="ctr">
              <a:lnSpc>
                <a:spcPct val="80000"/>
              </a:lnSpc>
            </a:pPr>
            <a:r>
              <a:rPr lang="ru-RU" sz="19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►легальная работа без статуса ИП</a:t>
            </a:r>
          </a:p>
          <a:p>
            <a:pPr lvl="0" algn="ctr">
              <a:lnSpc>
                <a:spcPct val="80000"/>
              </a:lnSpc>
            </a:pPr>
            <a:endParaRPr lang="ru-RU" sz="1900" b="1" dirty="0">
              <a:solidFill>
                <a:srgbClr val="F0552B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80000"/>
              </a:lnSpc>
            </a:pPr>
            <a:r>
              <a:rPr lang="ru-RU" sz="19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►простая регистрация в приложении «Мой налог»</a:t>
            </a:r>
          </a:p>
          <a:p>
            <a:pPr lvl="0" algn="ctr">
              <a:lnSpc>
                <a:spcPct val="80000"/>
              </a:lnSpc>
            </a:pPr>
            <a:endParaRPr lang="ru-RU" sz="1900" b="1" dirty="0">
              <a:solidFill>
                <a:srgbClr val="F0552B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80000"/>
              </a:lnSpc>
            </a:pPr>
            <a:r>
              <a:rPr lang="ru-RU" sz="19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► нет отчетов и деклараций</a:t>
            </a:r>
          </a:p>
          <a:p>
            <a:pPr lvl="0" algn="ctr">
              <a:lnSpc>
                <a:spcPct val="80000"/>
              </a:lnSpc>
            </a:pPr>
            <a:endParaRPr lang="ru-RU" sz="1900" b="1" dirty="0">
              <a:solidFill>
                <a:srgbClr val="F0552B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80000"/>
              </a:lnSpc>
            </a:pPr>
            <a:r>
              <a:rPr lang="ru-RU" sz="19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►автоматически предоставляется налоговый вычет (10,0 тыс. руб.)</a:t>
            </a:r>
          </a:p>
          <a:p>
            <a:pPr lvl="0" algn="ctr">
              <a:lnSpc>
                <a:spcPct val="80000"/>
              </a:lnSpc>
            </a:pPr>
            <a:endParaRPr lang="ru-RU" sz="1900" b="1" dirty="0">
              <a:solidFill>
                <a:srgbClr val="F0552B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80000"/>
              </a:lnSpc>
            </a:pPr>
            <a:r>
              <a:rPr lang="ru-RU" sz="19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►выгодные налоговые ставки:</a:t>
            </a:r>
          </a:p>
          <a:p>
            <a:pPr lvl="0" algn="ctr">
              <a:lnSpc>
                <a:spcPct val="80000"/>
              </a:lnSpc>
            </a:pPr>
            <a:r>
              <a:rPr lang="ru-RU" sz="19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4% с доходов от ФЛ;</a:t>
            </a:r>
          </a:p>
          <a:p>
            <a:pPr lvl="0" algn="ctr">
              <a:lnSpc>
                <a:spcPct val="80000"/>
              </a:lnSpc>
            </a:pPr>
            <a:r>
              <a:rPr lang="ru-RU" sz="19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6% с доходов от ЮЛ и ИП</a:t>
            </a:r>
          </a:p>
          <a:p>
            <a:pPr lvl="0" algn="ctr">
              <a:lnSpc>
                <a:spcPct val="80000"/>
              </a:lnSpc>
            </a:pPr>
            <a:endParaRPr lang="ru-RU" sz="1900" b="1" dirty="0">
              <a:solidFill>
                <a:srgbClr val="F0552B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80000"/>
              </a:lnSpc>
            </a:pPr>
            <a:r>
              <a:rPr lang="ru-RU" sz="19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►налог к уплате рассчитывается автоматически</a:t>
            </a:r>
          </a:p>
          <a:p>
            <a:pPr lvl="0" algn="ctr">
              <a:lnSpc>
                <a:spcPct val="80000"/>
              </a:lnSpc>
            </a:pPr>
            <a:endParaRPr lang="ru-RU" sz="1900" b="1" dirty="0">
              <a:solidFill>
                <a:srgbClr val="F0552B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80000"/>
              </a:lnSpc>
            </a:pPr>
            <a:r>
              <a:rPr lang="ru-RU" sz="19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►чек формируется в приложении</a:t>
            </a:r>
          </a:p>
          <a:p>
            <a:pPr lvl="0" algn="ctr">
              <a:lnSpc>
                <a:spcPct val="80000"/>
              </a:lnSpc>
            </a:pPr>
            <a:endParaRPr lang="ru-RU" sz="1900" b="1" dirty="0">
              <a:solidFill>
                <a:srgbClr val="F0552B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80000"/>
              </a:lnSpc>
            </a:pPr>
            <a:r>
              <a:rPr lang="ru-RU" sz="19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► можно не платить страховые взносы</a:t>
            </a:r>
          </a:p>
          <a:p>
            <a:pPr lvl="0" algn="ctr">
              <a:lnSpc>
                <a:spcPct val="80000"/>
              </a:lnSpc>
            </a:pPr>
            <a:endParaRPr lang="ru-RU" sz="1900" b="1" dirty="0">
              <a:solidFill>
                <a:srgbClr val="F0552B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80000"/>
              </a:lnSpc>
            </a:pPr>
            <a:r>
              <a:rPr lang="ru-RU" sz="19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►возможно совмещать с работой по трудовому договору</a:t>
            </a:r>
          </a:p>
          <a:p>
            <a:pPr lvl="0" algn="ctr">
              <a:lnSpc>
                <a:spcPct val="80000"/>
              </a:lnSpc>
            </a:pPr>
            <a:endParaRPr lang="ru-RU" sz="1900" b="1" dirty="0">
              <a:solidFill>
                <a:srgbClr val="F0552B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80000"/>
              </a:lnSpc>
            </a:pPr>
            <a:endParaRPr lang="ru-RU" sz="1900" b="1" dirty="0">
              <a:solidFill>
                <a:srgbClr val="69B3E7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189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3400" y="0"/>
            <a:ext cx="10972800" cy="6093976"/>
          </a:xfrm>
        </p:spPr>
        <p:txBody>
          <a:bodyPr/>
          <a:lstStyle/>
          <a:p>
            <a:endParaRPr lang="ru-RU" dirty="0"/>
          </a:p>
          <a:p>
            <a:pPr algn="just"/>
            <a:r>
              <a:rPr lang="ru-RU" dirty="0"/>
              <a:t>В  Кировской области свыше 48 тыс. человек с начала введения эксперимента стали </a:t>
            </a:r>
            <a:r>
              <a:rPr lang="ru-RU" dirty="0" err="1"/>
              <a:t>самозанятыми</a:t>
            </a:r>
            <a:r>
              <a:rPr lang="ru-RU" dirty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Стать </a:t>
            </a:r>
            <a:r>
              <a:rPr lang="ru-RU" dirty="0" err="1"/>
              <a:t>самозанятыми</a:t>
            </a:r>
            <a:r>
              <a:rPr lang="ru-RU" dirty="0"/>
              <a:t> могут физические лица, в том числе индивидуальные предприниматели, у которых одновременно соблюдаются следующие условия:</a:t>
            </a:r>
          </a:p>
          <a:p>
            <a:pPr algn="just"/>
            <a:r>
              <a:rPr lang="ru-RU" altLang="zh-CN" dirty="0"/>
              <a:t>*при ведении этой деятельности не имеют работодателя, с которым заключен трудовой договор;</a:t>
            </a:r>
            <a:endParaRPr lang="ru-RU" dirty="0"/>
          </a:p>
          <a:p>
            <a:pPr lvl="0" algn="just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dirty="0"/>
              <a:t>*не имеют наемных работников;</a:t>
            </a:r>
          </a:p>
          <a:p>
            <a:pPr lvl="0" algn="just" rtl="0"/>
            <a:r>
              <a:rPr lang="ru-RU" altLang="zh-CN" dirty="0"/>
              <a:t>*получают доход от самостоятельного ведения деятельности или использования имущества;</a:t>
            </a:r>
          </a:p>
          <a:p>
            <a:pPr lvl="0" algn="just" rtl="0"/>
            <a:r>
              <a:rPr lang="ru-RU" altLang="zh-CN" dirty="0"/>
              <a:t>*не осуществляют перепродажу товаров и реализацию ценных бумаг.</a:t>
            </a:r>
          </a:p>
          <a:p>
            <a:pPr lvl="0" algn="just" rtl="0"/>
            <a:endParaRPr lang="ru-RU" altLang="zh-CN" dirty="0"/>
          </a:p>
          <a:p>
            <a:pPr lvl="0" algn="just" rtl="0"/>
            <a:r>
              <a:rPr lang="ru-RU" altLang="zh-CN" dirty="0"/>
              <a:t>Ограничение по сумме дохода в год 2,4 млн. рублей.</a:t>
            </a:r>
          </a:p>
          <a:p>
            <a:pPr lvl="0" algn="just" rtl="0"/>
            <a:endParaRPr lang="ru-RU" altLang="zh-CN" dirty="0"/>
          </a:p>
          <a:p>
            <a:pPr lvl="0" algn="just" rtl="0"/>
            <a:r>
              <a:rPr lang="ru-RU" altLang="zh-CN" dirty="0" err="1"/>
              <a:t>Самозанятость</a:t>
            </a:r>
            <a:r>
              <a:rPr lang="ru-RU" altLang="zh-CN" dirty="0"/>
              <a:t> актуальна для следующих отраслей:</a:t>
            </a:r>
          </a:p>
          <a:p>
            <a:pPr lvl="0" algn="just" rtl="0"/>
            <a:r>
              <a:rPr lang="ru-RU" altLang="zh-CN" dirty="0"/>
              <a:t>-сдача квартир в аренду;</a:t>
            </a:r>
          </a:p>
          <a:p>
            <a:pPr lvl="0" algn="just" rtl="0"/>
            <a:r>
              <a:rPr lang="ru-RU" altLang="zh-CN" dirty="0"/>
              <a:t>-консультирование;</a:t>
            </a:r>
          </a:p>
          <a:p>
            <a:pPr lvl="0" algn="just" rtl="0"/>
            <a:r>
              <a:rPr lang="ru-RU" altLang="zh-CN" dirty="0"/>
              <a:t>-репетиторство;</a:t>
            </a:r>
          </a:p>
          <a:p>
            <a:pPr lvl="0" algn="just" rtl="0"/>
            <a:r>
              <a:rPr lang="ru-RU" altLang="zh-CN" dirty="0"/>
              <a:t>-маркетинг и реклама;</a:t>
            </a:r>
          </a:p>
          <a:p>
            <a:pPr lvl="0" algn="just" rtl="0"/>
            <a:r>
              <a:rPr lang="ru-RU" altLang="zh-CN" dirty="0"/>
              <a:t>-сфера красоты;</a:t>
            </a:r>
          </a:p>
          <a:p>
            <a:pPr lvl="0" algn="just" rtl="0"/>
            <a:r>
              <a:rPr lang="ru-RU" altLang="zh-CN" dirty="0"/>
              <a:t>-строительные работы и др.</a:t>
            </a:r>
          </a:p>
          <a:p>
            <a:pPr lvl="0" algn="just" rtl="0"/>
            <a:endParaRPr lang="ru-RU" altLang="zh-CN" dirty="0"/>
          </a:p>
          <a:p>
            <a:pPr algn="just" rtl="0"/>
            <a:r>
              <a:rPr lang="ru-RU" altLang="zh-CN" dirty="0"/>
              <a:t>Переходи по ссылке (</a:t>
            </a:r>
            <a:r>
              <a:rPr lang="en-US" altLang="zh-CN" dirty="0">
                <a:hlinkClick r:id="rId2"/>
              </a:rPr>
              <a:t>https://npd.nalog.ru/</a:t>
            </a:r>
            <a:r>
              <a:rPr lang="en-US" altLang="zh-CN" dirty="0"/>
              <a:t>)</a:t>
            </a:r>
            <a:r>
              <a:rPr lang="ru-RU" altLang="zh-CN" dirty="0"/>
              <a:t> и узнай больше информации о самозанятости</a:t>
            </a:r>
          </a:p>
          <a:p>
            <a:pPr algn="l"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14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2029</TotalTime>
  <Words>220</Words>
  <Application>Microsoft Office PowerPoint</Application>
  <PresentationFormat>Произвольный</PresentationFormat>
  <Paragraphs>40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Calibri</vt:lpstr>
      <vt:lpstr>Montserrat</vt:lpstr>
      <vt:lpstr>Office Theme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Бехтерев Борис Олегович</dc:creator>
  <cp:lastModifiedBy>Администратор безопасности</cp:lastModifiedBy>
  <cp:revision>247</cp:revision>
  <cp:lastPrinted>2023-08-16T06:07:48Z</cp:lastPrinted>
  <dcterms:created xsi:type="dcterms:W3CDTF">2022-04-07T08:51:04Z</dcterms:created>
  <dcterms:modified xsi:type="dcterms:W3CDTF">2023-12-08T05:58:09Z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2022-04-05T00:00:00Z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2022-04-07T00:00:00Z</vt:filetime>
  </property>
</Properties>
</file>