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49" r:id="rId2"/>
    <p:sldMasterId id="2147483650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0080625" cy="7559675"/>
  <p:notesSz cx="7559675" cy="100806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6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755650" y="2347913"/>
            <a:ext cx="8569325" cy="1620836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subTitle" idx="1"/>
          </p:nvPr>
        </p:nvSpPr>
        <p:spPr>
          <a:xfrm>
            <a:off x="1512888" y="4283075"/>
            <a:ext cx="7056436" cy="1931988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</a:lvl1pPr>
            <a:lvl2pPr marL="457200" lvl="1" indent="0" algn="ctr">
              <a:buNone/>
            </a:lvl2pPr>
            <a:lvl3pPr marL="914400" lvl="2" indent="0" algn="ctr">
              <a:buNone/>
            </a:lvl3pPr>
            <a:lvl4pPr marL="1371600" lvl="3" indent="0" algn="ctr">
              <a:buNone/>
            </a:lvl4pPr>
            <a:lvl5pPr marL="1828800" lvl="4" indent="0" algn="ctr">
              <a:buNone/>
            </a:lvl5pPr>
            <a:lvl6pPr marL="2286000" lvl="5" indent="0" algn="ctr">
              <a:buNone/>
            </a:lvl6pPr>
            <a:lvl7pPr marL="2743200" lvl="6" indent="0" algn="ctr">
              <a:buNone/>
            </a:lvl7pPr>
            <a:lvl8pPr marL="3200400" lvl="7" indent="0" algn="ctr">
              <a:buNone/>
            </a:lvl8pPr>
            <a:lvl9pPr marL="3657600" lvl="8" indent="0" algn="ctr">
              <a:buNone/>
            </a:lvl9pPr>
          </a:lstStyle>
          <a:p>
            <a:r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title"/>
          </p:nvPr>
        </p:nvSpPr>
        <p:spPr>
          <a:xfrm>
            <a:off x="7578725" y="1612900"/>
            <a:ext cx="2357438" cy="4538663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503238" y="1612900"/>
            <a:ext cx="6923086" cy="4538663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 idx="2"/>
          </p:nvPr>
        </p:nvSpPr>
        <p:spPr>
          <a:xfrm>
            <a:off x="755650" y="2347913"/>
            <a:ext cx="8569325" cy="1620836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subTitle" idx="3"/>
          </p:nvPr>
        </p:nvSpPr>
        <p:spPr>
          <a:xfrm>
            <a:off x="1512888" y="4283075"/>
            <a:ext cx="7056436" cy="1931988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</a:lvl1pPr>
            <a:lvl2pPr marL="457200" lvl="1" indent="0" algn="ctr">
              <a:buNone/>
            </a:lvl2pPr>
            <a:lvl3pPr marL="914400" lvl="2" indent="0" algn="ctr">
              <a:buNone/>
            </a:lvl3pPr>
            <a:lvl4pPr marL="1371600" lvl="3" indent="0" algn="ctr">
              <a:buNone/>
            </a:lvl4pPr>
            <a:lvl5pPr marL="1828800" lvl="4" indent="0" algn="ctr">
              <a:buNone/>
            </a:lvl5pPr>
            <a:lvl6pPr marL="2286000" lvl="5" indent="0" algn="ctr">
              <a:buNone/>
            </a:lvl6pPr>
            <a:lvl7pPr marL="2743200" lvl="6" indent="0" algn="ctr">
              <a:buNone/>
            </a:lvl7pPr>
            <a:lvl8pPr marL="3200400" lvl="7" indent="0" algn="ctr">
              <a:buNone/>
            </a:lvl8pPr>
            <a:lvl9pPr marL="3657600" lvl="8" indent="0" algn="ctr">
              <a:buNone/>
            </a:lvl9pPr>
          </a:lstStyle>
          <a:p>
            <a:r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 idx="2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defPPr/>
            <a:lvl1pPr lvl="0" algn="l">
              <a:defRPr sz="4000" b="1" cap="all"/>
            </a:lvl1pPr>
          </a:lstStyle>
          <a:p>
            <a:r>
              <a:t>Образец заголовка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000"/>
            </a:lvl1pPr>
            <a:lvl2pPr marL="457200" lvl="1" indent="0">
              <a:buNone/>
              <a:defRPr sz="18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400"/>
            </a:lvl4pPr>
            <a:lvl5pPr marL="1828800" lvl="4" indent="0">
              <a:buNone/>
              <a:defRPr sz="1400"/>
            </a:lvl5pPr>
            <a:lvl6pPr marL="2286000" lvl="5" indent="0">
              <a:buNone/>
              <a:defRPr sz="1400"/>
            </a:lvl6pPr>
            <a:lvl7pPr marL="2743200" lvl="6" indent="0">
              <a:buNone/>
              <a:defRPr sz="1400"/>
            </a:lvl7pPr>
            <a:lvl8pPr marL="3200400" lvl="7" indent="0">
              <a:buNone/>
              <a:defRPr sz="1400"/>
            </a:lvl8pPr>
            <a:lvl9pPr marL="3657600" lvl="8" indent="0">
              <a:buNone/>
              <a:defRPr sz="14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9" name="Shape 59"/>
          <p:cNvSpPr txBox="1">
            <a:spLocks noGrp="1"/>
          </p:cNvSpPr>
          <p:nvPr>
            <p:ph type="body" idx="3"/>
          </p:nvPr>
        </p:nvSpPr>
        <p:spPr>
          <a:xfrm>
            <a:off x="933450" y="2339975"/>
            <a:ext cx="4025900" cy="4322762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0" name="Shape 60"/>
          <p:cNvSpPr txBox="1">
            <a:spLocks noGrp="1"/>
          </p:cNvSpPr>
          <p:nvPr>
            <p:ph type="body" idx="10"/>
          </p:nvPr>
        </p:nvSpPr>
        <p:spPr>
          <a:xfrm>
            <a:off x="5111750" y="2339975"/>
            <a:ext cx="4027487" cy="4322762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 idx="2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15" name="Shape 115"/>
          <p:cNvSpPr txBox="1">
            <a:spLocks noGrp="1"/>
          </p:cNvSpPr>
          <p:nvPr>
            <p:ph type="body" idx="10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body" idx="13"/>
          </p:nvPr>
        </p:nvSpPr>
        <p:spPr>
          <a:xfrm>
            <a:off x="5121275" y="1692275"/>
            <a:ext cx="4456112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4"/>
          </p:nvPr>
        </p:nvSpPr>
        <p:spPr>
          <a:xfrm>
            <a:off x="5121275" y="2397125"/>
            <a:ext cx="4456112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 idx="2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3"/>
          </p:nvPr>
        </p:nvSpPr>
        <p:spPr>
          <a:xfrm>
            <a:off x="3941763" y="301625"/>
            <a:ext cx="5635624" cy="6451600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body" idx="10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 idx="2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type="body" idx="3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0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 idx="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 idx="2"/>
          </p:nvPr>
        </p:nvSpPr>
        <p:spPr>
          <a:xfrm>
            <a:off x="7669213" y="1612900"/>
            <a:ext cx="2266950" cy="5049837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3"/>
          </p:nvPr>
        </p:nvSpPr>
        <p:spPr>
          <a:xfrm>
            <a:off x="868363" y="1612900"/>
            <a:ext cx="6648450" cy="5049837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 idx="4"/>
          </p:nvPr>
        </p:nvSpPr>
        <p:spPr>
          <a:xfrm>
            <a:off x="755650" y="2347913"/>
            <a:ext cx="8569325" cy="1620836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subTitle" idx="5"/>
          </p:nvPr>
        </p:nvSpPr>
        <p:spPr>
          <a:xfrm>
            <a:off x="1512888" y="4283075"/>
            <a:ext cx="7056436" cy="1931988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</a:lvl1pPr>
            <a:lvl2pPr marL="457200" lvl="1" indent="0" algn="ctr">
              <a:buNone/>
            </a:lvl2pPr>
            <a:lvl3pPr marL="914400" lvl="2" indent="0" algn="ctr">
              <a:buNone/>
            </a:lvl3pPr>
            <a:lvl4pPr marL="1371600" lvl="3" indent="0" algn="ctr">
              <a:buNone/>
            </a:lvl4pPr>
            <a:lvl5pPr marL="1828800" lvl="4" indent="0" algn="ctr">
              <a:buNone/>
            </a:lvl5pPr>
            <a:lvl6pPr marL="2286000" lvl="5" indent="0" algn="ctr">
              <a:buNone/>
            </a:lvl6pPr>
            <a:lvl7pPr marL="2743200" lvl="6" indent="0" algn="ctr">
              <a:buNone/>
            </a:lvl7pPr>
            <a:lvl8pPr marL="3200400" lvl="7" indent="0" algn="ctr">
              <a:buNone/>
            </a:lvl8pPr>
            <a:lvl9pPr marL="3657600" lvl="8" indent="0" algn="ctr">
              <a:buNone/>
            </a:lvl9pPr>
          </a:lstStyle>
          <a:p>
            <a:r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 idx="4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defPPr/>
            <a:lvl1pPr lvl="0" algn="l">
              <a:defRPr sz="4000" b="1" cap="all"/>
            </a:lvl1pPr>
          </a:lstStyle>
          <a:p>
            <a:r>
              <a:t>Образец заголовка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5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000"/>
            </a:lvl1pPr>
            <a:lvl2pPr marL="457200" lvl="1" indent="0">
              <a:buNone/>
              <a:defRPr sz="18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400"/>
            </a:lvl4pPr>
            <a:lvl5pPr marL="1828800" lvl="4" indent="0">
              <a:buNone/>
              <a:defRPr sz="1400"/>
            </a:lvl5pPr>
            <a:lvl6pPr marL="2286000" lvl="5" indent="0">
              <a:buNone/>
              <a:defRPr sz="1400"/>
            </a:lvl6pPr>
            <a:lvl7pPr marL="2743200" lvl="6" indent="0">
              <a:buNone/>
              <a:defRPr sz="1400"/>
            </a:lvl7pPr>
            <a:lvl8pPr marL="3200400" lvl="7" indent="0">
              <a:buNone/>
              <a:defRPr sz="1400"/>
            </a:lvl8pPr>
            <a:lvl9pPr marL="3657600" lvl="8" indent="0">
              <a:buNone/>
              <a:defRPr sz="14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5"/>
          </p:nvPr>
        </p:nvSpPr>
        <p:spPr>
          <a:xfrm>
            <a:off x="503238" y="1768475"/>
            <a:ext cx="4459287" cy="4383088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6"/>
          </p:nvPr>
        </p:nvSpPr>
        <p:spPr>
          <a:xfrm>
            <a:off x="5114925" y="1768475"/>
            <a:ext cx="4459287" cy="4383088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 idx="4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5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body" idx="6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1"/>
          </p:nvPr>
        </p:nvSpPr>
        <p:spPr>
          <a:xfrm>
            <a:off x="5121275" y="1692275"/>
            <a:ext cx="4456112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body" idx="12"/>
          </p:nvPr>
        </p:nvSpPr>
        <p:spPr>
          <a:xfrm>
            <a:off x="5121275" y="2397125"/>
            <a:ext cx="4456112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</p:spPr>
        <p:txBody>
          <a:bodyPr anchor="t"/>
          <a:lstStyle>
            <a:defPPr/>
            <a:lvl1pPr lvl="0" algn="l">
              <a:defRPr sz="4000" b="1" cap="all"/>
            </a:lvl1pPr>
          </a:lstStyle>
          <a:p>
            <a:r>
              <a:t>Образец заголовка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000"/>
            </a:lvl1pPr>
            <a:lvl2pPr marL="457200" lvl="1" indent="0">
              <a:buNone/>
              <a:defRPr sz="1800"/>
            </a:lvl2pPr>
            <a:lvl3pPr marL="914400" lvl="2" indent="0">
              <a:buNone/>
              <a:defRPr sz="1600"/>
            </a:lvl3pPr>
            <a:lvl4pPr marL="1371600" lvl="3" indent="0">
              <a:buNone/>
              <a:defRPr sz="1400"/>
            </a:lvl4pPr>
            <a:lvl5pPr marL="1828800" lvl="4" indent="0">
              <a:buNone/>
              <a:defRPr sz="1400"/>
            </a:lvl5pPr>
            <a:lvl6pPr marL="2286000" lvl="5" indent="0">
              <a:buNone/>
              <a:defRPr sz="1400"/>
            </a:lvl6pPr>
            <a:lvl7pPr marL="2743200" lvl="6" indent="0">
              <a:buNone/>
              <a:defRPr sz="1400"/>
            </a:lvl7pPr>
            <a:lvl8pPr marL="3200400" lvl="7" indent="0">
              <a:buNone/>
              <a:defRPr sz="1400"/>
            </a:lvl8pPr>
            <a:lvl9pPr marL="3657600" lvl="8" indent="0">
              <a:buNone/>
              <a:defRPr sz="14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 idx="4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5"/>
          </p:nvPr>
        </p:nvSpPr>
        <p:spPr>
          <a:xfrm>
            <a:off x="3941763" y="301625"/>
            <a:ext cx="5635624" cy="6451600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7" name="Shape 77"/>
          <p:cNvSpPr txBox="1">
            <a:spLocks noGrp="1"/>
          </p:cNvSpPr>
          <p:nvPr>
            <p:ph type="body" idx="6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 idx="4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35" name="Shape 35"/>
          <p:cNvSpPr txBox="1">
            <a:spLocks noGrp="1"/>
          </p:cNvSpPr>
          <p:nvPr>
            <p:ph type="body" idx="5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6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 idx="4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5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 idx="4"/>
          </p:nvPr>
        </p:nvSpPr>
        <p:spPr>
          <a:xfrm>
            <a:off x="7307263" y="301625"/>
            <a:ext cx="2266950" cy="58499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5"/>
          </p:nvPr>
        </p:nvSpPr>
        <p:spPr>
          <a:xfrm>
            <a:off x="503238" y="301625"/>
            <a:ext cx="6651625" cy="58499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4459287" cy="4383088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7"/>
          </p:nvPr>
        </p:nvSpPr>
        <p:spPr>
          <a:xfrm>
            <a:off x="5114925" y="1768475"/>
            <a:ext cx="4459287" cy="4383088"/>
          </a:xfrm>
          <a:prstGeom prst="rect">
            <a:avLst/>
          </a:prstGeom>
        </p:spPr>
        <p:txBody>
          <a:bodyPr/>
          <a:lstStyle>
            <a:defPPr/>
            <a:lvl1pPr lvl="0">
              <a:defRPr sz="2800"/>
            </a:lvl1pPr>
            <a:lvl2pPr lvl="1">
              <a:defRPr sz="2400"/>
            </a:lvl2pPr>
            <a:lvl3pPr lvl="2">
              <a:defRPr sz="2000"/>
            </a:lvl3pPr>
            <a:lvl4pPr lvl="3">
              <a:defRPr sz="1800"/>
            </a:lvl4pPr>
            <a:lvl5pPr lvl="4">
              <a:defRPr sz="1800"/>
            </a:lvl5pPr>
            <a:lvl6pPr lvl="5">
              <a:defRPr sz="1800"/>
            </a:lvl6pPr>
            <a:lvl7pPr lvl="6">
              <a:defRPr sz="1800"/>
            </a:lvl7pPr>
            <a:lvl8pPr lvl="7">
              <a:defRPr sz="1800"/>
            </a:lvl8pPr>
            <a:lvl9pPr lvl="8">
              <a:defRPr sz="18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Group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body" idx="7"/>
          </p:nvPr>
        </p:nvSpPr>
        <p:spPr>
          <a:xfrm>
            <a:off x="504825" y="2397125"/>
            <a:ext cx="4452938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3" name="Shape 43"/>
          <p:cNvSpPr txBox="1">
            <a:spLocks noGrp="1"/>
          </p:cNvSpPr>
          <p:nvPr>
            <p:ph type="body" idx="8"/>
          </p:nvPr>
        </p:nvSpPr>
        <p:spPr>
          <a:xfrm>
            <a:off x="5121275" y="1692275"/>
            <a:ext cx="4456112" cy="704850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4" name="Shape 44"/>
          <p:cNvSpPr txBox="1">
            <a:spLocks noGrp="1"/>
          </p:cNvSpPr>
          <p:nvPr>
            <p:ph type="body" idx="9"/>
          </p:nvPr>
        </p:nvSpPr>
        <p:spPr>
          <a:xfrm>
            <a:off x="5121275" y="2397125"/>
            <a:ext cx="4456112" cy="4356100"/>
          </a:xfrm>
          <a:prstGeom prst="rect">
            <a:avLst/>
          </a:prstGeom>
        </p:spPr>
        <p:txBody>
          <a:bodyPr/>
          <a:lstStyle>
            <a:defPPr/>
            <a:lvl1pPr lvl="0">
              <a:defRPr sz="2400"/>
            </a:lvl1pPr>
            <a:lvl2pPr lvl="1">
              <a:defRPr sz="2000"/>
            </a:lvl2pPr>
            <a:lvl3pPr lvl="2">
              <a:defRPr sz="1800"/>
            </a:lvl3pPr>
            <a:lvl4pPr lvl="3">
              <a:defRPr sz="1600"/>
            </a:lvl4pPr>
            <a:lvl5pPr lvl="4">
              <a:defRPr sz="1600"/>
            </a:lvl5pPr>
            <a:lvl6pPr lvl="5">
              <a:defRPr sz="1600"/>
            </a:lvl6pPr>
            <a:lvl7pPr lvl="6">
              <a:defRPr sz="1600"/>
            </a:lvl7pPr>
            <a:lvl8pPr lvl="7">
              <a:defRPr sz="1600"/>
            </a:lvl8pPr>
            <a:lvl9pPr lvl="8">
              <a:defRPr sz="16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3941763" y="301625"/>
            <a:ext cx="5635624" cy="6451600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7"/>
          </p:nvPr>
        </p:nvSpPr>
        <p:spPr>
          <a:xfrm>
            <a:off x="504825" y="1581150"/>
            <a:ext cx="3316288" cy="5172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  <a:prstGeom prst="rect">
            <a:avLst/>
          </a:prstGeom>
        </p:spPr>
        <p:txBody>
          <a:bodyPr anchor="b"/>
          <a:lstStyle>
            <a:defPPr/>
            <a:lvl1pPr lvl="0" algn="l">
              <a:defRPr sz="2000" b="1"/>
            </a:lvl1pPr>
          </a:lstStyle>
          <a:p>
            <a:r>
              <a:t>Образец заголовка</a:t>
            </a:r>
          </a:p>
        </p:txBody>
      </p:sp>
      <p:sp>
        <p:nvSpPr>
          <p:cNvPr id="53" name="Shape 53"/>
          <p:cNvSpPr txBox="1">
            <a:spLocks noGrp="1"/>
          </p:cNvSpPr>
          <p:nvPr>
            <p:ph type="body" idx="1"/>
          </p:nvPr>
        </p:nvSpPr>
        <p:spPr>
          <a:xfrm>
            <a:off x="1976438" y="674688"/>
            <a:ext cx="6048375" cy="453707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pPr lvl="0"/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7"/>
          </p:nvPr>
        </p:nvSpPr>
        <p:spPr>
          <a:xfrm>
            <a:off x="1976438" y="5916613"/>
            <a:ext cx="6048375" cy="887412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400"/>
            </a:lvl1pPr>
            <a:lvl2pPr marL="457200" lvl="1" indent="0">
              <a:buNone/>
              <a:defRPr sz="1200"/>
            </a:lvl2pPr>
            <a:lvl3pPr marL="914400" lvl="2" indent="0">
              <a:buNone/>
              <a:defRPr sz="1000"/>
            </a:lvl3pPr>
            <a:lvl4pPr marL="1371600" lvl="3" indent="0">
              <a:buNone/>
              <a:defRPr sz="900"/>
            </a:lvl4pPr>
            <a:lvl5pPr marL="1828800" lvl="4" indent="0">
              <a:buNone/>
              <a:defRPr sz="900"/>
            </a:lvl5pPr>
            <a:lvl6pPr marL="2286000" lvl="5" indent="0">
              <a:buNone/>
              <a:defRPr sz="900"/>
            </a:lvl6pPr>
            <a:lvl7pPr marL="2743200" lvl="6" indent="0">
              <a:buNone/>
              <a:defRPr sz="900"/>
            </a:lvl7pPr>
            <a:lvl8pPr marL="3200400" lvl="7" indent="0">
              <a:buNone/>
              <a:defRPr sz="900"/>
            </a:lvl8pPr>
            <a:lvl9pPr marL="3657600" lvl="8" indent="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13"/>
          <a:stretch/>
        </p:blipFill>
        <p:spPr>
          <a:xfrm>
            <a:off x="1588" y="0"/>
            <a:ext cx="9871075" cy="7404100"/>
          </a:xfrm>
          <a:prstGeom prst="rect">
            <a:avLst/>
          </a:prstGeom>
          <a:ln>
            <a:noFill/>
          </a:ln>
        </p:spPr>
      </p:pic>
      <p:sp>
        <p:nvSpPr>
          <p:cNvPr id="4" name="Shape 4"/>
          <p:cNvSpPr/>
          <p:nvPr/>
        </p:nvSpPr>
        <p:spPr>
          <a:xfrm>
            <a:off x="1614488" y="855663"/>
            <a:ext cx="3054350" cy="446087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>
            <a:spAutoFit/>
          </a:bodyPr>
          <a:lstStyle>
            <a:defPPr/>
            <a:lvl1pPr lvl="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marL="742950" lvl="1" indent="-28575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marL="1143000" lvl="2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marL="1600200" lvl="3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marL="2057400" lvl="4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marL="2514600" lvl="5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marL="2971800" lvl="6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marL="3429000" lvl="7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marL="3886200" lvl="8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  <a:spcBef>
                <a:spcPts val="13"/>
              </a:spcBef>
              <a:spcAft>
                <a:spcPts val="13"/>
              </a:spcAft>
              <a:buNone/>
            </a:pPr>
            <a:r>
              <a:rPr sz="2600" b="1">
                <a:solidFill>
                  <a:srgbClr val="4C4C4C"/>
                </a:solidFill>
                <a:latin typeface="Times New Roman"/>
                <a:ea typeface="Times New Roman"/>
                <a:cs typeface="Times New Roman"/>
              </a:rPr>
              <a:t>Кировская область</a:t>
            </a:r>
          </a:p>
        </p:txBody>
      </p:sp>
      <p:sp>
        <p:nvSpPr>
          <p:cNvPr id="5" name="Shape 5"/>
          <p:cNvSpPr/>
          <p:nvPr/>
        </p:nvSpPr>
        <p:spPr>
          <a:xfrm>
            <a:off x="1728788" y="1343025"/>
            <a:ext cx="8280400" cy="1587"/>
          </a:xfrm>
          <a:prstGeom prst="line">
            <a:avLst/>
          </a:prstGeom>
          <a:noFill/>
          <a:ln w="10800">
            <a:solidFill>
              <a:srgbClr val="808080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6" name="Shape 6"/>
          <p:cNvSpPr/>
          <p:nvPr/>
        </p:nvSpPr>
        <p:spPr>
          <a:xfrm>
            <a:off x="5562600" y="457200"/>
            <a:ext cx="2286000" cy="3333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7" name="Shape 7"/>
          <p:cNvSpPr/>
          <p:nvPr/>
        </p:nvSpPr>
        <p:spPr>
          <a:xfrm>
            <a:off x="1752600" y="1343025"/>
            <a:ext cx="8328025" cy="1587"/>
          </a:xfrm>
          <a:prstGeom prst="line">
            <a:avLst/>
          </a:prstGeom>
          <a:noFill/>
          <a:ln w="12600">
            <a:solidFill>
              <a:srgbClr val="333333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868363" y="1612900"/>
            <a:ext cx="9067800" cy="38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/>
          <a:lstStyle/>
          <a:p>
            <a:pPr lvl="0"/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503238" y="1768475"/>
            <a:ext cx="9070975" cy="43830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62738" rIns="0" bIns="0" anchor="t"/>
          <a:lstStyle/>
          <a:p>
            <a:pPr lvl="0"/>
            <a:r>
              <a:t>Для правки структуры щёлкните мышью</a:t>
            </a:r>
          </a:p>
          <a:p>
            <a:pPr lvl="1"/>
            <a:r>
              <a:t>Второй уровень структуры</a:t>
            </a:r>
          </a:p>
          <a:p>
            <a:pPr lvl="2"/>
            <a:r>
              <a:t>Третий уровень структуры</a:t>
            </a:r>
          </a:p>
          <a:p>
            <a:pPr lvl="3"/>
            <a:r>
              <a:t>Четвёртый уровень структуры</a:t>
            </a:r>
          </a:p>
          <a:p>
            <a:pPr lvl="4"/>
            <a:r>
              <a:t>Пятый уровень структуры</a:t>
            </a:r>
          </a:p>
          <a:p>
            <a:pPr lvl="4"/>
            <a:r>
              <a:t>Шестой уровень структуры</a:t>
            </a:r>
          </a:p>
          <a:p>
            <a:pPr lvl="4"/>
            <a: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defPPr/>
      <a:lvl1pPr lvl="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lvl="1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2pPr>
      <a:lvl3pPr lvl="2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3pPr>
      <a:lvl4pPr lvl="3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4pPr>
      <a:lvl5pPr lvl="4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5pPr>
      <a:lvl6pPr marL="2514600" lvl="5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6pPr>
      <a:lvl7pPr marL="2971800" lvl="6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7pPr>
      <a:lvl8pPr marL="3429000" lvl="7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8pPr>
      <a:lvl9pPr marL="3886200" lvl="8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9pPr>
    </p:titleStyle>
    <p:bodyStyle>
      <a:defPPr/>
      <a:lvl1pPr marL="342900" lvl="0" indent="-342900" algn="l">
        <a:lnSpc>
          <a:spcPct val="81000"/>
        </a:lnSpc>
        <a:spcBef>
          <a:spcPts val="1425"/>
        </a:spcBef>
        <a:spcAft>
          <a:spcPts val="13"/>
        </a:spcAft>
        <a:buClr>
          <a:srgbClr val="000000"/>
        </a:buClr>
        <a:buSzPts val="2600"/>
        <a:buFont typeface="Times New Roman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>
        <a:lnSpc>
          <a:spcPct val="81000"/>
        </a:lnSpc>
        <a:spcBef>
          <a:spcPts val="113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81000"/>
        </a:lnSpc>
        <a:spcBef>
          <a:spcPts val="863"/>
        </a:spcBef>
        <a:spcAft>
          <a:spcPts val="13"/>
        </a:spcAft>
        <a:buClr>
          <a:srgbClr val="000000"/>
        </a:buClr>
        <a:buSzPts val="1600"/>
        <a:buFont typeface="Times New Roman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81000"/>
        </a:lnSpc>
        <a:spcBef>
          <a:spcPts val="575"/>
        </a:spcBef>
        <a:spcAft>
          <a:spcPts val="13"/>
        </a:spcAft>
        <a:buClr>
          <a:srgbClr val="000000"/>
        </a:buClr>
        <a:buSzPts val="1400"/>
        <a:buFont typeface="Times New Roman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Group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2"/>
          <p:cNvPicPr/>
          <p:nvPr/>
        </p:nvPicPr>
        <p:blipFill>
          <a:blip r:embed="rId13"/>
          <a:stretch/>
        </p:blipFill>
        <p:spPr>
          <a:xfrm>
            <a:off x="1588" y="0"/>
            <a:ext cx="9871075" cy="7404100"/>
          </a:xfrm>
          <a:prstGeom prst="rect">
            <a:avLst/>
          </a:prstGeom>
          <a:ln>
            <a:noFill/>
          </a:ln>
        </p:spPr>
      </p:pic>
      <p:sp>
        <p:nvSpPr>
          <p:cNvPr id="13" name="Shape 13"/>
          <p:cNvSpPr/>
          <p:nvPr/>
        </p:nvSpPr>
        <p:spPr>
          <a:xfrm>
            <a:off x="1614488" y="855663"/>
            <a:ext cx="3054350" cy="446087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>
            <a:spAutoFit/>
          </a:bodyPr>
          <a:lstStyle>
            <a:defPPr/>
            <a:lvl1pPr lvl="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marL="742950" lvl="1" indent="-28575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marL="1143000" lvl="2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marL="1600200" lvl="3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marL="2057400" lvl="4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marL="2514600" lvl="5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marL="2971800" lvl="6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marL="3429000" lvl="7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marL="3886200" lvl="8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  <a:spcBef>
                <a:spcPts val="13"/>
              </a:spcBef>
              <a:spcAft>
                <a:spcPts val="13"/>
              </a:spcAft>
              <a:buNone/>
            </a:pPr>
            <a:r>
              <a:rPr sz="2600" b="1">
                <a:solidFill>
                  <a:srgbClr val="4C4C4C"/>
                </a:solidFill>
                <a:latin typeface="Times New Roman"/>
                <a:ea typeface="Times New Roman"/>
                <a:cs typeface="Times New Roman"/>
              </a:rPr>
              <a:t>Кировская область</a:t>
            </a:r>
          </a:p>
        </p:txBody>
      </p:sp>
      <p:sp>
        <p:nvSpPr>
          <p:cNvPr id="14" name="Shape 14"/>
          <p:cNvSpPr/>
          <p:nvPr/>
        </p:nvSpPr>
        <p:spPr>
          <a:xfrm>
            <a:off x="1728788" y="1343025"/>
            <a:ext cx="8280400" cy="1587"/>
          </a:xfrm>
          <a:prstGeom prst="line">
            <a:avLst/>
          </a:prstGeom>
          <a:noFill/>
          <a:ln w="10800">
            <a:solidFill>
              <a:srgbClr val="808080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5562600" y="457200"/>
            <a:ext cx="2286000" cy="3333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1752600" y="1343025"/>
            <a:ext cx="8328025" cy="1587"/>
          </a:xfrm>
          <a:prstGeom prst="line">
            <a:avLst/>
          </a:prstGeom>
          <a:noFill/>
          <a:ln w="12600">
            <a:solidFill>
              <a:srgbClr val="333333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title" idx="2"/>
          </p:nvPr>
        </p:nvSpPr>
        <p:spPr>
          <a:xfrm>
            <a:off x="868363" y="1612900"/>
            <a:ext cx="9067800" cy="381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/>
          <a:lstStyle/>
          <a:p>
            <a:pPr lvl="0"/>
            <a:r>
              <a:t>Образец заголовка</a:t>
            </a:r>
          </a:p>
        </p:txBody>
      </p:sp>
      <p:sp>
        <p:nvSpPr>
          <p:cNvPr id="18" name="Shape 18"/>
          <p:cNvSpPr txBox="1">
            <a:spLocks noGrp="1"/>
          </p:cNvSpPr>
          <p:nvPr>
            <p:ph type="body" idx="3"/>
          </p:nvPr>
        </p:nvSpPr>
        <p:spPr>
          <a:xfrm>
            <a:off x="933450" y="2339975"/>
            <a:ext cx="8205788" cy="43227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defPPr/>
      <a:lvl1pPr lvl="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lvl="1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2pPr>
      <a:lvl3pPr lvl="2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3pPr>
      <a:lvl4pPr lvl="3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4pPr>
      <a:lvl5pPr lvl="4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5pPr>
      <a:lvl6pPr marL="2514600" lvl="5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6pPr>
      <a:lvl7pPr marL="2971800" lvl="6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7pPr>
      <a:lvl8pPr marL="3429000" lvl="7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8pPr>
      <a:lvl9pPr marL="3886200" lvl="8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9pPr>
    </p:titleStyle>
    <p:bodyStyle>
      <a:defPPr/>
      <a:lvl1pPr marL="342900" lvl="0" indent="-342900" algn="l">
        <a:lnSpc>
          <a:spcPct val="81000"/>
        </a:lnSpc>
        <a:spcBef>
          <a:spcPts val="1425"/>
        </a:spcBef>
        <a:spcAft>
          <a:spcPts val="13"/>
        </a:spcAft>
        <a:buClr>
          <a:srgbClr val="000000"/>
        </a:buClr>
        <a:buSzPts val="2600"/>
        <a:buFont typeface="Times New Roman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>
        <a:lnSpc>
          <a:spcPct val="81000"/>
        </a:lnSpc>
        <a:spcBef>
          <a:spcPts val="113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81000"/>
        </a:lnSpc>
        <a:spcBef>
          <a:spcPts val="863"/>
        </a:spcBef>
        <a:spcAft>
          <a:spcPts val="13"/>
        </a:spcAft>
        <a:buClr>
          <a:srgbClr val="000000"/>
        </a:buClr>
        <a:buSzPts val="1600"/>
        <a:buFont typeface="Times New Roman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81000"/>
        </a:lnSpc>
        <a:spcBef>
          <a:spcPts val="575"/>
        </a:spcBef>
        <a:spcAft>
          <a:spcPts val="13"/>
        </a:spcAft>
        <a:buClr>
          <a:srgbClr val="000000"/>
        </a:buClr>
        <a:buSzPts val="1400"/>
        <a:buFont typeface="Times New Roman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1"/>
          <p:cNvPicPr/>
          <p:nvPr/>
        </p:nvPicPr>
        <p:blipFill>
          <a:blip r:embed="rId13"/>
          <a:stretch/>
        </p:blipFill>
        <p:spPr>
          <a:xfrm>
            <a:off x="1588" y="0"/>
            <a:ext cx="9871075" cy="7404100"/>
          </a:xfrm>
          <a:prstGeom prst="rect">
            <a:avLst/>
          </a:prstGeom>
          <a:ln>
            <a:noFill/>
          </a:ln>
        </p:spPr>
      </p:pic>
      <p:sp>
        <p:nvSpPr>
          <p:cNvPr id="22" name="Shape 22"/>
          <p:cNvSpPr/>
          <p:nvPr/>
        </p:nvSpPr>
        <p:spPr>
          <a:xfrm>
            <a:off x="1614488" y="855663"/>
            <a:ext cx="3054350" cy="446087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>
            <a:spAutoFit/>
          </a:bodyPr>
          <a:lstStyle>
            <a:defPPr/>
            <a:lvl1pPr lvl="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marL="742950" lvl="1" indent="-28575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marL="1143000" lvl="2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marL="1600200" lvl="3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marL="2057400" lvl="4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marL="2514600" lvl="5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marL="2971800" lvl="6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marL="3429000" lvl="7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marL="3886200" lvl="8" indent="-22860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Clr>
                <a:srgbClr val="000000"/>
              </a:buClr>
              <a:buFont typeface="Times New Roman"/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lnSpc>
                <a:spcPct val="90000"/>
              </a:lnSpc>
              <a:spcBef>
                <a:spcPts val="13"/>
              </a:spcBef>
              <a:spcAft>
                <a:spcPts val="13"/>
              </a:spcAft>
              <a:buNone/>
            </a:pPr>
            <a:r>
              <a:rPr sz="2600" b="1">
                <a:solidFill>
                  <a:srgbClr val="4C4C4C"/>
                </a:solidFill>
                <a:latin typeface="Times New Roman"/>
                <a:ea typeface="Times New Roman"/>
                <a:cs typeface="Times New Roman"/>
              </a:rPr>
              <a:t>Кировская область</a:t>
            </a:r>
          </a:p>
        </p:txBody>
      </p:sp>
      <p:sp>
        <p:nvSpPr>
          <p:cNvPr id="23" name="Shape 23"/>
          <p:cNvSpPr/>
          <p:nvPr/>
        </p:nvSpPr>
        <p:spPr>
          <a:xfrm>
            <a:off x="1728788" y="1343025"/>
            <a:ext cx="8280400" cy="1587"/>
          </a:xfrm>
          <a:prstGeom prst="line">
            <a:avLst/>
          </a:prstGeom>
          <a:noFill/>
          <a:ln w="10800">
            <a:solidFill>
              <a:srgbClr val="808080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4" name="Shape 24"/>
          <p:cNvSpPr/>
          <p:nvPr/>
        </p:nvSpPr>
        <p:spPr>
          <a:xfrm>
            <a:off x="5562600" y="457200"/>
            <a:ext cx="2286000" cy="3333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5" name="Shape 25"/>
          <p:cNvSpPr/>
          <p:nvPr/>
        </p:nvSpPr>
        <p:spPr>
          <a:xfrm>
            <a:off x="1752600" y="1343025"/>
            <a:ext cx="8328025" cy="1587"/>
          </a:xfrm>
          <a:prstGeom prst="line">
            <a:avLst/>
          </a:prstGeom>
          <a:noFill/>
          <a:ln w="12600">
            <a:solidFill>
              <a:srgbClr val="333333"/>
            </a:solidFill>
            <a:prstDash val="sysDot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6" name="Shape 26"/>
          <p:cNvSpPr txBox="1">
            <a:spLocks noGrp="1"/>
          </p:cNvSpPr>
          <p:nvPr>
            <p:ph type="title" idx="4"/>
          </p:nvPr>
        </p:nvSpPr>
        <p:spPr>
          <a:xfrm>
            <a:off x="503238" y="301625"/>
            <a:ext cx="9070975" cy="126047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/>
          <a:lstStyle/>
          <a:p>
            <a:pPr lvl="0"/>
            <a:r>
              <a:t>Для правки текста заглавия щёлкните мышью</a:t>
            </a:r>
          </a:p>
        </p:txBody>
      </p:sp>
      <p:sp>
        <p:nvSpPr>
          <p:cNvPr id="27" name="Shape 27"/>
          <p:cNvSpPr txBox="1">
            <a:spLocks noGrp="1"/>
          </p:cNvSpPr>
          <p:nvPr>
            <p:ph type="body" idx="5"/>
          </p:nvPr>
        </p:nvSpPr>
        <p:spPr>
          <a:xfrm>
            <a:off x="503238" y="1768475"/>
            <a:ext cx="9070975" cy="438308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62738" rIns="0" bIns="0" anchor="t"/>
          <a:lstStyle/>
          <a:p>
            <a:pPr lvl="0"/>
            <a:r>
              <a:t>Для правки структуры щёлкните мышью</a:t>
            </a:r>
          </a:p>
          <a:p>
            <a:pPr lvl="1"/>
            <a:r>
              <a:t>Второй уровень структуры</a:t>
            </a:r>
          </a:p>
          <a:p>
            <a:pPr lvl="2"/>
            <a:r>
              <a:t>Третий уровень структуры</a:t>
            </a:r>
          </a:p>
          <a:p>
            <a:pPr lvl="3"/>
            <a:r>
              <a:t>Четвёртый уровень структуры</a:t>
            </a:r>
          </a:p>
          <a:p>
            <a:pPr lvl="4"/>
            <a:r>
              <a:t>Пятый уровень структуры</a:t>
            </a:r>
          </a:p>
          <a:p>
            <a:pPr lvl="4"/>
            <a:r>
              <a:t>Шестой уровень структуры</a:t>
            </a:r>
          </a:p>
          <a:p>
            <a:pPr lvl="4"/>
            <a: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defPPr/>
      <a:lvl1pPr lvl="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+mj-lt"/>
          <a:ea typeface="+mj-ea"/>
          <a:cs typeface="+mj-cs"/>
        </a:defRPr>
      </a:lvl1pPr>
      <a:lvl2pPr lvl="1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2pPr>
      <a:lvl3pPr lvl="2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3pPr>
      <a:lvl4pPr lvl="3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4pPr>
      <a:lvl5pPr lvl="4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5pPr>
      <a:lvl6pPr marL="2514600" lvl="5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6pPr>
      <a:lvl7pPr marL="2971800" lvl="6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7pPr>
      <a:lvl8pPr marL="3429000" lvl="7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8pPr>
      <a:lvl9pPr marL="3886200" lvl="8" indent="-228600" algn="l">
        <a:lnSpc>
          <a:spcPct val="80000"/>
        </a:lnSpc>
        <a:spcBef>
          <a:spcPts val="13"/>
        </a:spcBef>
        <a:spcAft>
          <a:spcPts val="13"/>
        </a:spcAft>
        <a:buClr>
          <a:srgbClr val="000000"/>
        </a:buClr>
        <a:buSzPts val="2400"/>
        <a:buFont typeface="Times New Roman"/>
        <a:defRPr sz="2400">
          <a:solidFill>
            <a:srgbClr val="FFFFFF"/>
          </a:solidFill>
          <a:latin typeface="Times New Roman"/>
          <a:ea typeface="Times New Roman"/>
          <a:cs typeface="Times New Roman"/>
        </a:defRPr>
      </a:lvl9pPr>
    </p:titleStyle>
    <p:bodyStyle>
      <a:defPPr/>
      <a:lvl1pPr marL="342900" lvl="0" indent="-342900" algn="l">
        <a:lnSpc>
          <a:spcPct val="81000"/>
        </a:lnSpc>
        <a:spcBef>
          <a:spcPts val="1425"/>
        </a:spcBef>
        <a:spcAft>
          <a:spcPts val="13"/>
        </a:spcAft>
        <a:buClr>
          <a:srgbClr val="000000"/>
        </a:buClr>
        <a:buSzPts val="2600"/>
        <a:buFont typeface="Times New Roman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lvl="1" indent="-285750" algn="l">
        <a:lnSpc>
          <a:spcPct val="81000"/>
        </a:lnSpc>
        <a:spcBef>
          <a:spcPts val="113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81000"/>
        </a:lnSpc>
        <a:spcBef>
          <a:spcPts val="863"/>
        </a:spcBef>
        <a:spcAft>
          <a:spcPts val="13"/>
        </a:spcAft>
        <a:buClr>
          <a:srgbClr val="000000"/>
        </a:buClr>
        <a:buSzPts val="1600"/>
        <a:buFont typeface="Times New Roman"/>
        <a:defRPr sz="1600">
          <a:solidFill>
            <a:srgbClr val="000000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81000"/>
        </a:lnSpc>
        <a:spcBef>
          <a:spcPts val="575"/>
        </a:spcBef>
        <a:spcAft>
          <a:spcPts val="13"/>
        </a:spcAft>
        <a:buClr>
          <a:srgbClr val="000000"/>
        </a:buClr>
        <a:buSzPts val="1400"/>
        <a:buFont typeface="Times New Roman"/>
        <a:defRPr sz="1400">
          <a:solidFill>
            <a:srgbClr val="000000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81000"/>
        </a:lnSpc>
        <a:spcBef>
          <a:spcPts val="288"/>
        </a:spcBef>
        <a:spcAft>
          <a:spcPts val="13"/>
        </a:spcAft>
        <a:buClr>
          <a:srgbClr val="000000"/>
        </a:buClr>
        <a:buSzPts val="2000"/>
        <a:buFont typeface="Times New Roman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13" Type="http://schemas.openxmlformats.org/officeDocument/2006/relationships/image" Target="../media/image4.png"/><Relationship Id="rId3" Type="http://schemas.openxmlformats.org/officeDocument/2006/relationships/image" Target="../media/image27.png"/><Relationship Id="rId7" Type="http://schemas.openxmlformats.org/officeDocument/2006/relationships/image" Target="../media/image30.jpeg"/><Relationship Id="rId12" Type="http://schemas.openxmlformats.org/officeDocument/2006/relationships/image" Target="../media/image35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29.png"/><Relationship Id="rId11" Type="http://schemas.openxmlformats.org/officeDocument/2006/relationships/image" Target="../media/image34.jpeg"/><Relationship Id="rId5" Type="http://schemas.openxmlformats.org/officeDocument/2006/relationships/image" Target="../media/image22.png"/><Relationship Id="rId10" Type="http://schemas.openxmlformats.org/officeDocument/2006/relationships/image" Target="../media/image33.png"/><Relationship Id="rId4" Type="http://schemas.openxmlformats.org/officeDocument/2006/relationships/image" Target="../media/image28.jpe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138"/>
          <p:cNvPicPr/>
          <p:nvPr/>
        </p:nvPicPr>
        <p:blipFill>
          <a:blip r:embed="rId2"/>
          <a:srcRect l="1586" t="11007" r="-229" b="8105"/>
          <a:stretch/>
        </p:blipFill>
        <p:spPr>
          <a:xfrm>
            <a:off x="-13415" y="-1"/>
            <a:ext cx="10333949" cy="6007247"/>
          </a:xfrm>
          <a:prstGeom prst="rect">
            <a:avLst/>
          </a:prstGeom>
          <a:ln>
            <a:noFill/>
          </a:ln>
        </p:spPr>
      </p:pic>
      <p:sp>
        <p:nvSpPr>
          <p:cNvPr id="139" name="Shape 139"/>
          <p:cNvSpPr/>
          <p:nvPr/>
        </p:nvSpPr>
        <p:spPr>
          <a:xfrm>
            <a:off x="-240281" y="-31749"/>
            <a:ext cx="10753201" cy="7591424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vert="horz" wrap="square" lIns="91440" tIns="45720" rIns="91440" bIns="45720" anchor="t"/>
          <a:lstStyle/>
          <a:p>
            <a:pPr marL="0" marR="0" indent="0"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 sz="1800" b="0" i="0" u="none" strike="noStrike" cap="none" baseline="0"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41" name="Picture 141"/>
          <p:cNvPicPr/>
          <p:nvPr/>
        </p:nvPicPr>
        <p:blipFill>
          <a:blip r:embed="rId3"/>
          <a:stretch/>
        </p:blipFill>
        <p:spPr>
          <a:xfrm>
            <a:off x="-240281" y="899517"/>
            <a:ext cx="10753200" cy="7599471"/>
          </a:xfrm>
          <a:prstGeom prst="rect">
            <a:avLst/>
          </a:prstGeom>
          <a:ln>
            <a:noFill/>
          </a:ln>
        </p:spPr>
      </p:pic>
      <p:sp>
        <p:nvSpPr>
          <p:cNvPr id="142" name="Shape 142"/>
          <p:cNvSpPr/>
          <p:nvPr/>
        </p:nvSpPr>
        <p:spPr>
          <a:xfrm>
            <a:off x="9275763" y="376238"/>
            <a:ext cx="304800" cy="33337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143768" y="5436021"/>
            <a:ext cx="10964863" cy="151874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70000"/>
              </a:lnSpc>
            </a:pPr>
            <a:r>
              <a:rPr sz="4400" b="1">
                <a:solidFill>
                  <a:srgbClr val="006699"/>
                </a:solidFill>
                <a:latin typeface="Century Gothic"/>
                <a:ea typeface="Century Gothic"/>
                <a:cs typeface="Century Gothic"/>
              </a:rPr>
              <a:t>О региональной поддержке участников специальной военной операции и членов их семей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Shape 344"/>
          <p:cNvSpPr/>
          <p:nvPr/>
        </p:nvSpPr>
        <p:spPr>
          <a:xfrm>
            <a:off x="9432800" y="7048500"/>
            <a:ext cx="470024" cy="33184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rgbClr val="404040"/>
                </a:solidFill>
                <a:latin typeface="Arial"/>
                <a:ea typeface="Arial"/>
                <a:cs typeface="Arial"/>
              </a:rPr>
              <a:t>10</a:t>
            </a:r>
          </a:p>
        </p:txBody>
      </p:sp>
      <p:sp>
        <p:nvSpPr>
          <p:cNvPr id="345" name="Shape 345"/>
          <p:cNvSpPr/>
          <p:nvPr/>
        </p:nvSpPr>
        <p:spPr>
          <a:xfrm>
            <a:off x="0" y="107429"/>
            <a:ext cx="10086975" cy="1656109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46" name="Shape 346"/>
          <p:cNvSpPr txBox="1"/>
          <p:nvPr/>
        </p:nvSpPr>
        <p:spPr>
          <a:xfrm>
            <a:off x="2278558" y="2616671"/>
            <a:ext cx="7881936" cy="2677656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/>
            <a:endParaRPr sz="28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/>
            </a:r>
            <a:b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 проекте областного бюджета </a:t>
            </a:r>
            <a:b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на 2024 год средства на эти цели</a:t>
            </a:r>
            <a:b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 размере  171 млн. рублей</a:t>
            </a:r>
            <a:b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предусмотрены</a:t>
            </a:r>
            <a:endParaRPr sz="2800" b="1">
              <a:solidFill>
                <a:srgbClr val="40404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347" name="Shape 347"/>
          <p:cNvSpPr/>
          <p:nvPr/>
        </p:nvSpPr>
        <p:spPr>
          <a:xfrm>
            <a:off x="2232000" y="2490713"/>
            <a:ext cx="0" cy="2081211"/>
          </a:xfrm>
          <a:prstGeom prst="line">
            <a:avLst/>
          </a:prstGeom>
          <a:noFill/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349" name="Picture 349"/>
          <p:cNvPicPr/>
          <p:nvPr/>
        </p:nvPicPr>
        <p:blipFill>
          <a:blip r:embed="rId2"/>
          <a:stretch/>
        </p:blipFill>
        <p:spPr>
          <a:xfrm>
            <a:off x="370061" y="2699717"/>
            <a:ext cx="1285874" cy="1287462"/>
          </a:xfrm>
          <a:prstGeom prst="rect">
            <a:avLst/>
          </a:prstGeom>
          <a:ln>
            <a:noFill/>
          </a:ln>
        </p:spPr>
      </p:pic>
      <p:pic>
        <p:nvPicPr>
          <p:cNvPr id="351" name="Picture 351"/>
          <p:cNvPicPr/>
          <p:nvPr/>
        </p:nvPicPr>
        <p:blipFill>
          <a:blip r:embed="rId3"/>
          <a:stretch/>
        </p:blipFill>
        <p:spPr>
          <a:xfrm>
            <a:off x="359792" y="5433143"/>
            <a:ext cx="1443037" cy="1443037"/>
          </a:xfrm>
          <a:prstGeom prst="rect">
            <a:avLst/>
          </a:prstGeom>
          <a:ln>
            <a:noFill/>
          </a:ln>
        </p:spPr>
      </p:pic>
      <p:sp>
        <p:nvSpPr>
          <p:cNvPr id="352" name="Shape 352"/>
          <p:cNvSpPr/>
          <p:nvPr/>
        </p:nvSpPr>
        <p:spPr>
          <a:xfrm>
            <a:off x="503808" y="683493"/>
            <a:ext cx="8413750" cy="532666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sz="2800" b="1" u="sng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  <a:t>ПРЕДЛОЖЕНИЕ:</a:t>
            </a:r>
          </a:p>
        </p:txBody>
      </p:sp>
      <p:sp>
        <p:nvSpPr>
          <p:cNvPr id="353" name="Shape 353"/>
          <p:cNvSpPr/>
          <p:nvPr/>
        </p:nvSpPr>
        <p:spPr>
          <a:xfrm>
            <a:off x="2232000" y="5075981"/>
            <a:ext cx="0" cy="1972519"/>
          </a:xfrm>
          <a:prstGeom prst="line">
            <a:avLst/>
          </a:prstGeom>
          <a:noFill/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4502150" y="5583238"/>
            <a:ext cx="5400675" cy="19780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-6349" y="4571926"/>
            <a:ext cx="3318470" cy="280831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8" name="Shape 148"/>
          <p:cNvSpPr/>
          <p:nvPr/>
        </p:nvSpPr>
        <p:spPr>
          <a:xfrm>
            <a:off x="0" y="938570"/>
            <a:ext cx="10080625" cy="3491953"/>
          </a:xfrm>
          <a:prstGeom prst="rect">
            <a:avLst/>
          </a:prstGeom>
          <a:solidFill>
            <a:schemeClr val="bg2">
              <a:lumMod val="20000"/>
              <a:lumOff val="80000"/>
              <a:alpha val="86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49" name="Shape 149"/>
          <p:cNvSpPr/>
          <p:nvPr/>
        </p:nvSpPr>
        <p:spPr>
          <a:xfrm>
            <a:off x="215776" y="1691605"/>
            <a:ext cx="2133600" cy="2181225"/>
          </a:xfrm>
          <a:prstGeom prst="ellipse">
            <a:avLst/>
          </a:prstGeom>
          <a:solidFill>
            <a:srgbClr val="006666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chemeClr val="accent3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                    </a:t>
            </a:r>
          </a:p>
        </p:txBody>
      </p:sp>
      <p:sp>
        <p:nvSpPr>
          <p:cNvPr id="150" name="Shape 150"/>
          <p:cNvSpPr/>
          <p:nvPr/>
        </p:nvSpPr>
        <p:spPr>
          <a:xfrm>
            <a:off x="9523413" y="7119938"/>
            <a:ext cx="379411" cy="33178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rgbClr val="404040"/>
                </a:solidFill>
                <a:latin typeface="Arial"/>
                <a:ea typeface="Arial"/>
                <a:cs typeface="Arial"/>
              </a:rPr>
              <a:t>2</a:t>
            </a:r>
          </a:p>
        </p:txBody>
      </p:sp>
      <p:sp>
        <p:nvSpPr>
          <p:cNvPr id="151" name="Shape 151"/>
          <p:cNvSpPr/>
          <p:nvPr/>
        </p:nvSpPr>
        <p:spPr>
          <a:xfrm>
            <a:off x="-6350" y="0"/>
            <a:ext cx="10086975" cy="881063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52" name="Shape 152"/>
          <p:cNvSpPr/>
          <p:nvPr/>
        </p:nvSpPr>
        <p:spPr>
          <a:xfrm>
            <a:off x="287338" y="250825"/>
            <a:ext cx="7489825" cy="41363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Поддержка участников СВО и членов их семей </a:t>
            </a:r>
          </a:p>
        </p:txBody>
      </p:sp>
      <p:sp>
        <p:nvSpPr>
          <p:cNvPr id="153" name="Shape 153"/>
          <p:cNvSpPr/>
          <p:nvPr/>
        </p:nvSpPr>
        <p:spPr>
          <a:xfrm>
            <a:off x="744835" y="1807666"/>
            <a:ext cx="1127125" cy="11080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sz="66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35</a:t>
            </a:r>
            <a:endParaRPr sz="6600">
              <a:solidFill>
                <a:schemeClr val="bg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54" name="Shape 154"/>
          <p:cNvSpPr txBox="1"/>
          <p:nvPr/>
        </p:nvSpPr>
        <p:spPr>
          <a:xfrm>
            <a:off x="497309" y="2843733"/>
            <a:ext cx="1590675" cy="738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ctr"/>
            <a:r>
              <a:rPr sz="1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МЕР </a:t>
            </a:r>
          </a:p>
          <a:p>
            <a:pPr algn="ctr"/>
            <a:r>
              <a:rPr sz="1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СОЦИАЛЬНОЙ </a:t>
            </a:r>
          </a:p>
          <a:p>
            <a:pPr algn="ctr"/>
            <a:r>
              <a:rPr sz="1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ПОДДЕРЖКИ</a:t>
            </a:r>
          </a:p>
        </p:txBody>
      </p:sp>
      <p:sp>
        <p:nvSpPr>
          <p:cNvPr id="155" name="Shape 155"/>
          <p:cNvSpPr/>
          <p:nvPr/>
        </p:nvSpPr>
        <p:spPr>
          <a:xfrm>
            <a:off x="2520154" y="899517"/>
            <a:ext cx="7560471" cy="341486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400" b="1" u="sng">
                <a:solidFill>
                  <a:srgbClr val="006699"/>
                </a:solidFill>
                <a:latin typeface="Arial"/>
                <a:ea typeface="Arial"/>
                <a:cs typeface="Arial"/>
              </a:rPr>
              <a:t>Право на меры поддержки имеют: </a:t>
            </a:r>
            <a:br>
              <a:rPr sz="2400" b="1" u="sng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✓участник СВО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 i="1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(мобилизованный,  доброволец,  контрактник)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 u="sng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как принимающий , так и принимавший участие в СВО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endParaRPr sz="24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✓</a:t>
            </a:r>
            <a: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</a:t>
            </a: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члены его семьи: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- супруга участника СВО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несовершеннолетние дети, в том числе дети супруги, 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совместно проживающие  с участником СВО</a:t>
            </a:r>
          </a:p>
          <a:p>
            <a:pPr algn="l">
              <a:spcBef>
                <a:spcPts val="13"/>
              </a:spcBef>
              <a:spcAft>
                <a:spcPts val="13"/>
              </a:spcAft>
            </a:pPr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- родители участника СВО</a:t>
            </a:r>
          </a:p>
        </p:txBody>
      </p:sp>
      <p:sp>
        <p:nvSpPr>
          <p:cNvPr id="156" name="Shape 156"/>
          <p:cNvSpPr/>
          <p:nvPr/>
        </p:nvSpPr>
        <p:spPr>
          <a:xfrm>
            <a:off x="-432296" y="5292005"/>
            <a:ext cx="4178522" cy="177781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66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536,1 </a:t>
            </a:r>
            <a:br>
              <a:rPr sz="66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36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млн. руб.</a:t>
            </a:r>
          </a:p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endParaRPr sz="2400" b="1">
              <a:solidFill>
                <a:srgbClr val="404040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58" name="Picture 158"/>
          <p:cNvPicPr/>
          <p:nvPr/>
        </p:nvPicPr>
        <p:blipFill>
          <a:blip r:embed="rId2"/>
          <a:srcRect l="19437" r="51321" b="14255"/>
          <a:stretch/>
        </p:blipFill>
        <p:spPr>
          <a:xfrm>
            <a:off x="3384128" y="5663886"/>
            <a:ext cx="392112" cy="636587"/>
          </a:xfrm>
          <a:prstGeom prst="rect">
            <a:avLst/>
          </a:prstGeom>
          <a:ln>
            <a:noFill/>
          </a:ln>
        </p:spPr>
      </p:pic>
      <p:sp>
        <p:nvSpPr>
          <p:cNvPr id="159" name="Shape 159"/>
          <p:cNvSpPr/>
          <p:nvPr/>
        </p:nvSpPr>
        <p:spPr>
          <a:xfrm>
            <a:off x="4111830" y="4571925"/>
            <a:ext cx="5968796" cy="2846774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161" name="Picture 161"/>
          <p:cNvPicPr/>
          <p:nvPr/>
        </p:nvPicPr>
        <p:blipFill>
          <a:blip r:embed="rId2"/>
          <a:srcRect l="19437" r="51321" b="14255"/>
          <a:stretch/>
        </p:blipFill>
        <p:spPr>
          <a:xfrm>
            <a:off x="3712096" y="5663885"/>
            <a:ext cx="392112" cy="636587"/>
          </a:xfrm>
          <a:prstGeom prst="rect">
            <a:avLst/>
          </a:prstGeom>
          <a:ln>
            <a:noFill/>
          </a:ln>
        </p:spPr>
      </p:pic>
      <p:sp>
        <p:nvSpPr>
          <p:cNvPr id="162" name="Shape 162"/>
          <p:cNvSpPr/>
          <p:nvPr/>
        </p:nvSpPr>
        <p:spPr>
          <a:xfrm>
            <a:off x="4250282" y="4702581"/>
            <a:ext cx="5904409" cy="267765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Областной бюджет: </a:t>
            </a:r>
          </a:p>
          <a:p>
            <a:pPr algn="l"/>
            <a:r>
              <a:rPr sz="14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2022 год – 138,4 млн. руб.  2023 год – 368 млн. руб.</a:t>
            </a:r>
            <a:endParaRPr sz="1400" b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endParaRPr sz="1400" b="1" i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Муниципальные бюджеты: </a:t>
            </a:r>
          </a:p>
          <a:p>
            <a:pPr algn="l"/>
            <a:r>
              <a:rPr sz="14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2022 год – 1,6 млн. руб.  2023 год – 8,7 млн. руб.</a:t>
            </a:r>
            <a:endParaRPr sz="1400" b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endParaRPr sz="1400" b="1" i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Недополученные доходы учреждениями: </a:t>
            </a:r>
          </a:p>
          <a:p>
            <a:pPr algn="l"/>
            <a:r>
              <a:rPr sz="14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2022 год – 1,1 млн. руб. 2023 год – 15,5 млн. руб.</a:t>
            </a:r>
            <a:endParaRPr sz="1400" b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endParaRPr sz="1400" b="1" i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Выпадающие доходы областного бюджета: </a:t>
            </a:r>
          </a:p>
          <a:p>
            <a:pPr algn="l"/>
            <a:r>
              <a:rPr sz="14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2022 год – 2,8 млн. руб.</a:t>
            </a:r>
          </a:p>
          <a:p>
            <a:pPr algn="l"/>
            <a:r>
              <a:rPr sz="14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2023 год – по факту предоставления налоговой льготы</a:t>
            </a:r>
            <a:endParaRPr sz="1400" b="1">
              <a:solidFill>
                <a:schemeClr val="bg2">
                  <a:lumMod val="50000"/>
                </a:scheme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9746457" y="7283687"/>
            <a:ext cx="379411" cy="27830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>
                <a:solidFill>
                  <a:srgbClr val="404040"/>
                </a:solidFill>
                <a:latin typeface="Arial"/>
                <a:ea typeface="Arial"/>
                <a:cs typeface="Arial"/>
              </a:rPr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4679950" y="5583238"/>
            <a:ext cx="5400675" cy="19780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-6103" y="5433282"/>
            <a:ext cx="10086975" cy="216297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bg2">
                  <a:lumMod val="20000"/>
                  <a:lumOff val="80000"/>
                </a:schemeClr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67" name="Shape 167"/>
          <p:cNvSpPr/>
          <p:nvPr/>
        </p:nvSpPr>
        <p:spPr>
          <a:xfrm>
            <a:off x="71438" y="1547589"/>
            <a:ext cx="2305050" cy="2587625"/>
          </a:xfrm>
          <a:prstGeom prst="rect">
            <a:avLst/>
          </a:prstGeom>
          <a:solidFill>
            <a:srgbClr val="00B8FF">
              <a:alpha val="0"/>
            </a:srgbClr>
          </a:solidFill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68" name="Shape 168"/>
          <p:cNvSpPr/>
          <p:nvPr/>
        </p:nvSpPr>
        <p:spPr>
          <a:xfrm>
            <a:off x="9746457" y="7283687"/>
            <a:ext cx="379411" cy="27830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>
                <a:solidFill>
                  <a:srgbClr val="404040"/>
                </a:solidFill>
                <a:latin typeface="Arial"/>
                <a:ea typeface="Arial"/>
                <a:cs typeface="Arial"/>
              </a:rPr>
              <a:t>3</a:t>
            </a:r>
          </a:p>
        </p:txBody>
      </p:sp>
      <p:sp>
        <p:nvSpPr>
          <p:cNvPr id="169" name="Shape 169"/>
          <p:cNvSpPr/>
          <p:nvPr/>
        </p:nvSpPr>
        <p:spPr>
          <a:xfrm>
            <a:off x="-6350" y="1"/>
            <a:ext cx="10086975" cy="593076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70" name="Shape 170"/>
          <p:cNvSpPr/>
          <p:nvPr/>
        </p:nvSpPr>
        <p:spPr>
          <a:xfrm>
            <a:off x="287338" y="107429"/>
            <a:ext cx="7489825" cy="41363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Поддержка  участников СВО и членов их семей </a:t>
            </a:r>
          </a:p>
        </p:txBody>
      </p:sp>
      <p:sp>
        <p:nvSpPr>
          <p:cNvPr id="171" name="Shape 171"/>
          <p:cNvSpPr/>
          <p:nvPr/>
        </p:nvSpPr>
        <p:spPr>
          <a:xfrm>
            <a:off x="2519363" y="1547589"/>
            <a:ext cx="2305050" cy="2587625"/>
          </a:xfrm>
          <a:prstGeom prst="rect">
            <a:avLst/>
          </a:prstGeom>
          <a:solidFill>
            <a:srgbClr val="00B8FF">
              <a:alpha val="0"/>
            </a:srgbClr>
          </a:solidFill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72" name="Shape 172"/>
          <p:cNvSpPr/>
          <p:nvPr/>
        </p:nvSpPr>
        <p:spPr>
          <a:xfrm>
            <a:off x="71438" y="2771725"/>
            <a:ext cx="2305050" cy="132343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Осуществлено</a:t>
            </a:r>
          </a:p>
          <a:p>
            <a:pPr algn="ctr"/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353 000</a:t>
            </a:r>
          </a:p>
          <a:p>
            <a:pPr algn="ctr"/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бесплатных</a:t>
            </a:r>
            <a:r>
              <a:rPr sz="20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</a:t>
            </a:r>
            <a:endParaRPr sz="20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  <a:p>
            <a:pPr algn="ctr"/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поездок</a:t>
            </a:r>
          </a:p>
        </p:txBody>
      </p:sp>
      <p:sp>
        <p:nvSpPr>
          <p:cNvPr id="173" name="Shape 173"/>
          <p:cNvSpPr/>
          <p:nvPr/>
        </p:nvSpPr>
        <p:spPr>
          <a:xfrm>
            <a:off x="2519363" y="2771725"/>
            <a:ext cx="2305050" cy="13239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ctr"/>
            <a:r>
              <a:rPr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Выдано</a:t>
            </a:r>
          </a:p>
          <a:p>
            <a:pPr algn="ctr"/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8 295</a:t>
            </a:r>
          </a:p>
          <a:p>
            <a:pPr algn="ctr"/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бесплатных билетов</a:t>
            </a:r>
          </a:p>
        </p:txBody>
      </p:sp>
      <p:pic>
        <p:nvPicPr>
          <p:cNvPr id="175" name="Picture 175"/>
          <p:cNvPicPr/>
          <p:nvPr/>
        </p:nvPicPr>
        <p:blipFill>
          <a:blip r:embed="rId2"/>
          <a:srcRect l="9026" t="-414" r="24098" b="-1"/>
          <a:stretch/>
        </p:blipFill>
        <p:spPr>
          <a:xfrm>
            <a:off x="359792" y="755501"/>
            <a:ext cx="1700365" cy="1700365"/>
          </a:xfrm>
          <a:prstGeom prst="ellipse">
            <a:avLst/>
          </a:prstGeom>
          <a:ln w="57150">
            <a:solidFill>
              <a:schemeClr val="bg1"/>
            </a:solidFill>
            <a:prstDash val="solid"/>
          </a:ln>
        </p:spPr>
      </p:pic>
      <p:sp>
        <p:nvSpPr>
          <p:cNvPr id="176" name="Shape 176"/>
          <p:cNvSpPr/>
          <p:nvPr/>
        </p:nvSpPr>
        <p:spPr>
          <a:xfrm>
            <a:off x="4968875" y="1547589"/>
            <a:ext cx="2375693" cy="2587625"/>
          </a:xfrm>
          <a:prstGeom prst="rect">
            <a:avLst/>
          </a:prstGeom>
          <a:solidFill>
            <a:srgbClr val="00B8FF">
              <a:alpha val="0"/>
            </a:srgbClr>
          </a:solidFill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77" name="Shape 177"/>
          <p:cNvSpPr/>
          <p:nvPr/>
        </p:nvSpPr>
        <p:spPr>
          <a:xfrm>
            <a:off x="4968875" y="2805985"/>
            <a:ext cx="2303463" cy="123110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ctr"/>
            <a:r>
              <a:rPr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Выплачена компенсация </a:t>
            </a:r>
          </a:p>
          <a:p>
            <a:pPr algn="ctr"/>
            <a:r>
              <a:rPr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за детский сад</a:t>
            </a:r>
          </a:p>
          <a:p>
            <a:pPr algn="ctr"/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на </a:t>
            </a:r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1 500 детей</a:t>
            </a:r>
          </a:p>
        </p:txBody>
      </p:sp>
      <p:pic>
        <p:nvPicPr>
          <p:cNvPr id="179" name="Picture 179"/>
          <p:cNvPicPr/>
          <p:nvPr/>
        </p:nvPicPr>
        <p:blipFill>
          <a:blip r:embed="rId3"/>
          <a:srcRect l="323" r="27021"/>
          <a:stretch/>
        </p:blipFill>
        <p:spPr>
          <a:xfrm>
            <a:off x="5213803" y="755501"/>
            <a:ext cx="1813257" cy="1813257"/>
          </a:xfrm>
          <a:prstGeom prst="ellipse">
            <a:avLst/>
          </a:prstGeom>
          <a:ln w="57150">
            <a:solidFill>
              <a:schemeClr val="bg1"/>
            </a:solidFill>
            <a:prstDash val="solid"/>
          </a:ln>
        </p:spPr>
      </p:pic>
      <p:pic>
        <p:nvPicPr>
          <p:cNvPr id="181" name="Picture 181"/>
          <p:cNvPicPr/>
          <p:nvPr/>
        </p:nvPicPr>
        <p:blipFill>
          <a:blip r:embed="rId4"/>
          <a:stretch/>
        </p:blipFill>
        <p:spPr>
          <a:xfrm>
            <a:off x="700422" y="6043795"/>
            <a:ext cx="399799" cy="400337"/>
          </a:xfrm>
          <a:prstGeom prst="rect">
            <a:avLst/>
          </a:prstGeom>
          <a:ln>
            <a:noFill/>
          </a:ln>
        </p:spPr>
      </p:pic>
      <p:sp>
        <p:nvSpPr>
          <p:cNvPr id="182" name="Shape 182"/>
          <p:cNvSpPr/>
          <p:nvPr/>
        </p:nvSpPr>
        <p:spPr>
          <a:xfrm>
            <a:off x="7488583" y="1547589"/>
            <a:ext cx="2592041" cy="2587625"/>
          </a:xfrm>
          <a:prstGeom prst="rect">
            <a:avLst/>
          </a:prstGeom>
          <a:solidFill>
            <a:srgbClr val="00B8FF">
              <a:alpha val="0"/>
            </a:srgbClr>
          </a:solidFill>
          <a:ln w="2857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7344568" y="2631772"/>
            <a:ext cx="2808286" cy="1508104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Организовано</a:t>
            </a:r>
          </a:p>
          <a:p>
            <a:pPr algn="ctr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бесплатное</a:t>
            </a:r>
          </a:p>
          <a:p>
            <a:pPr algn="ctr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питание в школах </a:t>
            </a:r>
          </a:p>
          <a:p>
            <a:pPr algn="ctr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для </a:t>
            </a:r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1221 учащегося </a:t>
            </a:r>
            <a:b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 5 по 11 класс</a:t>
            </a:r>
          </a:p>
        </p:txBody>
      </p:sp>
      <p:pic>
        <p:nvPicPr>
          <p:cNvPr id="185" name="Picture 185"/>
          <p:cNvPicPr/>
          <p:nvPr/>
        </p:nvPicPr>
        <p:blipFill>
          <a:blip r:embed="rId5"/>
          <a:srcRect l="16650" r="16650"/>
          <a:stretch/>
        </p:blipFill>
        <p:spPr>
          <a:xfrm>
            <a:off x="2810374" y="755501"/>
            <a:ext cx="1723571" cy="1723571"/>
          </a:xfrm>
          <a:prstGeom prst="ellipse">
            <a:avLst/>
          </a:prstGeom>
          <a:ln w="57150">
            <a:solidFill>
              <a:schemeClr val="bg1"/>
            </a:solidFill>
            <a:prstDash val="solid"/>
          </a:ln>
        </p:spPr>
      </p:pic>
      <p:pic>
        <p:nvPicPr>
          <p:cNvPr id="187" name="Picture 187"/>
          <p:cNvPicPr/>
          <p:nvPr/>
        </p:nvPicPr>
        <p:blipFill>
          <a:blip r:embed="rId6"/>
          <a:srcRect l="6216" t="-2187" r="27117" b="2187"/>
          <a:stretch/>
        </p:blipFill>
        <p:spPr>
          <a:xfrm>
            <a:off x="7854936" y="827509"/>
            <a:ext cx="1793888" cy="1793888"/>
          </a:xfrm>
          <a:prstGeom prst="ellipse">
            <a:avLst/>
          </a:prstGeom>
          <a:ln w="57150">
            <a:solidFill>
              <a:schemeClr val="bg1"/>
            </a:solidFill>
            <a:prstDash val="solid"/>
          </a:ln>
        </p:spPr>
      </p:pic>
      <p:sp>
        <p:nvSpPr>
          <p:cNvPr id="188" name="Shape 188"/>
          <p:cNvSpPr/>
          <p:nvPr/>
        </p:nvSpPr>
        <p:spPr>
          <a:xfrm>
            <a:off x="182006" y="5905324"/>
            <a:ext cx="3816474" cy="1590327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4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10 830</a:t>
            </a:r>
          </a:p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заключено  </a:t>
            </a:r>
            <a:r>
              <a:rPr sz="1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социальных военных контрактов с участниками СВО и членами их семей</a:t>
            </a:r>
            <a:br>
              <a:rPr sz="14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/>
            </a:r>
            <a:b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</a:br>
            <a:endParaRPr sz="1200" b="1">
              <a:solidFill>
                <a:srgbClr val="40404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89" name="Shape 189"/>
          <p:cNvSpPr/>
          <p:nvPr/>
        </p:nvSpPr>
        <p:spPr>
          <a:xfrm>
            <a:off x="4032200" y="5337820"/>
            <a:ext cx="5976417" cy="2114425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>
              <a:lnSpc>
                <a:spcPct val="90000"/>
              </a:lnSpc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/>
            </a:r>
            <a:b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 МФЦ выдано </a:t>
            </a: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10720 </a:t>
            </a: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удостоверений</a:t>
            </a:r>
            <a:r>
              <a:rPr sz="1400" b="1" i="1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: 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несовершеннолетним детям участников СВО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3792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родителям участников СВО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3503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супругам  участников СВО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3340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опекунам, попечителям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28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детям в возрасте от 18 до 23 лет, обучающимся очно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51</a:t>
            </a:r>
          </a:p>
          <a:p>
            <a:pPr algn="l">
              <a:lnSpc>
                <a:spcPct val="90000"/>
              </a:lnSpc>
            </a:pPr>
            <a:r>
              <a:rPr sz="1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- детям старше 18 лет, являющимся инвалидами с детства – </a:t>
            </a:r>
            <a:r>
              <a:rPr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6</a:t>
            </a:r>
            <a:endParaRPr sz="14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575816" y="4283893"/>
            <a:ext cx="9288339" cy="923330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В ближайшее время </a:t>
            </a:r>
            <a:r>
              <a:rPr b="1" i="1" u="sng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дополнительно предусмотрим детям участников СВО, получающих в регионе средне-специальное профессиональное образование, компенсацию на питание</a:t>
            </a:r>
          </a:p>
        </p:txBody>
      </p:sp>
      <p:sp>
        <p:nvSpPr>
          <p:cNvPr id="191" name="Shape 191"/>
          <p:cNvSpPr txBox="1"/>
          <p:nvPr/>
        </p:nvSpPr>
        <p:spPr>
          <a:xfrm>
            <a:off x="215776" y="4283893"/>
            <a:ext cx="9692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5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!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194"/>
          <p:cNvPicPr/>
          <p:nvPr/>
        </p:nvPicPr>
        <p:blipFill>
          <a:blip r:embed="rId2"/>
          <a:srcRect r="22405" b="19241"/>
          <a:stretch/>
        </p:blipFill>
        <p:spPr>
          <a:xfrm flipH="1">
            <a:off x="0" y="271724"/>
            <a:ext cx="9371162" cy="7314940"/>
          </a:xfrm>
          <a:prstGeom prst="rect">
            <a:avLst/>
          </a:prstGeom>
        </p:spPr>
      </p:pic>
      <p:sp>
        <p:nvSpPr>
          <p:cNvPr id="195" name="Shape 195"/>
          <p:cNvSpPr/>
          <p:nvPr/>
        </p:nvSpPr>
        <p:spPr>
          <a:xfrm>
            <a:off x="0" y="26988"/>
            <a:ext cx="9286677" cy="7559675"/>
          </a:xfrm>
          <a:prstGeom prst="rect">
            <a:avLst/>
          </a:prstGeom>
          <a:solidFill>
            <a:srgbClr val="006699">
              <a:alpha val="52000"/>
            </a:srgbClr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6" name="Shape 196"/>
          <p:cNvSpPr/>
          <p:nvPr/>
        </p:nvSpPr>
        <p:spPr>
          <a:xfrm>
            <a:off x="4679950" y="5583238"/>
            <a:ext cx="5400675" cy="1978024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prstDash val="solid"/>
            <a:headEnd type="none" w="med" len="med"/>
            <a:tailEnd type="none" w="med" len="med"/>
          </a:ln>
        </p:spPr>
        <p:txBody>
          <a:bodyPr wrap="none" lIns="91440" tIns="45720" rIns="91440" bIns="45720" anchor="ctr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7" name="Shape 197"/>
          <p:cNvSpPr/>
          <p:nvPr/>
        </p:nvSpPr>
        <p:spPr>
          <a:xfrm>
            <a:off x="4176217" y="683493"/>
            <a:ext cx="5907584" cy="69031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8" name="Shape 198"/>
          <p:cNvSpPr/>
          <p:nvPr/>
        </p:nvSpPr>
        <p:spPr>
          <a:xfrm>
            <a:off x="9523413" y="7048500"/>
            <a:ext cx="379411" cy="51926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>
                <a:solidFill>
                  <a:srgbClr val="404040"/>
                </a:solidFill>
                <a:latin typeface="Arial"/>
                <a:ea typeface="Arial"/>
                <a:cs typeface="Arial"/>
              </a:rPr>
              <a:t>4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rgbClr val="40404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9" name="Shape 199"/>
          <p:cNvSpPr/>
          <p:nvPr/>
        </p:nvSpPr>
        <p:spPr>
          <a:xfrm>
            <a:off x="-6350" y="0"/>
            <a:ext cx="10086975" cy="683493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00" name="Shape 200"/>
          <p:cNvSpPr/>
          <p:nvPr/>
        </p:nvSpPr>
        <p:spPr>
          <a:xfrm>
            <a:off x="287338" y="125837"/>
            <a:ext cx="8713787" cy="41363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Поддержка участников СВО и членов их семей </a:t>
            </a:r>
          </a:p>
        </p:txBody>
      </p:sp>
      <p:sp>
        <p:nvSpPr>
          <p:cNvPr id="201" name="Shape 201"/>
          <p:cNvSpPr/>
          <p:nvPr/>
        </p:nvSpPr>
        <p:spPr>
          <a:xfrm>
            <a:off x="5419724" y="755501"/>
            <a:ext cx="4229099" cy="116200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6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на</a:t>
            </a:r>
            <a:r>
              <a:rPr sz="32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 1 598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жилых помещений в многоквартирных домах ежемесячно предоставляется компенсация за капитальный ремонт</a:t>
            </a:r>
            <a:endParaRPr sz="1600" b="1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02" name="Shape 202"/>
          <p:cNvSpPr/>
          <p:nvPr/>
        </p:nvSpPr>
        <p:spPr>
          <a:xfrm>
            <a:off x="5400352" y="4643933"/>
            <a:ext cx="4392488" cy="161706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36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1839 </a:t>
            </a: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семей, проживающие в домах с печным отоплением уже обеспечены твердым топливом</a:t>
            </a:r>
            <a:b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с октября 2023 участники СВО,</a:t>
            </a:r>
            <a:b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не имеющие семьи, могут </a:t>
            </a:r>
            <a:b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14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воспользоваться данной мерой</a:t>
            </a:r>
          </a:p>
        </p:txBody>
      </p:sp>
      <p:sp>
        <p:nvSpPr>
          <p:cNvPr id="203" name="Shape 203"/>
          <p:cNvSpPr/>
          <p:nvPr/>
        </p:nvSpPr>
        <p:spPr>
          <a:xfrm>
            <a:off x="5438971" y="1907628"/>
            <a:ext cx="4249736" cy="121554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36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218 </a:t>
            </a: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семьям  компенсированы расходы по техническому обслуживанию бытового газоиспользующего оборудования</a:t>
            </a:r>
          </a:p>
        </p:txBody>
      </p:sp>
      <p:sp>
        <p:nvSpPr>
          <p:cNvPr id="204" name="Shape 204"/>
          <p:cNvSpPr/>
          <p:nvPr/>
        </p:nvSpPr>
        <p:spPr>
          <a:xfrm>
            <a:off x="5400352" y="3131765"/>
            <a:ext cx="4683448" cy="148337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36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23 </a:t>
            </a: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семьям  компенсированы расходы</a:t>
            </a:r>
            <a:b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sz="16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по замене неисправного газоиспользующего оборудования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2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(газовой плиты, газовой варочной панели, газового водонагревателя и колонки (или бойлера косвенного нагрева)</a:t>
            </a:r>
          </a:p>
        </p:txBody>
      </p:sp>
      <p:pic>
        <p:nvPicPr>
          <p:cNvPr id="206" name="Picture 206"/>
          <p:cNvPicPr/>
          <p:nvPr/>
        </p:nvPicPr>
        <p:blipFill>
          <a:blip r:embed="rId3"/>
          <a:srcRect l="19437" r="51321" b="14255"/>
          <a:stretch/>
        </p:blipFill>
        <p:spPr>
          <a:xfrm>
            <a:off x="4752280" y="1055018"/>
            <a:ext cx="392112" cy="636586"/>
          </a:xfrm>
          <a:prstGeom prst="rect">
            <a:avLst/>
          </a:prstGeom>
          <a:ln>
            <a:noFill/>
          </a:ln>
        </p:spPr>
      </p:pic>
      <p:pic>
        <p:nvPicPr>
          <p:cNvPr id="208" name="Picture 208"/>
          <p:cNvPicPr/>
          <p:nvPr/>
        </p:nvPicPr>
        <p:blipFill>
          <a:blip r:embed="rId3"/>
          <a:srcRect l="19437" r="51321" b="14255"/>
          <a:stretch/>
        </p:blipFill>
        <p:spPr>
          <a:xfrm>
            <a:off x="4792216" y="2207146"/>
            <a:ext cx="392112" cy="636586"/>
          </a:xfrm>
          <a:prstGeom prst="rect">
            <a:avLst/>
          </a:prstGeom>
          <a:ln>
            <a:noFill/>
          </a:ln>
        </p:spPr>
      </p:pic>
      <p:pic>
        <p:nvPicPr>
          <p:cNvPr id="210" name="Picture 210"/>
          <p:cNvPicPr/>
          <p:nvPr/>
        </p:nvPicPr>
        <p:blipFill>
          <a:blip r:embed="rId3"/>
          <a:srcRect l="19437" r="51321" b="14255"/>
          <a:stretch/>
        </p:blipFill>
        <p:spPr>
          <a:xfrm>
            <a:off x="4824288" y="3491805"/>
            <a:ext cx="392112" cy="635000"/>
          </a:xfrm>
          <a:prstGeom prst="rect">
            <a:avLst/>
          </a:prstGeom>
          <a:ln>
            <a:noFill/>
          </a:ln>
        </p:spPr>
      </p:pic>
      <p:pic>
        <p:nvPicPr>
          <p:cNvPr id="212" name="Picture 212"/>
          <p:cNvPicPr/>
          <p:nvPr/>
        </p:nvPicPr>
        <p:blipFill>
          <a:blip r:embed="rId3"/>
          <a:srcRect l="19437" r="51321" b="14255"/>
          <a:stretch/>
        </p:blipFill>
        <p:spPr>
          <a:xfrm>
            <a:off x="4864223" y="5075981"/>
            <a:ext cx="392112" cy="636587"/>
          </a:xfrm>
          <a:prstGeom prst="rect">
            <a:avLst/>
          </a:prstGeom>
          <a:ln>
            <a:noFill/>
          </a:ln>
        </p:spPr>
      </p:pic>
      <p:sp>
        <p:nvSpPr>
          <p:cNvPr id="213" name="Shape 213"/>
          <p:cNvSpPr/>
          <p:nvPr/>
        </p:nvSpPr>
        <p:spPr>
          <a:xfrm>
            <a:off x="5834235" y="6156101"/>
            <a:ext cx="5038724" cy="954106"/>
          </a:xfrm>
          <a:prstGeom prst="rect">
            <a:avLst/>
          </a:prstGeom>
        </p:spPr>
        <p:txBody>
          <a:bodyPr lIns="91440" tIns="45720" rIns="91440" bIns="45720">
            <a:spAutoFit/>
          </a:bodyPr>
          <a:lstStyle/>
          <a:p>
            <a:pPr algn="l"/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Участники СВО и члены их семей, </a:t>
            </a:r>
            <a:b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не воспользовавшиеся мерой </a:t>
            </a:r>
            <a:b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по обеспечению дровами в 2023 году,</a:t>
            </a:r>
            <a:b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смогут воспользоваться ею в 2024 году. </a:t>
            </a:r>
          </a:p>
        </p:txBody>
      </p:sp>
      <p:sp>
        <p:nvSpPr>
          <p:cNvPr id="214" name="Shape 214"/>
          <p:cNvSpPr txBox="1"/>
          <p:nvPr/>
        </p:nvSpPr>
        <p:spPr>
          <a:xfrm>
            <a:off x="5472360" y="6096867"/>
            <a:ext cx="5011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5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/>
        </p:nvSpPr>
        <p:spPr>
          <a:xfrm>
            <a:off x="9654048" y="7190510"/>
            <a:ext cx="379411" cy="3318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rgbClr val="404040"/>
                </a:solidFill>
                <a:latin typeface="Arial"/>
                <a:ea typeface="Arial"/>
                <a:cs typeface="Arial"/>
              </a:rPr>
              <a:t>5</a:t>
            </a:r>
          </a:p>
        </p:txBody>
      </p:sp>
      <p:sp>
        <p:nvSpPr>
          <p:cNvPr id="217" name="Shape 217"/>
          <p:cNvSpPr/>
          <p:nvPr/>
        </p:nvSpPr>
        <p:spPr>
          <a:xfrm>
            <a:off x="323850" y="899517"/>
            <a:ext cx="1331912" cy="7334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48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482</a:t>
            </a:r>
          </a:p>
        </p:txBody>
      </p:sp>
      <p:pic>
        <p:nvPicPr>
          <p:cNvPr id="219" name="Picture 219"/>
          <p:cNvPicPr/>
          <p:nvPr/>
        </p:nvPicPr>
        <p:blipFill>
          <a:blip r:embed="rId2"/>
          <a:srcRect b="11305"/>
          <a:stretch/>
        </p:blipFill>
        <p:spPr>
          <a:xfrm>
            <a:off x="6577013" y="2195661"/>
            <a:ext cx="1719261" cy="1839912"/>
          </a:xfrm>
          <a:prstGeom prst="rect">
            <a:avLst/>
          </a:prstGeom>
          <a:ln>
            <a:noFill/>
          </a:ln>
        </p:spPr>
      </p:pic>
      <p:pic>
        <p:nvPicPr>
          <p:cNvPr id="221" name="Picture 221"/>
          <p:cNvPicPr/>
          <p:nvPr/>
        </p:nvPicPr>
        <p:blipFill>
          <a:blip r:embed="rId3"/>
          <a:srcRect l="5627" t="3618" r="6038" b="-2"/>
          <a:stretch/>
        </p:blipFill>
        <p:spPr>
          <a:xfrm>
            <a:off x="5016500" y="2195661"/>
            <a:ext cx="1552575" cy="1812925"/>
          </a:xfrm>
          <a:prstGeom prst="rect">
            <a:avLst/>
          </a:prstGeom>
          <a:ln>
            <a:noFill/>
          </a:ln>
        </p:spPr>
      </p:pic>
      <p:pic>
        <p:nvPicPr>
          <p:cNvPr id="223" name="Picture 223"/>
          <p:cNvPicPr/>
          <p:nvPr/>
        </p:nvPicPr>
        <p:blipFill>
          <a:blip r:embed="rId4"/>
          <a:srcRect l="5043" t="6148" r="6969" b="7532"/>
          <a:stretch/>
        </p:blipFill>
        <p:spPr>
          <a:xfrm>
            <a:off x="8316913" y="2195661"/>
            <a:ext cx="1720850" cy="1804987"/>
          </a:xfrm>
          <a:prstGeom prst="rect">
            <a:avLst/>
          </a:prstGeom>
          <a:ln>
            <a:noFill/>
          </a:ln>
        </p:spPr>
      </p:pic>
      <p:sp>
        <p:nvSpPr>
          <p:cNvPr id="224" name="Shape 224"/>
          <p:cNvSpPr/>
          <p:nvPr/>
        </p:nvSpPr>
        <p:spPr>
          <a:xfrm>
            <a:off x="0" y="-36513"/>
            <a:ext cx="10080625" cy="871538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25" name="Shape 225"/>
          <p:cNvSpPr/>
          <p:nvPr/>
        </p:nvSpPr>
        <p:spPr>
          <a:xfrm>
            <a:off x="144463" y="1619597"/>
            <a:ext cx="1533525" cy="46672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сертификата </a:t>
            </a:r>
          </a:p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выдано</a:t>
            </a:r>
          </a:p>
        </p:txBody>
      </p:sp>
      <p:sp>
        <p:nvSpPr>
          <p:cNvPr id="226" name="Shape 226"/>
          <p:cNvSpPr/>
          <p:nvPr/>
        </p:nvSpPr>
        <p:spPr>
          <a:xfrm>
            <a:off x="1871960" y="899517"/>
            <a:ext cx="1250950" cy="733491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48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118</a:t>
            </a:r>
          </a:p>
        </p:txBody>
      </p:sp>
      <p:sp>
        <p:nvSpPr>
          <p:cNvPr id="227" name="Shape 227"/>
          <p:cNvSpPr/>
          <p:nvPr/>
        </p:nvSpPr>
        <p:spPr>
          <a:xfrm>
            <a:off x="1684338" y="1619597"/>
            <a:ext cx="1631950" cy="6270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семей</a:t>
            </a:r>
          </a:p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4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 отдохнули</a:t>
            </a:r>
          </a:p>
          <a:p>
            <a:pPr algn="ctr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endParaRPr sz="1200" b="1" i="1">
              <a:solidFill>
                <a:srgbClr val="006666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229" name="Picture 229"/>
          <p:cNvPicPr/>
          <p:nvPr/>
        </p:nvPicPr>
        <p:blipFill>
          <a:blip r:embed="rId5"/>
          <a:srcRect t="2" b="3935"/>
          <a:stretch/>
        </p:blipFill>
        <p:spPr>
          <a:xfrm>
            <a:off x="88900" y="2195661"/>
            <a:ext cx="1622425" cy="1825625"/>
          </a:xfrm>
          <a:prstGeom prst="rect">
            <a:avLst/>
          </a:prstGeom>
          <a:ln>
            <a:noFill/>
          </a:ln>
        </p:spPr>
      </p:pic>
      <p:pic>
        <p:nvPicPr>
          <p:cNvPr id="231" name="Picture 231"/>
          <p:cNvPicPr/>
          <p:nvPr/>
        </p:nvPicPr>
        <p:blipFill>
          <a:blip r:embed="rId6"/>
          <a:srcRect b="5141"/>
          <a:stretch/>
        </p:blipFill>
        <p:spPr>
          <a:xfrm>
            <a:off x="1704975" y="2195661"/>
            <a:ext cx="1700213" cy="1812925"/>
          </a:xfrm>
          <a:prstGeom prst="rect">
            <a:avLst/>
          </a:prstGeom>
          <a:ln>
            <a:noFill/>
          </a:ln>
        </p:spPr>
      </p:pic>
      <p:pic>
        <p:nvPicPr>
          <p:cNvPr id="233" name="Picture 233"/>
          <p:cNvPicPr/>
          <p:nvPr/>
        </p:nvPicPr>
        <p:blipFill>
          <a:blip r:embed="rId7"/>
          <a:srcRect r="4942" b="4573"/>
          <a:stretch/>
        </p:blipFill>
        <p:spPr>
          <a:xfrm>
            <a:off x="3384550" y="2195661"/>
            <a:ext cx="1609725" cy="1812925"/>
          </a:xfrm>
          <a:prstGeom prst="rect">
            <a:avLst/>
          </a:prstGeom>
          <a:ln>
            <a:noFill/>
          </a:ln>
        </p:spPr>
      </p:pic>
      <p:sp>
        <p:nvSpPr>
          <p:cNvPr id="234" name="Shape 234"/>
          <p:cNvSpPr txBox="1"/>
          <p:nvPr/>
        </p:nvSpPr>
        <p:spPr>
          <a:xfrm>
            <a:off x="2015976" y="6090120"/>
            <a:ext cx="5792787" cy="354012"/>
          </a:xfrm>
          <a:prstGeom prst="rect">
            <a:avLst/>
          </a:prstGeom>
          <a:noFill/>
          <a:ln>
            <a:noFill/>
          </a:ln>
        </p:spPr>
        <p:txBody>
          <a:bodyPr lIns="90000" tIns="61002" rIns="90000" bIns="45000"/>
          <a:lstStyle>
            <a:defPPr/>
            <a:lvl1pPr lvl="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1pPr>
            <a:lvl2pPr marL="742950" lvl="1" indent="-28575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2pPr>
            <a:lvl3pPr marL="1143000" lvl="2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3pPr>
            <a:lvl4pPr marL="1600200" lvl="3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4pPr>
            <a:lvl5pPr marL="2057400" lvl="4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5pPr>
            <a:lvl6pPr marL="2514600" lvl="5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6pPr>
            <a:lvl7pPr marL="2971800" lvl="6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7pPr>
            <a:lvl8pPr marL="3429000" lvl="7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8pPr>
            <a:lvl9pPr marL="3886200" lvl="8" indent="-228600" algn="l">
              <a:defRPr>
                <a:solidFill>
                  <a:schemeClr val="tx1"/>
                </a:solidFill>
                <a:latin typeface="Arial"/>
                <a:ea typeface="Arial"/>
                <a:cs typeface="Arial"/>
              </a:defRPr>
            </a:lvl9pPr>
          </a:lstStyle>
          <a:p>
            <a:pPr algn="ctr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  <a:buNone/>
            </a:pPr>
            <a:r>
              <a:rPr b="1">
                <a:solidFill>
                  <a:srgbClr val="404040"/>
                </a:solidFill>
              </a:rPr>
              <a:t>Отдых детей в загородных лагерях региона</a:t>
            </a:r>
          </a:p>
        </p:txBody>
      </p:sp>
      <p:pic>
        <p:nvPicPr>
          <p:cNvPr id="236" name="Picture 236"/>
          <p:cNvPicPr/>
          <p:nvPr/>
        </p:nvPicPr>
        <p:blipFill>
          <a:blip r:embed="rId8"/>
          <a:stretch/>
        </p:blipFill>
        <p:spPr>
          <a:xfrm>
            <a:off x="1428699" y="6084093"/>
            <a:ext cx="7212013" cy="628650"/>
          </a:xfrm>
          <a:prstGeom prst="rect">
            <a:avLst/>
          </a:prstGeom>
          <a:ln>
            <a:noFill/>
          </a:ln>
        </p:spPr>
      </p:pic>
      <p:sp>
        <p:nvSpPr>
          <p:cNvPr id="237" name="Shape 237"/>
          <p:cNvSpPr/>
          <p:nvPr/>
        </p:nvSpPr>
        <p:spPr>
          <a:xfrm>
            <a:off x="6862332" y="-900683"/>
            <a:ext cx="3571875" cy="547688"/>
          </a:xfrm>
          <a:prstGeom prst="rect">
            <a:avLst/>
          </a:prstGeom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6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выделено на 2023 год 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b="1" i="1">
                <a:solidFill>
                  <a:srgbClr val="006666"/>
                </a:solidFill>
                <a:latin typeface="Arial"/>
                <a:ea typeface="Arial"/>
                <a:cs typeface="Arial"/>
              </a:rPr>
              <a:t>20 млн. рублей</a:t>
            </a:r>
          </a:p>
        </p:txBody>
      </p:sp>
      <p:sp>
        <p:nvSpPr>
          <p:cNvPr id="238" name="Shape 238"/>
          <p:cNvSpPr/>
          <p:nvPr/>
        </p:nvSpPr>
        <p:spPr>
          <a:xfrm>
            <a:off x="3181875" y="971525"/>
            <a:ext cx="7187029" cy="101420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/>
            <a:r>
              <a:rPr sz="12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Сертификат предусматривает бесплатный отдых (лечение)  </a:t>
            </a:r>
            <a:r>
              <a:rPr sz="12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от 2 до 10 дней </a:t>
            </a:r>
          </a:p>
          <a:p>
            <a:pPr algn="l"/>
            <a:r>
              <a:rPr sz="12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На сумму  </a:t>
            </a:r>
            <a:r>
              <a:rPr sz="12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не более 25 тысяч руб.  </a:t>
            </a:r>
            <a:r>
              <a:rPr sz="12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на ребенка до 14 лет включительно, </a:t>
            </a:r>
          </a:p>
          <a:p>
            <a:pPr algn="l"/>
            <a:r>
              <a:rPr sz="12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на детей старше 14 лет и взрослого – </a:t>
            </a:r>
            <a:r>
              <a:rPr sz="1200" b="1" i="1">
                <a:solidFill>
                  <a:srgbClr val="006666"/>
                </a:solidFill>
                <a:latin typeface="Arial"/>
                <a:ea typeface="Arial"/>
                <a:cs typeface="Arial"/>
              </a:rPr>
              <a:t>не более 30 тыс. руб.  </a:t>
            </a:r>
            <a:r>
              <a:rPr sz="12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на каждого.</a:t>
            </a:r>
          </a:p>
          <a:p>
            <a:pPr algn="l"/>
            <a:r>
              <a:rPr sz="1200" b="1" i="1">
                <a:solidFill>
                  <a:schemeClr val="tx2">
                    <a:lumMod val="95000"/>
                    <a:lumOff val="5000"/>
                  </a:schemeClr>
                </a:solidFill>
                <a:latin typeface="Arial"/>
                <a:ea typeface="Arial"/>
                <a:cs typeface="Arial"/>
              </a:rPr>
              <a:t>Включает в себя </a:t>
            </a:r>
            <a:r>
              <a:rPr sz="1200"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проживание, питание, процедуры, культурно-развлекательную  программу.</a:t>
            </a:r>
          </a:p>
        </p:txBody>
      </p:sp>
      <p:sp>
        <p:nvSpPr>
          <p:cNvPr id="239" name="Shape 239"/>
          <p:cNvSpPr/>
          <p:nvPr/>
        </p:nvSpPr>
        <p:spPr>
          <a:xfrm>
            <a:off x="3230562" y="-903631"/>
            <a:ext cx="3571875" cy="547687"/>
          </a:xfrm>
          <a:prstGeom prst="rect">
            <a:avLst/>
          </a:prstGeom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1600" b="1" i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предусмотрено на 2023 год 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b="1" i="1">
                <a:solidFill>
                  <a:srgbClr val="006666"/>
                </a:solidFill>
                <a:latin typeface="Arial"/>
                <a:ea typeface="Arial"/>
                <a:cs typeface="Arial"/>
              </a:rPr>
              <a:t>26 млн. рублей</a:t>
            </a:r>
          </a:p>
        </p:txBody>
      </p:sp>
      <p:sp>
        <p:nvSpPr>
          <p:cNvPr id="240" name="Shape 240"/>
          <p:cNvSpPr/>
          <p:nvPr/>
        </p:nvSpPr>
        <p:spPr>
          <a:xfrm>
            <a:off x="287338" y="-23815"/>
            <a:ext cx="8713787" cy="779316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Бесплатное санаторно-курортное лечение</a:t>
            </a:r>
          </a:p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участников СВО и членов их семей </a:t>
            </a:r>
          </a:p>
        </p:txBody>
      </p:sp>
      <p:sp>
        <p:nvSpPr>
          <p:cNvPr id="241" name="Shape 241"/>
          <p:cNvSpPr/>
          <p:nvPr/>
        </p:nvSpPr>
        <p:spPr>
          <a:xfrm>
            <a:off x="516633" y="5219997"/>
            <a:ext cx="9708255" cy="646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Важно, что если участник СВО или родители не воспользуются  данной поддержкой в текущем году, они смогут ее получить в 2024 году.</a:t>
            </a:r>
            <a:endParaRPr i="1"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42" name="Shape 242"/>
          <p:cNvSpPr txBox="1"/>
          <p:nvPr/>
        </p:nvSpPr>
        <p:spPr>
          <a:xfrm>
            <a:off x="143768" y="5088755"/>
            <a:ext cx="372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5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!</a:t>
            </a:r>
          </a:p>
        </p:txBody>
      </p:sp>
      <p:sp>
        <p:nvSpPr>
          <p:cNvPr id="243" name="Shape 243"/>
          <p:cNvSpPr/>
          <p:nvPr/>
        </p:nvSpPr>
        <p:spPr>
          <a:xfrm>
            <a:off x="35718" y="3923853"/>
            <a:ext cx="9997742" cy="1200329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2000" b="1" dirty="0">
                <a:solidFill>
                  <a:srgbClr val="006666"/>
                </a:solidFill>
                <a:latin typeface="Arial"/>
                <a:ea typeface="Arial"/>
                <a:cs typeface="Arial"/>
              </a:rPr>
              <a:t>✓</a:t>
            </a:r>
            <a:r>
              <a:rPr sz="2000" b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4000" b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26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родителям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компенсировано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лечение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в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санаторно-курортных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организациях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не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только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в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регионе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,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но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и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по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всей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  <a:r>
              <a:rPr b="1" dirty="0" err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России</a:t>
            </a:r>
            <a:r>
              <a:rPr b="1" dirty="0">
                <a:solidFill>
                  <a:srgbClr val="404040"/>
                </a:solidFill>
                <a:latin typeface="Arial"/>
                <a:ea typeface="Arial"/>
                <a:cs typeface="Arial"/>
              </a:rPr>
              <a:t> </a:t>
            </a:r>
          </a:p>
          <a:p>
            <a:pPr algn="l"/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(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компенсируются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фактические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расходы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 в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пределах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15 000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рублей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на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одного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 i="1" dirty="0" err="1">
                <a:solidFill>
                  <a:srgbClr val="006699"/>
                </a:solidFill>
                <a:latin typeface="Arial"/>
                <a:ea typeface="Arial"/>
                <a:cs typeface="Arial"/>
              </a:rPr>
              <a:t>родителя</a:t>
            </a:r>
            <a:r>
              <a:rPr sz="1400" b="1" i="1" dirty="0">
                <a:solidFill>
                  <a:srgbClr val="006699"/>
                </a:solidFill>
                <a:latin typeface="Arial"/>
                <a:ea typeface="Arial"/>
                <a:cs typeface="Arial"/>
              </a:rPr>
              <a:t>) </a:t>
            </a:r>
          </a:p>
        </p:txBody>
      </p:sp>
      <p:sp>
        <p:nvSpPr>
          <p:cNvPr id="244" name="Shape 244"/>
          <p:cNvSpPr/>
          <p:nvPr/>
        </p:nvSpPr>
        <p:spPr>
          <a:xfrm>
            <a:off x="88900" y="6444133"/>
            <a:ext cx="1423020" cy="707886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sz="4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712</a:t>
            </a:r>
            <a:endParaRPr b="1">
              <a:solidFill>
                <a:srgbClr val="006699"/>
              </a:solid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45" name="Shape 245"/>
          <p:cNvSpPr/>
          <p:nvPr/>
        </p:nvSpPr>
        <p:spPr>
          <a:xfrm>
            <a:off x="5580079" y="6794881"/>
            <a:ext cx="9708254" cy="369331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Продлим данную меру и на 2024 год</a:t>
            </a: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46" name="Shape 246"/>
          <p:cNvSpPr txBox="1"/>
          <p:nvPr/>
        </p:nvSpPr>
        <p:spPr>
          <a:xfrm>
            <a:off x="5243511" y="6516141"/>
            <a:ext cx="372864" cy="923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5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250"/>
          <p:cNvPicPr/>
          <p:nvPr/>
        </p:nvPicPr>
        <p:blipFill>
          <a:blip r:embed="rId2"/>
          <a:srcRect r="3876"/>
          <a:stretch/>
        </p:blipFill>
        <p:spPr>
          <a:xfrm>
            <a:off x="2991259" y="611485"/>
            <a:ext cx="7150571" cy="7072098"/>
          </a:xfrm>
          <a:prstGeom prst="rect">
            <a:avLst/>
          </a:prstGeom>
          <a:ln>
            <a:noFill/>
          </a:ln>
        </p:spPr>
      </p:pic>
      <p:sp>
        <p:nvSpPr>
          <p:cNvPr id="251" name="Shape 251"/>
          <p:cNvSpPr/>
          <p:nvPr/>
        </p:nvSpPr>
        <p:spPr>
          <a:xfrm>
            <a:off x="4809591" y="891826"/>
            <a:ext cx="5332239" cy="6779792"/>
          </a:xfrm>
          <a:prstGeom prst="rect">
            <a:avLst/>
          </a:prstGeom>
          <a:solidFill>
            <a:srgbClr val="006699">
              <a:alpha val="52000"/>
            </a:srgbClr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253" name="Picture 253"/>
          <p:cNvPicPr/>
          <p:nvPr/>
        </p:nvPicPr>
        <p:blipFill>
          <a:blip r:embed="rId3"/>
          <a:stretch/>
        </p:blipFill>
        <p:spPr>
          <a:xfrm rot="5400000">
            <a:off x="2475876" y="-2038467"/>
            <a:ext cx="7379328" cy="11851953"/>
          </a:xfrm>
          <a:prstGeom prst="rect">
            <a:avLst/>
          </a:prstGeom>
          <a:ln>
            <a:noFill/>
          </a:ln>
        </p:spPr>
      </p:pic>
      <p:sp>
        <p:nvSpPr>
          <p:cNvPr id="254" name="Shape 254"/>
          <p:cNvSpPr/>
          <p:nvPr/>
        </p:nvSpPr>
        <p:spPr>
          <a:xfrm>
            <a:off x="-6350" y="0"/>
            <a:ext cx="10086975" cy="881063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55" name="Shape 255"/>
          <p:cNvSpPr/>
          <p:nvPr/>
        </p:nvSpPr>
        <p:spPr>
          <a:xfrm>
            <a:off x="287338" y="197846"/>
            <a:ext cx="8713787" cy="41363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Освобождение от транспортного налога</a:t>
            </a:r>
          </a:p>
        </p:txBody>
      </p:sp>
      <p:sp>
        <p:nvSpPr>
          <p:cNvPr id="256" name="Shape 256"/>
          <p:cNvSpPr/>
          <p:nvPr/>
        </p:nvSpPr>
        <p:spPr>
          <a:xfrm>
            <a:off x="765175" y="1545860"/>
            <a:ext cx="4814354" cy="169740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Участники СВО </a:t>
            </a:r>
            <a:b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были освобождены от транспортного налога на налоговый период</a:t>
            </a:r>
            <a:b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</a:t>
            </a: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в 2021 году</a:t>
            </a:r>
            <a:endParaRPr sz="12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57" name="Shape 257"/>
          <p:cNvSpPr/>
          <p:nvPr/>
        </p:nvSpPr>
        <p:spPr>
          <a:xfrm>
            <a:off x="791840" y="3522066"/>
            <a:ext cx="4211390" cy="105479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Данная мера продлена и на налоговый период </a:t>
            </a:r>
            <a:r>
              <a:rPr sz="24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2022 года</a:t>
            </a:r>
          </a:p>
        </p:txBody>
      </p:sp>
      <p:pic>
        <p:nvPicPr>
          <p:cNvPr id="259" name="Picture 259"/>
          <p:cNvPicPr/>
          <p:nvPr/>
        </p:nvPicPr>
        <p:blipFill>
          <a:blip r:embed="rId4"/>
          <a:srcRect l="19437" r="51321" b="14255"/>
          <a:stretch/>
        </p:blipFill>
        <p:spPr>
          <a:xfrm>
            <a:off x="335355" y="2009898"/>
            <a:ext cx="392113" cy="636586"/>
          </a:xfrm>
          <a:prstGeom prst="rect">
            <a:avLst/>
          </a:prstGeom>
          <a:ln>
            <a:noFill/>
          </a:ln>
        </p:spPr>
      </p:pic>
      <p:pic>
        <p:nvPicPr>
          <p:cNvPr id="261" name="Picture 261"/>
          <p:cNvPicPr/>
          <p:nvPr/>
        </p:nvPicPr>
        <p:blipFill>
          <a:blip r:embed="rId4"/>
          <a:srcRect l="19437" r="51321" b="14255"/>
          <a:stretch/>
        </p:blipFill>
        <p:spPr>
          <a:xfrm>
            <a:off x="373062" y="3731170"/>
            <a:ext cx="392113" cy="636587"/>
          </a:xfrm>
          <a:prstGeom prst="rect">
            <a:avLst/>
          </a:prstGeom>
          <a:ln>
            <a:noFill/>
          </a:ln>
        </p:spPr>
      </p:pic>
      <p:sp>
        <p:nvSpPr>
          <p:cNvPr id="262" name="Shape 26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63" name="Shape 263"/>
          <p:cNvSpPr/>
          <p:nvPr/>
        </p:nvSpPr>
        <p:spPr>
          <a:xfrm>
            <a:off x="307975" y="7936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64" name="Shape 264"/>
          <p:cNvSpPr/>
          <p:nvPr/>
        </p:nvSpPr>
        <p:spPr>
          <a:xfrm>
            <a:off x="460375" y="160337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anchor="t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65" name="Shape 265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anchor="t"/>
          <a:lstStyle/>
          <a:p>
            <a:pPr algn="l"/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66" name="Shape 266"/>
          <p:cNvSpPr/>
          <p:nvPr/>
        </p:nvSpPr>
        <p:spPr>
          <a:xfrm>
            <a:off x="359792" y="5644094"/>
            <a:ext cx="4968552" cy="159026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8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Разработан  законопроект</a:t>
            </a:r>
            <a:br>
              <a:rPr sz="28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</a:br>
            <a:r>
              <a:rPr sz="2800"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по освобождению от транспортного налога на период </a:t>
            </a:r>
            <a:r>
              <a:rPr sz="28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за 2023 год</a:t>
            </a:r>
          </a:p>
        </p:txBody>
      </p:sp>
      <p:sp>
        <p:nvSpPr>
          <p:cNvPr id="267" name="Shape 267"/>
          <p:cNvSpPr/>
          <p:nvPr/>
        </p:nvSpPr>
        <p:spPr>
          <a:xfrm>
            <a:off x="9654048" y="7190510"/>
            <a:ext cx="379411" cy="3318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chemeClr val="bg1"/>
                </a:solidFill>
                <a:latin typeface="Arial"/>
                <a:ea typeface="Arial"/>
                <a:cs typeface="Arial"/>
              </a:rPr>
              <a:t>6</a:t>
            </a:r>
          </a:p>
        </p:txBody>
      </p:sp>
      <p:pic>
        <p:nvPicPr>
          <p:cNvPr id="269" name="Picture 269"/>
          <p:cNvPicPr/>
          <p:nvPr/>
        </p:nvPicPr>
        <p:blipFill>
          <a:blip r:embed="rId5"/>
          <a:srcRect l="8137"/>
          <a:stretch/>
        </p:blipFill>
        <p:spPr>
          <a:xfrm>
            <a:off x="5433168" y="1100468"/>
            <a:ext cx="3386439" cy="5117389"/>
          </a:xfrm>
          <a:prstGeom prst="rect">
            <a:avLst/>
          </a:prstGeom>
          <a:ln w="9525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pic>
      <p:pic>
        <p:nvPicPr>
          <p:cNvPr id="271" name="Picture 271"/>
          <p:cNvPicPr/>
          <p:nvPr/>
        </p:nvPicPr>
        <p:blipFill>
          <a:blip r:embed="rId6"/>
          <a:stretch/>
        </p:blipFill>
        <p:spPr>
          <a:xfrm>
            <a:off x="6598514" y="2394565"/>
            <a:ext cx="3467018" cy="4795945"/>
          </a:xfrm>
          <a:prstGeom prst="rect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pic>
      <p:sp>
        <p:nvSpPr>
          <p:cNvPr id="272" name="Shape 272"/>
          <p:cNvSpPr txBox="1"/>
          <p:nvPr/>
        </p:nvSpPr>
        <p:spPr>
          <a:xfrm>
            <a:off x="-72256" y="5652045"/>
            <a:ext cx="77380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sz="8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!</a:t>
            </a:r>
            <a:endParaRPr sz="6600" b="1"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5" name="Picture 275"/>
          <p:cNvPicPr/>
          <p:nvPr/>
        </p:nvPicPr>
        <p:blipFill>
          <a:blip r:embed="rId2"/>
          <a:stretch/>
        </p:blipFill>
        <p:spPr>
          <a:xfrm>
            <a:off x="-6352" y="6012085"/>
            <a:ext cx="10086975" cy="5673924"/>
          </a:xfrm>
          <a:prstGeom prst="rect">
            <a:avLst/>
          </a:prstGeom>
        </p:spPr>
      </p:pic>
      <p:sp>
        <p:nvSpPr>
          <p:cNvPr id="276" name="Shape 276"/>
          <p:cNvSpPr/>
          <p:nvPr/>
        </p:nvSpPr>
        <p:spPr>
          <a:xfrm>
            <a:off x="-17316" y="179437"/>
            <a:ext cx="10086975" cy="8362006"/>
          </a:xfrm>
          <a:prstGeom prst="rect">
            <a:avLst/>
          </a:prstGeom>
          <a:solidFill>
            <a:srgbClr val="006699">
              <a:alpha val="52000"/>
            </a:srgbClr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rgbClr val="006699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77" name="Shape 277"/>
          <p:cNvSpPr/>
          <p:nvPr/>
        </p:nvSpPr>
        <p:spPr>
          <a:xfrm>
            <a:off x="-6350" y="597392"/>
            <a:ext cx="10086975" cy="5414693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78" name="Shape 278"/>
          <p:cNvSpPr/>
          <p:nvPr/>
        </p:nvSpPr>
        <p:spPr>
          <a:xfrm>
            <a:off x="9523413" y="7048500"/>
            <a:ext cx="379411" cy="33178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rgbClr val="404040"/>
                </a:solidFill>
                <a:latin typeface="Arial"/>
                <a:ea typeface="Arial"/>
                <a:cs typeface="Arial"/>
              </a:rPr>
              <a:t>3</a:t>
            </a:r>
          </a:p>
        </p:txBody>
      </p:sp>
      <p:sp>
        <p:nvSpPr>
          <p:cNvPr id="279" name="Shape 279"/>
          <p:cNvSpPr/>
          <p:nvPr/>
        </p:nvSpPr>
        <p:spPr>
          <a:xfrm>
            <a:off x="-6350" y="0"/>
            <a:ext cx="10086975" cy="881063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281" name="Picture 281"/>
          <p:cNvPicPr/>
          <p:nvPr/>
        </p:nvPicPr>
        <p:blipFill>
          <a:blip r:embed="rId3"/>
          <a:stretch/>
        </p:blipFill>
        <p:spPr>
          <a:xfrm>
            <a:off x="9218613" y="107950"/>
            <a:ext cx="574675" cy="576263"/>
          </a:xfrm>
          <a:prstGeom prst="rect">
            <a:avLst/>
          </a:prstGeom>
          <a:ln>
            <a:noFill/>
          </a:ln>
        </p:spPr>
      </p:pic>
      <p:sp>
        <p:nvSpPr>
          <p:cNvPr id="282" name="Shape 282"/>
          <p:cNvSpPr/>
          <p:nvPr/>
        </p:nvSpPr>
        <p:spPr>
          <a:xfrm>
            <a:off x="215900" y="92075"/>
            <a:ext cx="5113338" cy="735013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Единовременная </a:t>
            </a:r>
          </a:p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региональная выплата </a:t>
            </a:r>
          </a:p>
        </p:txBody>
      </p:sp>
      <p:sp>
        <p:nvSpPr>
          <p:cNvPr id="283" name="Shape 283"/>
          <p:cNvSpPr txBox="1"/>
          <p:nvPr/>
        </p:nvSpPr>
        <p:spPr>
          <a:xfrm>
            <a:off x="4464198" y="127000"/>
            <a:ext cx="3600450" cy="646113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/>
            <a:r>
              <a:rPr sz="36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50 тыс. рублей</a:t>
            </a:r>
          </a:p>
        </p:txBody>
      </p:sp>
      <p:sp>
        <p:nvSpPr>
          <p:cNvPr id="284" name="Shape 284"/>
          <p:cNvSpPr txBox="1"/>
          <p:nvPr/>
        </p:nvSpPr>
        <p:spPr>
          <a:xfrm>
            <a:off x="143768" y="1259557"/>
            <a:ext cx="9864725" cy="492442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✓</a:t>
            </a:r>
            <a:r>
              <a:rPr sz="1400"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граждане, проходящие военную службу по призыву в воинских частях, дислоцированных в регионе,</a:t>
            </a:r>
            <a:b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 и заключившие в период с 01.03.2023 по 31.12.2023 контракт с Минобороны РФ сроком на один год и более</a:t>
            </a:r>
          </a:p>
          <a:p>
            <a:pPr algn="l"/>
            <a:endParaRPr sz="1400" b="1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✓</a:t>
            </a:r>
            <a:r>
              <a:rPr sz="1400"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проживающие на территории Кировской области призывники, заключившие не позднее 31.12.2023 контракт с Минобороны РФ сроком на один год и более</a:t>
            </a:r>
          </a:p>
          <a:p>
            <a:pPr algn="l"/>
            <a:endParaRPr sz="1400" b="1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✓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пенсионеры силовых структур, заключившие не ранее 01.10.2023 контракт с Минобороны РФ сроком на один год и более через сборный пункт Кировской области, и военный комиссариат Кировской области</a:t>
            </a:r>
            <a:b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для участия в СВО</a:t>
            </a:r>
          </a:p>
          <a:p>
            <a:pPr algn="l"/>
            <a:endParaRPr sz="1400" b="1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✓</a:t>
            </a:r>
            <a:r>
              <a:rPr sz="1400"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мобилизованные граждане, находящиеся в местах постоянной дислокации воинских частей, выполняющие специальные задачи в составе группировок войск и заключившие не ранее 01.09.2023 контракт с Минобороны РФ</a:t>
            </a:r>
          </a:p>
          <a:p>
            <a:pPr algn="l"/>
            <a:endParaRPr sz="1400" b="1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r>
              <a:rPr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✓</a:t>
            </a:r>
            <a:r>
              <a:rPr sz="1400" b="1">
                <a:solidFill>
                  <a:srgbClr val="006666"/>
                </a:solidFill>
                <a:latin typeface="Arial"/>
                <a:ea typeface="Arial"/>
                <a:cs typeface="Arial"/>
              </a:rPr>
              <a:t>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граждане, проживающие в регионе, заключившие в период с 10.08.2023 по 01.10.2023 контракт</a:t>
            </a:r>
            <a:b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</a:br>
            <a:r>
              <a:rPr sz="1000" b="1" i="1">
                <a:solidFill>
                  <a:schemeClr val="tx1"/>
                </a:solidFill>
                <a:latin typeface="Arial"/>
                <a:ea typeface="Arial"/>
                <a:cs typeface="Arial"/>
              </a:rPr>
              <a:t>о прохождении военной службы в войсковой части 6961 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Федеральной службы войск Нацгвардии РФ, а также заключившие </a:t>
            </a:r>
            <a:r>
              <a:rPr sz="1400" b="1">
                <a:solidFill>
                  <a:srgbClr val="000000"/>
                </a:solidFill>
                <a:latin typeface="Arial"/>
                <a:ea typeface="Arial"/>
                <a:cs typeface="Arial"/>
              </a:rPr>
              <a:t>контракт </a:t>
            </a:r>
            <a:r>
              <a:rPr sz="1000" b="1" i="1">
                <a:solidFill>
                  <a:srgbClr val="000000"/>
                </a:solidFill>
                <a:latin typeface="Arial"/>
                <a:ea typeface="Arial"/>
                <a:cs typeface="Arial"/>
              </a:rPr>
              <a:t>о прохождении военной службы в иной войсковой части </a:t>
            </a:r>
            <a:r>
              <a:rPr sz="1400" b="1">
                <a:solidFill>
                  <a:srgbClr val="000000"/>
                </a:solidFill>
                <a:latin typeface="Arial"/>
                <a:ea typeface="Arial"/>
                <a:cs typeface="Arial"/>
              </a:rPr>
              <a:t>сроком на один год и более</a:t>
            </a:r>
            <a:r>
              <a:rPr sz="1400" b="1">
                <a:solidFill>
                  <a:schemeClr val="tx1"/>
                </a:solidFill>
                <a:latin typeface="Arial"/>
                <a:ea typeface="Arial"/>
                <a:cs typeface="Arial"/>
              </a:rPr>
              <a:t> и убывшие для дальнейшего прохождения военной службы по контракту в войсковую часть 6961, принимающие (принимавшие) участие в СВО</a:t>
            </a:r>
          </a:p>
          <a:p>
            <a:pPr algn="l"/>
            <a:endParaRPr sz="1400" b="1">
              <a:solidFill>
                <a:schemeClr val="tx1"/>
              </a:solidFill>
              <a:latin typeface="Arial"/>
              <a:ea typeface="Arial"/>
              <a:cs typeface="Arial"/>
            </a:endParaRPr>
          </a:p>
          <a:p>
            <a:pPr algn="l"/>
            <a:endParaRPr sz="1400">
              <a:solidFill>
                <a:srgbClr val="FF0000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85" name="Shape 285"/>
          <p:cNvSpPr/>
          <p:nvPr/>
        </p:nvSpPr>
        <p:spPr>
          <a:xfrm>
            <a:off x="296863" y="899517"/>
            <a:ext cx="6831011" cy="360363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5 категорий получателей выплаты: </a:t>
            </a:r>
          </a:p>
        </p:txBody>
      </p:sp>
      <p:sp>
        <p:nvSpPr>
          <p:cNvPr id="286" name="Shape 286"/>
          <p:cNvSpPr/>
          <p:nvPr/>
        </p:nvSpPr>
        <p:spPr>
          <a:xfrm>
            <a:off x="9654048" y="7190510"/>
            <a:ext cx="379411" cy="3318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chemeClr val="bg1"/>
                </a:solidFill>
                <a:latin typeface="Arial"/>
                <a:ea typeface="Arial"/>
                <a:cs typeface="Arial"/>
              </a:rPr>
              <a:t>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Group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/>
        </p:nvSpPr>
        <p:spPr>
          <a:xfrm>
            <a:off x="4319588" y="5848350"/>
            <a:ext cx="5761037" cy="1709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89" name="Shape 289"/>
          <p:cNvSpPr/>
          <p:nvPr/>
        </p:nvSpPr>
        <p:spPr>
          <a:xfrm>
            <a:off x="0" y="4486103"/>
            <a:ext cx="9654048" cy="297454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90" name="Shape 290"/>
          <p:cNvSpPr/>
          <p:nvPr/>
        </p:nvSpPr>
        <p:spPr>
          <a:xfrm>
            <a:off x="0" y="116680"/>
            <a:ext cx="5761038" cy="17097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291" name="Shape 291"/>
          <p:cNvSpPr/>
          <p:nvPr/>
        </p:nvSpPr>
        <p:spPr>
          <a:xfrm>
            <a:off x="0" y="0"/>
            <a:ext cx="10080625" cy="86360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txBody>
          <a:bodyPr lIns="100794" tIns="50397" rIns="100794" bIns="50397" anchor="ctr"/>
          <a:lstStyle/>
          <a:p>
            <a:pPr algn="ctr"/>
            <a:endParaRPr>
              <a:solidFill>
                <a:srgbClr val="006699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2" name="Shape 292"/>
          <p:cNvSpPr/>
          <p:nvPr/>
        </p:nvSpPr>
        <p:spPr>
          <a:xfrm>
            <a:off x="119063" y="28575"/>
            <a:ext cx="8413750" cy="814388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sz="1500" b="1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  <a:t>Статистические сведения об обращениях , поступивших в филиал </a:t>
            </a:r>
            <a:br>
              <a:rPr sz="1500" b="1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</a:br>
            <a:r>
              <a:rPr sz="1500" b="1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  <a:t>Фонда поддержки участников специальной военной операции </a:t>
            </a:r>
            <a:br>
              <a:rPr sz="1500" b="1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</a:br>
            <a:r>
              <a:rPr sz="1500" b="1">
                <a:solidFill>
                  <a:schemeClr val="bg1"/>
                </a:solidFill>
                <a:latin typeface="Century Gothic"/>
                <a:ea typeface="Century Gothic"/>
                <a:cs typeface="Century Gothic"/>
              </a:rPr>
              <a:t>«Защитники Отечества»</a:t>
            </a:r>
          </a:p>
        </p:txBody>
      </p:sp>
      <p:pic>
        <p:nvPicPr>
          <p:cNvPr id="294" name="Picture 294"/>
          <p:cNvPicPr/>
          <p:nvPr/>
        </p:nvPicPr>
        <p:blipFill>
          <a:blip r:embed="rId2"/>
          <a:srcRect t="5104"/>
          <a:stretch/>
        </p:blipFill>
        <p:spPr>
          <a:xfrm>
            <a:off x="8667750" y="52388"/>
            <a:ext cx="1450975" cy="773112"/>
          </a:xfrm>
          <a:prstGeom prst="rect">
            <a:avLst/>
          </a:prstGeom>
          <a:ln>
            <a:noFill/>
          </a:ln>
        </p:spPr>
      </p:pic>
      <p:sp>
        <p:nvSpPr>
          <p:cNvPr id="295" name="Shape 295"/>
          <p:cNvSpPr txBox="1"/>
          <p:nvPr/>
        </p:nvSpPr>
        <p:spPr>
          <a:xfrm>
            <a:off x="5761038" y="827088"/>
            <a:ext cx="1349374" cy="644525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sz="3500" b="1">
                <a:solidFill>
                  <a:srgbClr val="006666"/>
                </a:solidFill>
                <a:latin typeface="Century Gothic"/>
                <a:ea typeface="Century Gothic"/>
                <a:cs typeface="Century Gothic"/>
              </a:rPr>
              <a:t>2104</a:t>
            </a:r>
          </a:p>
        </p:txBody>
      </p:sp>
      <p:sp>
        <p:nvSpPr>
          <p:cNvPr id="296" name="Shape 296"/>
          <p:cNvSpPr txBox="1"/>
          <p:nvPr/>
        </p:nvSpPr>
        <p:spPr>
          <a:xfrm>
            <a:off x="6750446" y="1019175"/>
            <a:ext cx="1746250" cy="379413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 чел.</a:t>
            </a:r>
          </a:p>
        </p:txBody>
      </p:sp>
      <p:sp>
        <p:nvSpPr>
          <p:cNvPr id="298" name="Shape 298"/>
          <p:cNvSpPr txBox="1"/>
          <p:nvPr/>
        </p:nvSpPr>
        <p:spPr>
          <a:xfrm>
            <a:off x="647824" y="4585126"/>
            <a:ext cx="1349375" cy="778886"/>
          </a:xfrm>
          <a:prstGeom prst="rect">
            <a:avLst/>
          </a:prstGeom>
          <a:noFill/>
        </p:spPr>
        <p:txBody>
          <a:bodyPr lIns="100794" tIns="50397" rIns="100794" bIns="50397">
            <a:spAutoFit/>
          </a:bodyPr>
          <a:lstStyle/>
          <a:p>
            <a:pPr algn="l"/>
            <a:r>
              <a:rPr sz="4400" b="1">
                <a:solidFill>
                  <a:srgbClr val="006666"/>
                </a:solidFill>
                <a:latin typeface="Century Gothic"/>
                <a:ea typeface="Century Gothic"/>
                <a:cs typeface="Century Gothic"/>
              </a:rPr>
              <a:t>86%</a:t>
            </a:r>
          </a:p>
        </p:txBody>
      </p:sp>
      <p:sp>
        <p:nvSpPr>
          <p:cNvPr id="299" name="Shape 299"/>
          <p:cNvSpPr txBox="1"/>
          <p:nvPr/>
        </p:nvSpPr>
        <p:spPr>
          <a:xfrm>
            <a:off x="2132905" y="4643933"/>
            <a:ext cx="2619375" cy="701943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sz="1300"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>вопросов</a:t>
            </a:r>
          </a:p>
          <a:p>
            <a:pPr algn="l"/>
            <a:r>
              <a:rPr sz="1300"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>отработано </a:t>
            </a:r>
          </a:p>
          <a:p>
            <a:pPr algn="l"/>
            <a:r>
              <a:rPr sz="1300"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>положительно</a:t>
            </a:r>
          </a:p>
        </p:txBody>
      </p:sp>
      <p:sp>
        <p:nvSpPr>
          <p:cNvPr id="300" name="Shape 300"/>
          <p:cNvSpPr txBox="1"/>
          <p:nvPr/>
        </p:nvSpPr>
        <p:spPr>
          <a:xfrm>
            <a:off x="147811" y="6012085"/>
            <a:ext cx="2084189" cy="1148219"/>
          </a:xfrm>
          <a:prstGeom prst="rect">
            <a:avLst/>
          </a:prstGeom>
          <a:noFill/>
        </p:spPr>
        <p:txBody>
          <a:bodyPr wrap="square" lIns="100794" tIns="50397" rIns="100794" bIns="50397">
            <a:spAutoFit/>
          </a:bodyPr>
          <a:lstStyle/>
          <a:p>
            <a:pPr algn="ctr"/>
            <a:r>
              <a:rPr sz="4400" b="1">
                <a:solidFill>
                  <a:srgbClr val="006666"/>
                </a:solidFill>
                <a:latin typeface="Century Gothic"/>
                <a:ea typeface="Century Gothic"/>
                <a:cs typeface="Century Gothic"/>
              </a:rPr>
              <a:t>5 000</a:t>
            </a:r>
          </a:p>
          <a:p>
            <a:pPr algn="ctr"/>
            <a:r>
              <a:rPr sz="2400" b="1">
                <a:solidFill>
                  <a:srgbClr val="006666"/>
                </a:solidFill>
                <a:latin typeface="Century Gothic"/>
                <a:ea typeface="Century Gothic"/>
                <a:cs typeface="Century Gothic"/>
              </a:rPr>
              <a:t>семей</a:t>
            </a:r>
          </a:p>
        </p:txBody>
      </p:sp>
      <p:sp>
        <p:nvSpPr>
          <p:cNvPr id="301" name="Shape 301"/>
          <p:cNvSpPr txBox="1"/>
          <p:nvPr/>
        </p:nvSpPr>
        <p:spPr>
          <a:xfrm>
            <a:off x="2140272" y="5529834"/>
            <a:ext cx="3260080" cy="1886882"/>
          </a:xfrm>
          <a:prstGeom prst="rect">
            <a:avLst/>
          </a:prstGeom>
          <a:noFill/>
          <a:ln>
            <a:noFill/>
          </a:ln>
        </p:spPr>
        <p:txBody>
          <a:bodyPr wrap="square" lIns="100794" tIns="50397" rIns="100794" bIns="50397">
            <a:spAutoFit/>
          </a:bodyPr>
          <a:lstStyle/>
          <a:p>
            <a:pPr algn="l"/>
            <a:r>
              <a:rPr sz="1300"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>члены семей участников СВО, ветераны СВО</a:t>
            </a:r>
            <a:r>
              <a:rPr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/>
            </a:r>
            <a:br>
              <a:rPr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</a:br>
            <a:r>
              <a:rPr b="1" u="sng">
                <a:solidFill>
                  <a:srgbClr val="006666"/>
                </a:solidFill>
                <a:latin typeface="Century Gothic"/>
                <a:ea typeface="Century Gothic"/>
                <a:cs typeface="Century Gothic"/>
              </a:rPr>
              <a:t>на постоянном сопровождении Фонда и региональных социальных координаторов</a:t>
            </a:r>
          </a:p>
        </p:txBody>
      </p:sp>
      <p:sp>
        <p:nvSpPr>
          <p:cNvPr id="302" name="Shape 302"/>
          <p:cNvSpPr txBox="1"/>
          <p:nvPr/>
        </p:nvSpPr>
        <p:spPr>
          <a:xfrm>
            <a:off x="4560887" y="7740277"/>
            <a:ext cx="3690937" cy="339725"/>
          </a:xfrm>
          <a:prstGeom prst="rect">
            <a:avLst/>
          </a:prstGeom>
          <a:noFill/>
          <a:ln>
            <a:noFill/>
          </a:ln>
        </p:spPr>
        <p:txBody>
          <a:bodyPr lIns="100794" tIns="50397" rIns="100794" bIns="50397">
            <a:spAutoFit/>
          </a:bodyPr>
          <a:lstStyle/>
          <a:p>
            <a:pPr algn="l"/>
            <a:r>
              <a:rPr sz="1500" b="1">
                <a:solidFill>
                  <a:schemeClr val="bg2">
                    <a:lumMod val="50000"/>
                  </a:schemeClr>
                </a:solidFill>
                <a:latin typeface="Century Gothic"/>
                <a:ea typeface="Century Gothic"/>
                <a:cs typeface="Century Gothic"/>
              </a:rPr>
              <a:t>Категории обратившихся</a:t>
            </a:r>
            <a:r>
              <a:rPr sz="1500" b="1">
                <a:solidFill>
                  <a:schemeClr val="tx1"/>
                </a:solidFill>
                <a:latin typeface="Century Gothic"/>
                <a:ea typeface="Century Gothic"/>
                <a:cs typeface="Century Gothic"/>
              </a:rPr>
              <a:t>:</a:t>
            </a:r>
          </a:p>
        </p:txBody>
      </p:sp>
      <p:sp>
        <p:nvSpPr>
          <p:cNvPr id="303" name="Shape 303"/>
          <p:cNvSpPr/>
          <p:nvPr/>
        </p:nvSpPr>
        <p:spPr>
          <a:xfrm>
            <a:off x="71438" y="1042988"/>
            <a:ext cx="6510336" cy="342900"/>
          </a:xfrm>
          <a:prstGeom prst="rect">
            <a:avLst/>
          </a:prstGeom>
        </p:spPr>
        <p:txBody>
          <a:bodyPr lIns="100794" tIns="50397" rIns="100794" bIns="50397">
            <a:spAutoFit/>
          </a:bodyPr>
          <a:lstStyle/>
          <a:p>
            <a:pPr algn="l">
              <a:lnSpc>
                <a:spcPct val="87000"/>
              </a:lnSpc>
              <a:spcBef>
                <a:spcPts val="14"/>
              </a:spcBef>
              <a:spcAft>
                <a:spcPts val="14"/>
              </a:spcAft>
            </a:pPr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за период  </a:t>
            </a:r>
            <a:r>
              <a:rPr b="1">
                <a:solidFill>
                  <a:schemeClr val="accent1">
                    <a:lumMod val="50000"/>
                  </a:schemeClr>
                </a:solidFill>
                <a:latin typeface="Arial"/>
                <a:ea typeface="Arial"/>
                <a:cs typeface="Arial"/>
              </a:rPr>
              <a:t>с 01.06.2023 по 10.11.2023  </a:t>
            </a:r>
            <a:r>
              <a:rPr b="1">
                <a:solidFill>
                  <a:schemeClr val="bg2">
                    <a:lumMod val="50000"/>
                  </a:schemeClr>
                </a:solidFill>
                <a:latin typeface="Arial"/>
                <a:ea typeface="Arial"/>
                <a:cs typeface="Arial"/>
              </a:rPr>
              <a:t>обратились</a:t>
            </a:r>
          </a:p>
        </p:txBody>
      </p:sp>
      <p:sp>
        <p:nvSpPr>
          <p:cNvPr id="305" name="Shape 305"/>
          <p:cNvSpPr/>
          <p:nvPr/>
        </p:nvSpPr>
        <p:spPr>
          <a:xfrm>
            <a:off x="9654048" y="7190510"/>
            <a:ext cx="379411" cy="3318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chemeClr val="tx1"/>
                </a:solidFill>
                <a:latin typeface="Arial"/>
                <a:ea typeface="Arial"/>
                <a:cs typeface="Arial"/>
              </a:rPr>
              <a:t>8</a:t>
            </a:r>
          </a:p>
        </p:txBody>
      </p:sp>
      <p:pic>
        <p:nvPicPr>
          <p:cNvPr id="307" name="Picture 307"/>
          <p:cNvPicPr/>
          <p:nvPr/>
        </p:nvPicPr>
        <p:blipFill>
          <a:blip r:embed="rId3"/>
          <a:srcRect l="22758" t="143" r="5378" b="-143"/>
          <a:stretch/>
        </p:blipFill>
        <p:spPr>
          <a:xfrm>
            <a:off x="6605588" y="3441554"/>
            <a:ext cx="2813728" cy="2287143"/>
          </a:xfrm>
          <a:prstGeom prst="rect">
            <a:avLst/>
          </a:prstGeom>
          <a:ln>
            <a:noFill/>
          </a:ln>
        </p:spPr>
      </p:pic>
      <p:pic>
        <p:nvPicPr>
          <p:cNvPr id="309" name="Picture 309"/>
          <p:cNvPicPr/>
          <p:nvPr/>
        </p:nvPicPr>
        <p:blipFill>
          <a:blip r:embed="rId4"/>
          <a:srcRect t="14257" b="17813"/>
          <a:stretch/>
        </p:blipFill>
        <p:spPr>
          <a:xfrm>
            <a:off x="5976416" y="5296001"/>
            <a:ext cx="2879783" cy="195622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Group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Picture 312"/>
          <p:cNvPicPr/>
          <p:nvPr/>
        </p:nvPicPr>
        <p:blipFill>
          <a:blip r:embed="rId2"/>
          <a:stretch/>
        </p:blipFill>
        <p:spPr>
          <a:xfrm>
            <a:off x="79375" y="1279525"/>
            <a:ext cx="9647238" cy="1511300"/>
          </a:xfrm>
          <a:prstGeom prst="rect">
            <a:avLst/>
          </a:prstGeom>
          <a:ln>
            <a:noFill/>
          </a:ln>
        </p:spPr>
      </p:pic>
      <p:sp>
        <p:nvSpPr>
          <p:cNvPr id="313" name="Shape 313"/>
          <p:cNvSpPr/>
          <p:nvPr/>
        </p:nvSpPr>
        <p:spPr>
          <a:xfrm>
            <a:off x="-72256" y="800100"/>
            <a:ext cx="4597920" cy="67595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15" name="Picture 315"/>
          <p:cNvPicPr/>
          <p:nvPr/>
        </p:nvPicPr>
        <p:blipFill>
          <a:blip r:embed="rId3"/>
          <a:srcRect l="33775" t="299" r="-415" b="-299"/>
          <a:stretch/>
        </p:blipFill>
        <p:spPr>
          <a:xfrm>
            <a:off x="684410" y="5364013"/>
            <a:ext cx="2051646" cy="2051646"/>
          </a:xfrm>
          <a:prstGeom prst="ellipse">
            <a:avLst/>
          </a:prstGeom>
          <a:ln>
            <a:noFill/>
          </a:ln>
        </p:spPr>
      </p:pic>
      <p:pic>
        <p:nvPicPr>
          <p:cNvPr id="317" name="Picture 317"/>
          <p:cNvPicPr/>
          <p:nvPr/>
        </p:nvPicPr>
        <p:blipFill>
          <a:blip r:embed="rId4"/>
          <a:stretch/>
        </p:blipFill>
        <p:spPr>
          <a:xfrm>
            <a:off x="5256336" y="5087466"/>
            <a:ext cx="1581150" cy="636587"/>
          </a:xfrm>
          <a:prstGeom prst="rect">
            <a:avLst/>
          </a:prstGeom>
          <a:ln>
            <a:noFill/>
          </a:ln>
        </p:spPr>
      </p:pic>
      <p:sp>
        <p:nvSpPr>
          <p:cNvPr id="318" name="Shape 318"/>
          <p:cNvSpPr/>
          <p:nvPr/>
        </p:nvSpPr>
        <p:spPr>
          <a:xfrm>
            <a:off x="0" y="0"/>
            <a:ext cx="10080625" cy="881063"/>
          </a:xfrm>
          <a:prstGeom prst="rect">
            <a:avLst/>
          </a:prstGeom>
          <a:solidFill>
            <a:srgbClr val="006699"/>
          </a:solidFill>
          <a:ln w="9525">
            <a:solidFill>
              <a:srgbClr val="006666"/>
            </a:solidFill>
            <a:prstDash val="solid"/>
            <a:headEnd type="none" w="med" len="med"/>
            <a:tailEnd type="none" w="med" len="med"/>
          </a:ln>
        </p:spPr>
        <p:txBody>
          <a:bodyPr lIns="91440" tIns="45720" rIns="91440" bIns="45720"/>
          <a:lstStyle/>
          <a:p>
            <a:pPr algn="l">
              <a:lnSpc>
                <a:spcPct val="93000"/>
              </a:lnSpc>
              <a:spcBef>
                <a:spcPts val="13"/>
              </a:spcBef>
              <a:spcAft>
                <a:spcPts val="13"/>
              </a:spcAft>
            </a:pPr>
            <a:endParaRPr>
              <a:solidFill>
                <a:schemeClr val="tx1"/>
              </a:solidFill>
              <a:latin typeface="Arial"/>
              <a:ea typeface="Arial"/>
              <a:cs typeface="Arial"/>
            </a:endParaRPr>
          </a:p>
        </p:txBody>
      </p:sp>
      <p:pic>
        <p:nvPicPr>
          <p:cNvPr id="320" name="Picture 320"/>
          <p:cNvPicPr/>
          <p:nvPr/>
        </p:nvPicPr>
        <p:blipFill>
          <a:blip r:embed="rId5"/>
          <a:stretch/>
        </p:blipFill>
        <p:spPr>
          <a:xfrm>
            <a:off x="9218613" y="179388"/>
            <a:ext cx="574675" cy="576262"/>
          </a:xfrm>
          <a:prstGeom prst="rect">
            <a:avLst/>
          </a:prstGeom>
          <a:ln>
            <a:noFill/>
          </a:ln>
        </p:spPr>
      </p:pic>
      <p:pic>
        <p:nvPicPr>
          <p:cNvPr id="322" name="Picture 322"/>
          <p:cNvPicPr/>
          <p:nvPr/>
        </p:nvPicPr>
        <p:blipFill>
          <a:blip r:embed="rId6"/>
          <a:stretch/>
        </p:blipFill>
        <p:spPr>
          <a:xfrm>
            <a:off x="3692127" y="6258508"/>
            <a:ext cx="1142760" cy="1121729"/>
          </a:xfrm>
          <a:prstGeom prst="ellipse">
            <a:avLst/>
          </a:prstGeom>
        </p:spPr>
      </p:pic>
      <p:pic>
        <p:nvPicPr>
          <p:cNvPr id="324" name="Picture 324"/>
          <p:cNvPicPr/>
          <p:nvPr/>
        </p:nvPicPr>
        <p:blipFill>
          <a:blip r:embed="rId7"/>
          <a:srcRect l="35596" t="-719"/>
          <a:stretch/>
        </p:blipFill>
        <p:spPr>
          <a:xfrm>
            <a:off x="719832" y="1043532"/>
            <a:ext cx="1901898" cy="1983653"/>
          </a:xfrm>
          <a:prstGeom prst="ellipse">
            <a:avLst/>
          </a:prstGeom>
          <a:ln>
            <a:noFill/>
          </a:ln>
        </p:spPr>
      </p:pic>
      <p:pic>
        <p:nvPicPr>
          <p:cNvPr id="326" name="Picture 326"/>
          <p:cNvPicPr/>
          <p:nvPr/>
        </p:nvPicPr>
        <p:blipFill>
          <a:blip r:embed="rId8"/>
          <a:stretch/>
        </p:blipFill>
        <p:spPr>
          <a:xfrm>
            <a:off x="6917877" y="4695031"/>
            <a:ext cx="1851025" cy="1389062"/>
          </a:xfrm>
          <a:prstGeom prst="rect">
            <a:avLst/>
          </a:prstGeom>
          <a:ln>
            <a:noFill/>
          </a:ln>
        </p:spPr>
      </p:pic>
      <p:sp>
        <p:nvSpPr>
          <p:cNvPr id="327" name="Shape 327"/>
          <p:cNvSpPr/>
          <p:nvPr/>
        </p:nvSpPr>
        <p:spPr>
          <a:xfrm>
            <a:off x="287338" y="323850"/>
            <a:ext cx="7489825" cy="414338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 sz="2400" b="1">
                <a:solidFill>
                  <a:schemeClr val="bg1"/>
                </a:solidFill>
                <a:latin typeface="Arial"/>
                <a:ea typeface="Arial"/>
                <a:cs typeface="Arial"/>
              </a:rPr>
              <a:t>Поддержка  семей участников СВО </a:t>
            </a:r>
          </a:p>
        </p:txBody>
      </p:sp>
      <p:pic>
        <p:nvPicPr>
          <p:cNvPr id="329" name="Picture 329"/>
          <p:cNvPicPr/>
          <p:nvPr/>
        </p:nvPicPr>
        <p:blipFill>
          <a:blip r:embed="rId9"/>
          <a:srcRect l="8490" t="2490" r="28564" b="-118"/>
          <a:stretch/>
        </p:blipFill>
        <p:spPr>
          <a:xfrm>
            <a:off x="719832" y="3203773"/>
            <a:ext cx="1973342" cy="1973342"/>
          </a:xfrm>
          <a:prstGeom prst="ellipse">
            <a:avLst/>
          </a:prstGeom>
          <a:ln>
            <a:noFill/>
          </a:ln>
        </p:spPr>
      </p:pic>
      <p:sp>
        <p:nvSpPr>
          <p:cNvPr id="330" name="Shape 330"/>
          <p:cNvSpPr txBox="1"/>
          <p:nvPr/>
        </p:nvSpPr>
        <p:spPr>
          <a:xfrm>
            <a:off x="3960192" y="1043533"/>
            <a:ext cx="7881937" cy="1938991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/>
          <a:p>
            <a:pPr algn="l"/>
            <a:r>
              <a:rPr sz="4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500 </a:t>
            </a:r>
          </a:p>
          <a:p>
            <a:pPr algn="l"/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добровольцев оказали помощь</a:t>
            </a:r>
          </a:p>
          <a:p>
            <a:pPr algn="l"/>
            <a:r>
              <a:rPr sz="4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1960 семьям</a:t>
            </a:r>
            <a: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  <a:t> </a:t>
            </a:r>
            <a:br>
              <a:rPr sz="2000" b="1">
                <a:solidFill>
                  <a:srgbClr val="006699"/>
                </a:solidFill>
                <a:latin typeface="Arial"/>
                <a:ea typeface="Arial"/>
                <a:cs typeface="Arial"/>
              </a:rPr>
            </a:br>
            <a:r>
              <a:rPr sz="2000" b="1">
                <a:solidFill>
                  <a:srgbClr val="404040"/>
                </a:solidFill>
                <a:latin typeface="Arial"/>
                <a:ea typeface="Arial"/>
                <a:cs typeface="Arial"/>
              </a:rPr>
              <a:t>участников СВО</a:t>
            </a:r>
          </a:p>
        </p:txBody>
      </p:sp>
      <p:pic>
        <p:nvPicPr>
          <p:cNvPr id="332" name="Picture 332"/>
          <p:cNvPicPr/>
          <p:nvPr/>
        </p:nvPicPr>
        <p:blipFill>
          <a:blip r:embed="rId10"/>
          <a:stretch/>
        </p:blipFill>
        <p:spPr>
          <a:xfrm>
            <a:off x="3675528" y="4756794"/>
            <a:ext cx="1219200" cy="1214437"/>
          </a:xfrm>
          <a:prstGeom prst="rect">
            <a:avLst/>
          </a:prstGeom>
          <a:ln>
            <a:noFill/>
          </a:ln>
        </p:spPr>
      </p:pic>
      <p:pic>
        <p:nvPicPr>
          <p:cNvPr id="334" name="Picture 334"/>
          <p:cNvPicPr/>
          <p:nvPr/>
        </p:nvPicPr>
        <p:blipFill>
          <a:blip r:embed="rId11"/>
          <a:stretch/>
        </p:blipFill>
        <p:spPr>
          <a:xfrm>
            <a:off x="5356571" y="6215582"/>
            <a:ext cx="1236662" cy="1236663"/>
          </a:xfrm>
          <a:prstGeom prst="rect">
            <a:avLst/>
          </a:prstGeom>
          <a:ln>
            <a:noFill/>
          </a:ln>
        </p:spPr>
      </p:pic>
      <p:pic>
        <p:nvPicPr>
          <p:cNvPr id="336" name="Picture 336"/>
          <p:cNvPicPr/>
          <p:nvPr/>
        </p:nvPicPr>
        <p:blipFill>
          <a:blip r:embed="rId12"/>
          <a:stretch/>
        </p:blipFill>
        <p:spPr>
          <a:xfrm>
            <a:off x="7089509" y="6135074"/>
            <a:ext cx="1569870" cy="1461187"/>
          </a:xfrm>
          <a:prstGeom prst="ellipse">
            <a:avLst/>
          </a:prstGeom>
        </p:spPr>
      </p:pic>
      <p:pic>
        <p:nvPicPr>
          <p:cNvPr id="338" name="Picture 338"/>
          <p:cNvPicPr/>
          <p:nvPr/>
        </p:nvPicPr>
        <p:blipFill>
          <a:blip r:embed="rId13"/>
          <a:srcRect l="19437" r="51321" b="14255"/>
          <a:stretch/>
        </p:blipFill>
        <p:spPr>
          <a:xfrm>
            <a:off x="3496071" y="1331565"/>
            <a:ext cx="392112" cy="636586"/>
          </a:xfrm>
          <a:prstGeom prst="rect">
            <a:avLst/>
          </a:prstGeom>
          <a:ln>
            <a:noFill/>
          </a:ln>
        </p:spPr>
      </p:pic>
      <p:pic>
        <p:nvPicPr>
          <p:cNvPr id="340" name="Picture 340"/>
          <p:cNvPicPr/>
          <p:nvPr/>
        </p:nvPicPr>
        <p:blipFill>
          <a:blip r:embed="rId13"/>
          <a:srcRect l="19437" r="51321" b="14255"/>
          <a:stretch/>
        </p:blipFill>
        <p:spPr>
          <a:xfrm>
            <a:off x="3496071" y="2123653"/>
            <a:ext cx="392112" cy="636587"/>
          </a:xfrm>
          <a:prstGeom prst="rect">
            <a:avLst/>
          </a:prstGeom>
          <a:ln>
            <a:noFill/>
          </a:ln>
        </p:spPr>
      </p:pic>
      <p:sp>
        <p:nvSpPr>
          <p:cNvPr id="341" name="Shape 341"/>
          <p:cNvSpPr/>
          <p:nvPr/>
        </p:nvSpPr>
        <p:spPr>
          <a:xfrm>
            <a:off x="9654048" y="7190510"/>
            <a:ext cx="379411" cy="33184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spAutoFit/>
          </a:bodyPr>
          <a:lstStyle/>
          <a:p>
            <a:pPr algn="l">
              <a:lnSpc>
                <a:spcPct val="87000"/>
              </a:lnSpc>
              <a:spcBef>
                <a:spcPts val="13"/>
              </a:spcBef>
              <a:spcAft>
                <a:spcPts val="13"/>
              </a:spcAft>
            </a:pPr>
            <a:r>
              <a:rPr>
                <a:solidFill>
                  <a:schemeClr val="tx1"/>
                </a:solidFill>
                <a:latin typeface="Arial"/>
                <a:ea typeface="Arial"/>
                <a:cs typeface="Arial"/>
              </a:rPr>
              <a:t>9</a:t>
            </a:r>
          </a:p>
        </p:txBody>
      </p:sp>
      <p:sp>
        <p:nvSpPr>
          <p:cNvPr id="342" name="Shape 342"/>
          <p:cNvSpPr/>
          <p:nvPr/>
        </p:nvSpPr>
        <p:spPr>
          <a:xfrm>
            <a:off x="3496071" y="3063039"/>
            <a:ext cx="5222600" cy="1477328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- «Молодая Гвардия Единой России»</a:t>
            </a:r>
          </a:p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- «Молодежка ОНФ»</a:t>
            </a:r>
          </a:p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- «Волонтеры Победы»</a:t>
            </a:r>
          </a:p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- «Российские Студенческие Отряды»</a:t>
            </a:r>
          </a:p>
          <a:p>
            <a:pPr algn="l"/>
            <a:r>
              <a:rPr b="1" i="1">
                <a:solidFill>
                  <a:srgbClr val="006699"/>
                </a:solidFill>
                <a:latin typeface="Arial"/>
                <a:ea typeface="Arial"/>
                <a:cs typeface="Arial"/>
              </a:rPr>
              <a:t>- «Волонтеры-медики»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>
          <a:solidFill>
            <a:schemeClr val="phClr">
              <a:shade val="95000"/>
              <a:satMod val="105000"/>
            </a:schemeClr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>
          <a:solidFill>
            <a:schemeClr val="phClr">
              <a:shade val="95000"/>
              <a:satMod val="105000"/>
            </a:schemeClr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</a:gradFill>
      </a:fillStyleLst>
      <a:lnStyleLst>
        <a:ln w="9525">
          <a:solidFill>
            <a:schemeClr val="phClr">
              <a:shade val="95000"/>
              <a:satMod val="105000"/>
            </a:schemeClr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2</TotalTime>
  <Words>519</Words>
  <Application>Microsoft Office PowerPoint</Application>
  <DocSecurity>0</DocSecurity>
  <PresentationFormat>Произвольный</PresentationFormat>
  <Paragraphs>141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Century Gothic</vt:lpstr>
      <vt:lpstr>Times New Roman</vt:lpstr>
      <vt:lpstr>1_Тема Office</vt:lpstr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</cp:revision>
  <dcterms:modified xsi:type="dcterms:W3CDTF">2023-11-13T10:44:22Z</dcterms:modified>
</cp:coreProperties>
</file>