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8" r:id="rId2"/>
    <p:sldId id="376" r:id="rId3"/>
    <p:sldId id="375" r:id="rId4"/>
    <p:sldId id="371" r:id="rId5"/>
  </p:sldIdLst>
  <p:sldSz cx="12192000" cy="686435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2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F3A9"/>
    <a:srgbClr val="C50B00"/>
    <a:srgbClr val="FF0000"/>
    <a:srgbClr val="334285"/>
    <a:srgbClr val="4FAE4F"/>
    <a:srgbClr val="FFFFFF"/>
    <a:srgbClr val="77DF7C"/>
    <a:srgbClr val="FFC32D"/>
    <a:srgbClr val="529FD7"/>
    <a:srgbClr val="828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60"/>
  </p:normalViewPr>
  <p:slideViewPr>
    <p:cSldViewPr>
      <p:cViewPr varScale="1">
        <p:scale>
          <a:sx n="108" d="100"/>
          <a:sy n="108" d="100"/>
        </p:scale>
        <p:origin x="792" y="102"/>
      </p:cViewPr>
      <p:guideLst>
        <p:guide orient="horz" pos="2882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587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915" y="2"/>
            <a:ext cx="2946674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5D944-2E07-43F4-B929-E04B8D79F40C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223"/>
            <a:ext cx="2945587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915" y="9428223"/>
            <a:ext cx="2946674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985B2-F376-4B41-8950-ECAFCE2AF4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46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5"/>
            <a:ext cx="2945295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95" y="5"/>
            <a:ext cx="2946388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4B61-C402-4FE1-B3D9-1299654CB8DE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39838"/>
            <a:ext cx="59499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865"/>
            <a:ext cx="5438140" cy="39085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221"/>
            <a:ext cx="2945295" cy="4984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95" y="9428221"/>
            <a:ext cx="2946388" cy="4984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F499D-1BC0-4E13-B890-6F05EFF2B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1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F499D-1BC0-4E13-B890-6F05EFF2BF50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F499D-1BC0-4E13-B890-6F05EFF2BF5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837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F499D-1BC0-4E13-B890-6F05EFF2BF5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352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F499D-1BC0-4E13-B890-6F05EFF2BF50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32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7948"/>
            <a:ext cx="10363200" cy="1441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4036"/>
            <a:ext cx="8534400" cy="1716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33167-0D27-4F1B-97CD-6EB3B2144FB3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1F04-0580-4BCE-A603-92799906BA20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8F27F-45BF-4CD2-935F-91C81300E151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E6C5D-A31D-4D36-ADFA-F43B50111A36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7E910-77CE-4128-A3A4-B9294AD267FE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574"/>
            <a:ext cx="10972800" cy="1098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8800"/>
            <a:ext cx="1097280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83845"/>
            <a:ext cx="390144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F1B70-C459-46C1-B06F-49F42FE07DB7}" type="datetime1">
              <a:rPr lang="en-US" smtClean="0"/>
              <a:pPr/>
              <a:t>3/3/2023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636" y="144515"/>
            <a:ext cx="852805" cy="213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60"/>
              </a:lnSpc>
            </a:pPr>
            <a:r>
              <a:rPr sz="1500" b="1" spc="-80" dirty="0">
                <a:solidFill>
                  <a:srgbClr val="334285"/>
                </a:solidFill>
                <a:latin typeface="Arial"/>
                <a:cs typeface="Arial"/>
              </a:rPr>
              <a:t>Р</a:t>
            </a:r>
            <a:r>
              <a:rPr sz="1500" b="1" spc="-55" dirty="0">
                <a:solidFill>
                  <a:srgbClr val="334285"/>
                </a:solidFill>
                <a:latin typeface="Arial"/>
                <a:cs typeface="Arial"/>
              </a:rPr>
              <a:t>ОС</a:t>
            </a:r>
            <a:r>
              <a:rPr sz="1500" b="1" spc="-90" dirty="0">
                <a:solidFill>
                  <a:srgbClr val="334285"/>
                </a:solidFill>
                <a:latin typeface="Arial"/>
                <a:cs typeface="Arial"/>
              </a:rPr>
              <a:t>С</a:t>
            </a:r>
            <a:r>
              <a:rPr sz="1500" b="1" spc="-165" dirty="0">
                <a:solidFill>
                  <a:srgbClr val="334285"/>
                </a:solidFill>
                <a:latin typeface="Arial"/>
                <a:cs typeface="Arial"/>
              </a:rPr>
              <a:t>Т</a:t>
            </a:r>
            <a:r>
              <a:rPr sz="1500" b="1" spc="-114" dirty="0">
                <a:solidFill>
                  <a:srgbClr val="334285"/>
                </a:solidFill>
                <a:latin typeface="Arial"/>
                <a:cs typeface="Arial"/>
              </a:rPr>
              <a:t>А</a:t>
            </a:r>
            <a:r>
              <a:rPr sz="1500" b="1" dirty="0">
                <a:solidFill>
                  <a:srgbClr val="334285"/>
                </a:solidFill>
                <a:latin typeface="Arial"/>
                <a:cs typeface="Arial"/>
              </a:rPr>
              <a:t>Т</a:t>
            </a:r>
            <a:endParaRPr sz="15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3202" y="39"/>
            <a:ext cx="10368000" cy="90170"/>
          </a:xfrm>
          <a:custGeom>
            <a:avLst/>
            <a:gdLst/>
            <a:ahLst/>
            <a:cxnLst/>
            <a:rect l="l" t="t" r="r" b="b"/>
            <a:pathLst>
              <a:path w="11478260" h="90170">
                <a:moveTo>
                  <a:pt x="11477879" y="0"/>
                </a:moveTo>
                <a:lnTo>
                  <a:pt x="0" y="0"/>
                </a:lnTo>
                <a:lnTo>
                  <a:pt x="0" y="90003"/>
                </a:lnTo>
                <a:lnTo>
                  <a:pt x="11477879" y="90003"/>
                </a:lnTo>
                <a:lnTo>
                  <a:pt x="11477879" y="0"/>
                </a:lnTo>
                <a:close/>
              </a:path>
            </a:pathLst>
          </a:custGeom>
          <a:solidFill>
            <a:srgbClr val="334285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929589"/>
            <a:ext cx="219710" cy="739140"/>
          </a:xfrm>
          <a:custGeom>
            <a:avLst/>
            <a:gdLst/>
            <a:ahLst/>
            <a:cxnLst/>
            <a:rect l="l" t="t" r="r" b="b"/>
            <a:pathLst>
              <a:path w="219710" h="739140">
                <a:moveTo>
                  <a:pt x="219557" y="0"/>
                </a:moveTo>
                <a:lnTo>
                  <a:pt x="0" y="0"/>
                </a:lnTo>
                <a:lnTo>
                  <a:pt x="0" y="738543"/>
                </a:lnTo>
                <a:lnTo>
                  <a:pt x="219557" y="738543"/>
                </a:lnTo>
                <a:lnTo>
                  <a:pt x="219557" y="0"/>
                </a:lnTo>
                <a:close/>
              </a:path>
            </a:pathLst>
          </a:custGeom>
          <a:solidFill>
            <a:srgbClr val="77DF7C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901825"/>
            <a:ext cx="220345" cy="4578350"/>
          </a:xfrm>
          <a:custGeom>
            <a:avLst/>
            <a:gdLst/>
            <a:ahLst/>
            <a:cxnLst/>
            <a:rect l="l" t="t" r="r" b="b"/>
            <a:pathLst>
              <a:path w="220345" h="4578350">
                <a:moveTo>
                  <a:pt x="219887" y="0"/>
                </a:moveTo>
                <a:lnTo>
                  <a:pt x="0" y="0"/>
                </a:lnTo>
                <a:lnTo>
                  <a:pt x="0" y="4577969"/>
                </a:lnTo>
                <a:lnTo>
                  <a:pt x="219887" y="4577969"/>
                </a:lnTo>
                <a:lnTo>
                  <a:pt x="219887" y="0"/>
                </a:lnTo>
                <a:close/>
              </a:path>
            </a:pathLst>
          </a:custGeom>
          <a:solidFill>
            <a:srgbClr val="71A9FB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1264" y="144462"/>
            <a:ext cx="1441450" cy="338455"/>
          </a:xfrm>
          <a:custGeom>
            <a:avLst/>
            <a:gdLst/>
            <a:ahLst/>
            <a:cxnLst/>
            <a:rect l="l" t="t" r="r" b="b"/>
            <a:pathLst>
              <a:path w="1441450" h="338455">
                <a:moveTo>
                  <a:pt x="1441450" y="0"/>
                </a:moveTo>
                <a:lnTo>
                  <a:pt x="0" y="0"/>
                </a:lnTo>
                <a:lnTo>
                  <a:pt x="0" y="338137"/>
                </a:lnTo>
                <a:lnTo>
                  <a:pt x="1441450" y="338137"/>
                </a:lnTo>
                <a:lnTo>
                  <a:pt x="14414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686382" y="385359"/>
            <a:ext cx="9057818" cy="45719"/>
          </a:xfrm>
          <a:custGeom>
            <a:avLst/>
            <a:gdLst/>
            <a:ahLst/>
            <a:cxnLst/>
            <a:rect l="l" t="t" r="r" b="b"/>
            <a:pathLst>
              <a:path w="10165080">
                <a:moveTo>
                  <a:pt x="0" y="0"/>
                </a:moveTo>
                <a:lnTo>
                  <a:pt x="10164953" y="0"/>
                </a:lnTo>
              </a:path>
            </a:pathLst>
          </a:custGeom>
          <a:ln w="25400">
            <a:solidFill>
              <a:srgbClr val="334285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42" name="Picture 9" descr="http://school16-kirov.ucoz.ru/img/flag_k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995"/>
            <a:ext cx="4838582" cy="116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1" y="424886"/>
            <a:ext cx="5715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002860" y="2208039"/>
            <a:ext cx="8424862" cy="297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 algn="ctr"/>
            <a:endParaRPr lang="ru-RU" sz="700" b="1" dirty="0">
              <a:solidFill>
                <a:srgbClr val="C0504D">
                  <a:lumMod val="50000"/>
                </a:srgbClr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algn="ctr"/>
            <a:r>
              <a:rPr lang="ru-RU" sz="3600" b="1" spc="-10" dirty="0">
                <a:solidFill>
                  <a:srgbClr val="334285"/>
                </a:solidFill>
                <a:latin typeface="Arial"/>
                <a:cs typeface="Arial"/>
              </a:rPr>
              <a:t>Меры поддержки организаций, осуществляющих на территории Кировской области деятельность в сфере информационных технологий и связи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F7602AB-A767-A4A3-626D-A7582832E7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33302" t="23119" r="33464" b="17431"/>
          <a:stretch/>
        </p:blipFill>
        <p:spPr>
          <a:xfrm>
            <a:off x="10896600" y="205223"/>
            <a:ext cx="1159201" cy="11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88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73202" y="3175"/>
            <a:ext cx="10908000" cy="90170"/>
          </a:xfrm>
          <a:custGeom>
            <a:avLst/>
            <a:gdLst/>
            <a:ahLst/>
            <a:cxnLst/>
            <a:rect l="l" t="t" r="r" b="b"/>
            <a:pathLst>
              <a:path w="11478260" h="90170">
                <a:moveTo>
                  <a:pt x="11477879" y="0"/>
                </a:moveTo>
                <a:lnTo>
                  <a:pt x="0" y="0"/>
                </a:lnTo>
                <a:lnTo>
                  <a:pt x="0" y="90003"/>
                </a:lnTo>
                <a:lnTo>
                  <a:pt x="11477879" y="90003"/>
                </a:lnTo>
                <a:lnTo>
                  <a:pt x="11477879" y="0"/>
                </a:lnTo>
                <a:close/>
              </a:path>
            </a:pathLst>
          </a:custGeom>
          <a:solidFill>
            <a:srgbClr val="3342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929589"/>
            <a:ext cx="219710" cy="739140"/>
          </a:xfrm>
          <a:custGeom>
            <a:avLst/>
            <a:gdLst/>
            <a:ahLst/>
            <a:cxnLst/>
            <a:rect l="l" t="t" r="r" b="b"/>
            <a:pathLst>
              <a:path w="219710" h="739140">
                <a:moveTo>
                  <a:pt x="219557" y="0"/>
                </a:moveTo>
                <a:lnTo>
                  <a:pt x="0" y="0"/>
                </a:lnTo>
                <a:lnTo>
                  <a:pt x="0" y="738543"/>
                </a:lnTo>
                <a:lnTo>
                  <a:pt x="219557" y="738543"/>
                </a:lnTo>
                <a:lnTo>
                  <a:pt x="219557" y="0"/>
                </a:lnTo>
                <a:close/>
              </a:path>
            </a:pathLst>
          </a:custGeom>
          <a:solidFill>
            <a:srgbClr val="77DF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901825"/>
            <a:ext cx="220345" cy="4578350"/>
          </a:xfrm>
          <a:custGeom>
            <a:avLst/>
            <a:gdLst/>
            <a:ahLst/>
            <a:cxnLst/>
            <a:rect l="l" t="t" r="r" b="b"/>
            <a:pathLst>
              <a:path w="220345" h="4578350">
                <a:moveTo>
                  <a:pt x="219887" y="0"/>
                </a:moveTo>
                <a:lnTo>
                  <a:pt x="0" y="0"/>
                </a:lnTo>
                <a:lnTo>
                  <a:pt x="0" y="4577969"/>
                </a:lnTo>
                <a:lnTo>
                  <a:pt x="219887" y="4577969"/>
                </a:lnTo>
                <a:lnTo>
                  <a:pt x="219887" y="0"/>
                </a:lnTo>
                <a:close/>
              </a:path>
            </a:pathLst>
          </a:custGeom>
          <a:solidFill>
            <a:srgbClr val="71A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61"/>
          <p:cNvSpPr/>
          <p:nvPr/>
        </p:nvSpPr>
        <p:spPr>
          <a:xfrm>
            <a:off x="1690623" y="290701"/>
            <a:ext cx="9586977" cy="45719"/>
          </a:xfrm>
          <a:custGeom>
            <a:avLst/>
            <a:gdLst/>
            <a:ahLst/>
            <a:cxnLst/>
            <a:rect l="l" t="t" r="r" b="b"/>
            <a:pathLst>
              <a:path w="10165080">
                <a:moveTo>
                  <a:pt x="0" y="0"/>
                </a:moveTo>
                <a:lnTo>
                  <a:pt x="10164953" y="0"/>
                </a:lnTo>
              </a:path>
            </a:pathLst>
          </a:custGeom>
          <a:ln w="25400">
            <a:solidFill>
              <a:srgbClr val="3342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Picture 2" descr="O:\Отдел прогнозирования\Жаворонкина\ФОН copy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3" y="79375"/>
            <a:ext cx="2483768" cy="70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Рисунок 89">
            <a:extLst>
              <a:ext uri="{FF2B5EF4-FFF2-40B4-BE49-F238E27FC236}">
                <a16:creationId xmlns:a16="http://schemas.microsoft.com/office/drawing/2014/main" id="{3CDB742B-C734-3F68-C294-948F95AD7C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33302" t="23119" r="33464" b="17431"/>
          <a:stretch/>
        </p:blipFill>
        <p:spPr>
          <a:xfrm>
            <a:off x="11438574" y="93345"/>
            <a:ext cx="697667" cy="702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0CE498C-9C23-DDDB-2FA0-342592A9390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316675" y="6543543"/>
            <a:ext cx="2804160" cy="215444"/>
          </a:xfrm>
        </p:spPr>
        <p:txBody>
          <a:bodyPr/>
          <a:lstStyle/>
          <a:p>
            <a:fld id="{B6F15528-21DE-4FAA-801E-634DDDAF4B2B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object 8">
            <a:extLst>
              <a:ext uri="{FF2B5EF4-FFF2-40B4-BE49-F238E27FC236}">
                <a16:creationId xmlns:a16="http://schemas.microsoft.com/office/drawing/2014/main" id="{77C95689-A65B-A74F-02B2-01C830DA2A76}"/>
              </a:ext>
            </a:extLst>
          </p:cNvPr>
          <p:cNvSpPr txBox="1"/>
          <p:nvPr/>
        </p:nvSpPr>
        <p:spPr>
          <a:xfrm>
            <a:off x="1428165" y="384175"/>
            <a:ext cx="10535235" cy="365485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 algn="ctr">
              <a:spcBef>
                <a:spcPts val="450"/>
              </a:spcBef>
            </a:pPr>
            <a:r>
              <a:rPr lang="ru-RU" sz="2000" b="1" spc="-10" dirty="0">
                <a:solidFill>
                  <a:srgbClr val="334285"/>
                </a:solidFill>
                <a:latin typeface="Arial"/>
                <a:cs typeface="Arial"/>
              </a:rPr>
              <a:t>Меры поддержки ИТ-организаций</a:t>
            </a:r>
          </a:p>
        </p:txBody>
      </p:sp>
      <p:sp>
        <p:nvSpPr>
          <p:cNvPr id="222" name="Скругленный прямоугольник 60">
            <a:extLst>
              <a:ext uri="{FF2B5EF4-FFF2-40B4-BE49-F238E27FC236}">
                <a16:creationId xmlns:a16="http://schemas.microsoft.com/office/drawing/2014/main" id="{82602B55-23A5-06EE-CE44-D4BDAF1EE78A}"/>
              </a:ext>
            </a:extLst>
          </p:cNvPr>
          <p:cNvSpPr/>
          <p:nvPr/>
        </p:nvSpPr>
        <p:spPr>
          <a:xfrm>
            <a:off x="373202" y="1289325"/>
            <a:ext cx="4786694" cy="419100"/>
          </a:xfrm>
          <a:prstGeom prst="roundRect">
            <a:avLst/>
          </a:prstGeom>
          <a:solidFill>
            <a:srgbClr val="009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</a:rPr>
              <a:t>Федеральные меры поддержки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7" name="Скругленный прямоугольник 60">
            <a:extLst>
              <a:ext uri="{FF2B5EF4-FFF2-40B4-BE49-F238E27FC236}">
                <a16:creationId xmlns:a16="http://schemas.microsoft.com/office/drawing/2014/main" id="{9C35BA2C-4F22-7954-F7B0-613B6722B127}"/>
              </a:ext>
            </a:extLst>
          </p:cNvPr>
          <p:cNvSpPr/>
          <p:nvPr/>
        </p:nvSpPr>
        <p:spPr>
          <a:xfrm>
            <a:off x="6484110" y="1287525"/>
            <a:ext cx="5334687" cy="419100"/>
          </a:xfrm>
          <a:prstGeom prst="roundRect">
            <a:avLst/>
          </a:prstGeom>
          <a:solidFill>
            <a:srgbClr val="009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</a:rPr>
              <a:t>Аккредитация ИТ-компаний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9" name="Скругленный прямоугольник 58">
            <a:extLst>
              <a:ext uri="{FF2B5EF4-FFF2-40B4-BE49-F238E27FC236}">
                <a16:creationId xmlns:a16="http://schemas.microsoft.com/office/drawing/2014/main" id="{1B781A31-53E1-56E0-AAE1-EC108451B40E}"/>
              </a:ext>
            </a:extLst>
          </p:cNvPr>
          <p:cNvSpPr/>
          <p:nvPr/>
        </p:nvSpPr>
        <p:spPr>
          <a:xfrm>
            <a:off x="373202" y="2136031"/>
            <a:ext cx="4786694" cy="720080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spc="-5" dirty="0">
                <a:solidFill>
                  <a:schemeClr val="tx1"/>
                </a:solidFill>
                <a:latin typeface="Arial"/>
                <a:cs typeface="Arial"/>
              </a:rPr>
              <a:t>Установление до 31 декабря 2024 г. налоговой ставки по налогу на прибыль организаций в размере 0 процентов</a:t>
            </a:r>
          </a:p>
        </p:txBody>
      </p:sp>
      <p:sp>
        <p:nvSpPr>
          <p:cNvPr id="240" name="Скругленный прямоугольник 58">
            <a:extLst>
              <a:ext uri="{FF2B5EF4-FFF2-40B4-BE49-F238E27FC236}">
                <a16:creationId xmlns:a16="http://schemas.microsoft.com/office/drawing/2014/main" id="{7A29C18F-9CAA-BE2A-5E8B-AFA5DA2E2CD5}"/>
              </a:ext>
            </a:extLst>
          </p:cNvPr>
          <p:cNvSpPr/>
          <p:nvPr/>
        </p:nvSpPr>
        <p:spPr>
          <a:xfrm>
            <a:off x="373202" y="3044233"/>
            <a:ext cx="4786694" cy="891998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spc="-5" dirty="0">
                <a:solidFill>
                  <a:schemeClr val="tx1"/>
                </a:solidFill>
                <a:latin typeface="Arial"/>
                <a:cs typeface="Arial"/>
              </a:rPr>
              <a:t>Освобождение от налогового контроля, валютного контроля и других видов государственного контроля (надзора) и муниципального контроля на срок до трех лет</a:t>
            </a:r>
          </a:p>
        </p:txBody>
      </p:sp>
      <p:sp>
        <p:nvSpPr>
          <p:cNvPr id="241" name="Скругленный прямоугольник 58">
            <a:extLst>
              <a:ext uri="{FF2B5EF4-FFF2-40B4-BE49-F238E27FC236}">
                <a16:creationId xmlns:a16="http://schemas.microsoft.com/office/drawing/2014/main" id="{51FC0A8C-6C14-1733-49C1-FBEB31FB2737}"/>
              </a:ext>
            </a:extLst>
          </p:cNvPr>
          <p:cNvSpPr/>
          <p:nvPr/>
        </p:nvSpPr>
        <p:spPr>
          <a:xfrm>
            <a:off x="373202" y="4124353"/>
            <a:ext cx="4786694" cy="982814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spc="-5" dirty="0">
                <a:solidFill>
                  <a:schemeClr val="tx1"/>
                </a:solidFill>
                <a:latin typeface="Arial"/>
                <a:cs typeface="Arial"/>
              </a:rPr>
              <a:t>Выделение финансовых средств на улучшение жилищных условий работников этих организаций и обеспечение повышения уровня их заработной платы</a:t>
            </a:r>
          </a:p>
        </p:txBody>
      </p:sp>
      <p:sp>
        <p:nvSpPr>
          <p:cNvPr id="242" name="Скругленный прямоугольник 58">
            <a:extLst>
              <a:ext uri="{FF2B5EF4-FFF2-40B4-BE49-F238E27FC236}">
                <a16:creationId xmlns:a16="http://schemas.microsoft.com/office/drawing/2014/main" id="{3400B6DC-9D3D-6934-47DD-34B0A132F66E}"/>
              </a:ext>
            </a:extLst>
          </p:cNvPr>
          <p:cNvSpPr/>
          <p:nvPr/>
        </p:nvSpPr>
        <p:spPr>
          <a:xfrm>
            <a:off x="359522" y="5295289"/>
            <a:ext cx="4786694" cy="891998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spc="-5" dirty="0">
                <a:solidFill>
                  <a:schemeClr val="tx1"/>
                </a:solidFill>
                <a:latin typeface="Arial"/>
                <a:cs typeface="Arial"/>
              </a:rPr>
              <a:t>Предоставление работникам этих организаций права на получение отсрочки от призыва на военную службу до достижения ими возраста 27 лет (на период работы в этих организациях)</a:t>
            </a:r>
          </a:p>
        </p:txBody>
      </p:sp>
      <p:sp>
        <p:nvSpPr>
          <p:cNvPr id="243" name="Скругленный прямоугольник 58">
            <a:extLst>
              <a:ext uri="{FF2B5EF4-FFF2-40B4-BE49-F238E27FC236}">
                <a16:creationId xmlns:a16="http://schemas.microsoft.com/office/drawing/2014/main" id="{D7C9C1D3-B247-F7D3-9F25-8B78DE1551F8}"/>
              </a:ext>
            </a:extLst>
          </p:cNvPr>
          <p:cNvSpPr/>
          <p:nvPr/>
        </p:nvSpPr>
        <p:spPr>
          <a:xfrm>
            <a:off x="6484110" y="2136031"/>
            <a:ext cx="5334687" cy="1988322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Постановление Правительства Российской Федерации от 30.09.2022 № 1729 «Об утверждении Положения о государственной аккредитации российских организаций, осуществляющих деятельность в области информационных технологий»</a:t>
            </a:r>
            <a:endParaRPr lang="ru-RU" sz="1500" spc="-5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5" name="Скругленный прямоугольник 58">
            <a:extLst>
              <a:ext uri="{FF2B5EF4-FFF2-40B4-BE49-F238E27FC236}">
                <a16:creationId xmlns:a16="http://schemas.microsoft.com/office/drawing/2014/main" id="{8F4C0AAD-E789-3ABF-55D7-E49126BAD777}"/>
              </a:ext>
            </a:extLst>
          </p:cNvPr>
          <p:cNvSpPr/>
          <p:nvPr/>
        </p:nvSpPr>
        <p:spPr>
          <a:xfrm>
            <a:off x="6497791" y="4616930"/>
            <a:ext cx="5334687" cy="1335525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spc="-5" dirty="0">
                <a:solidFill>
                  <a:schemeClr val="tx1"/>
                </a:solidFill>
                <a:latin typeface="Arial"/>
                <a:cs typeface="Arial"/>
              </a:rPr>
              <a:t>Решение об аккредитации</a:t>
            </a:r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:</a:t>
            </a:r>
          </a:p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Министерство цифрового развития, связи и массовых коммуникаций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115127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73202" y="3175"/>
            <a:ext cx="10908000" cy="90170"/>
          </a:xfrm>
          <a:custGeom>
            <a:avLst/>
            <a:gdLst/>
            <a:ahLst/>
            <a:cxnLst/>
            <a:rect l="l" t="t" r="r" b="b"/>
            <a:pathLst>
              <a:path w="11478260" h="90170">
                <a:moveTo>
                  <a:pt x="11477879" y="0"/>
                </a:moveTo>
                <a:lnTo>
                  <a:pt x="0" y="0"/>
                </a:lnTo>
                <a:lnTo>
                  <a:pt x="0" y="90003"/>
                </a:lnTo>
                <a:lnTo>
                  <a:pt x="11477879" y="90003"/>
                </a:lnTo>
                <a:lnTo>
                  <a:pt x="11477879" y="0"/>
                </a:lnTo>
                <a:close/>
              </a:path>
            </a:pathLst>
          </a:custGeom>
          <a:solidFill>
            <a:srgbClr val="3342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929589"/>
            <a:ext cx="219710" cy="739140"/>
          </a:xfrm>
          <a:custGeom>
            <a:avLst/>
            <a:gdLst/>
            <a:ahLst/>
            <a:cxnLst/>
            <a:rect l="l" t="t" r="r" b="b"/>
            <a:pathLst>
              <a:path w="219710" h="739140">
                <a:moveTo>
                  <a:pt x="219557" y="0"/>
                </a:moveTo>
                <a:lnTo>
                  <a:pt x="0" y="0"/>
                </a:lnTo>
                <a:lnTo>
                  <a:pt x="0" y="738543"/>
                </a:lnTo>
                <a:lnTo>
                  <a:pt x="219557" y="738543"/>
                </a:lnTo>
                <a:lnTo>
                  <a:pt x="219557" y="0"/>
                </a:lnTo>
                <a:close/>
              </a:path>
            </a:pathLst>
          </a:custGeom>
          <a:solidFill>
            <a:srgbClr val="77DF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901825"/>
            <a:ext cx="220345" cy="4578350"/>
          </a:xfrm>
          <a:custGeom>
            <a:avLst/>
            <a:gdLst/>
            <a:ahLst/>
            <a:cxnLst/>
            <a:rect l="l" t="t" r="r" b="b"/>
            <a:pathLst>
              <a:path w="220345" h="4578350">
                <a:moveTo>
                  <a:pt x="219887" y="0"/>
                </a:moveTo>
                <a:lnTo>
                  <a:pt x="0" y="0"/>
                </a:lnTo>
                <a:lnTo>
                  <a:pt x="0" y="4577969"/>
                </a:lnTo>
                <a:lnTo>
                  <a:pt x="219887" y="4577969"/>
                </a:lnTo>
                <a:lnTo>
                  <a:pt x="219887" y="0"/>
                </a:lnTo>
                <a:close/>
              </a:path>
            </a:pathLst>
          </a:custGeom>
          <a:solidFill>
            <a:srgbClr val="71A9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61"/>
          <p:cNvSpPr/>
          <p:nvPr/>
        </p:nvSpPr>
        <p:spPr>
          <a:xfrm>
            <a:off x="1690623" y="290701"/>
            <a:ext cx="9586977" cy="45719"/>
          </a:xfrm>
          <a:custGeom>
            <a:avLst/>
            <a:gdLst/>
            <a:ahLst/>
            <a:cxnLst/>
            <a:rect l="l" t="t" r="r" b="b"/>
            <a:pathLst>
              <a:path w="10165080">
                <a:moveTo>
                  <a:pt x="0" y="0"/>
                </a:moveTo>
                <a:lnTo>
                  <a:pt x="10164953" y="0"/>
                </a:lnTo>
              </a:path>
            </a:pathLst>
          </a:custGeom>
          <a:ln w="25400">
            <a:solidFill>
              <a:srgbClr val="3342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Picture 2" descr="O:\Отдел прогнозирования\Жаворонкина\ФОН copy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3" y="79375"/>
            <a:ext cx="2483768" cy="70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Рисунок 89">
            <a:extLst>
              <a:ext uri="{FF2B5EF4-FFF2-40B4-BE49-F238E27FC236}">
                <a16:creationId xmlns:a16="http://schemas.microsoft.com/office/drawing/2014/main" id="{3CDB742B-C734-3F68-C294-948F95AD7C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33302" t="23119" r="33464" b="17431"/>
          <a:stretch/>
        </p:blipFill>
        <p:spPr>
          <a:xfrm>
            <a:off x="11438574" y="93345"/>
            <a:ext cx="697667" cy="702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0CE498C-9C23-DDDB-2FA0-342592A9390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316675" y="6543543"/>
            <a:ext cx="2804160" cy="215444"/>
          </a:xfrm>
        </p:spPr>
        <p:txBody>
          <a:bodyPr/>
          <a:lstStyle/>
          <a:p>
            <a:fld id="{B6F15528-21DE-4FAA-801E-634DDDAF4B2B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object 8">
            <a:extLst>
              <a:ext uri="{FF2B5EF4-FFF2-40B4-BE49-F238E27FC236}">
                <a16:creationId xmlns:a16="http://schemas.microsoft.com/office/drawing/2014/main" id="{77C95689-A65B-A74F-02B2-01C830DA2A76}"/>
              </a:ext>
            </a:extLst>
          </p:cNvPr>
          <p:cNvSpPr txBox="1"/>
          <p:nvPr/>
        </p:nvSpPr>
        <p:spPr>
          <a:xfrm>
            <a:off x="1428165" y="384175"/>
            <a:ext cx="10535235" cy="365485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 algn="ctr">
              <a:spcBef>
                <a:spcPts val="450"/>
              </a:spcBef>
            </a:pPr>
            <a:r>
              <a:rPr lang="ru-RU" sz="2000" b="1" spc="-10" dirty="0">
                <a:solidFill>
                  <a:srgbClr val="334285"/>
                </a:solidFill>
                <a:latin typeface="Arial"/>
                <a:cs typeface="Arial"/>
              </a:rPr>
              <a:t>Меры поддержки операторов связи</a:t>
            </a:r>
          </a:p>
        </p:txBody>
      </p:sp>
      <p:sp>
        <p:nvSpPr>
          <p:cNvPr id="222" name="Скругленный прямоугольник 60">
            <a:extLst>
              <a:ext uri="{FF2B5EF4-FFF2-40B4-BE49-F238E27FC236}">
                <a16:creationId xmlns:a16="http://schemas.microsoft.com/office/drawing/2014/main" id="{82602B55-23A5-06EE-CE44-D4BDAF1EE78A}"/>
              </a:ext>
            </a:extLst>
          </p:cNvPr>
          <p:cNvSpPr/>
          <p:nvPr/>
        </p:nvSpPr>
        <p:spPr>
          <a:xfrm>
            <a:off x="373202" y="1289325"/>
            <a:ext cx="4786694" cy="419100"/>
          </a:xfrm>
          <a:prstGeom prst="roundRect">
            <a:avLst/>
          </a:prstGeom>
          <a:solidFill>
            <a:srgbClr val="009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</a:rPr>
              <a:t>Федеральные меры поддержки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7" name="Скругленный прямоугольник 60">
            <a:extLst>
              <a:ext uri="{FF2B5EF4-FFF2-40B4-BE49-F238E27FC236}">
                <a16:creationId xmlns:a16="http://schemas.microsoft.com/office/drawing/2014/main" id="{9C35BA2C-4F22-7954-F7B0-613B6722B127}"/>
              </a:ext>
            </a:extLst>
          </p:cNvPr>
          <p:cNvSpPr/>
          <p:nvPr/>
        </p:nvSpPr>
        <p:spPr>
          <a:xfrm>
            <a:off x="6484110" y="1287525"/>
            <a:ext cx="5334687" cy="419100"/>
          </a:xfrm>
          <a:prstGeom prst="roundRect">
            <a:avLst/>
          </a:prstGeom>
          <a:solidFill>
            <a:srgbClr val="0099C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</a:rPr>
              <a:t>Региональные меры поддержки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Sans Serif"/>
              <a:ea typeface="+mn-ea"/>
              <a:cs typeface="Microsoft Sans Serif"/>
            </a:endParaRPr>
          </a:p>
        </p:txBody>
      </p:sp>
      <p:sp>
        <p:nvSpPr>
          <p:cNvPr id="239" name="Скругленный прямоугольник 58">
            <a:extLst>
              <a:ext uri="{FF2B5EF4-FFF2-40B4-BE49-F238E27FC236}">
                <a16:creationId xmlns:a16="http://schemas.microsoft.com/office/drawing/2014/main" id="{1B781A31-53E1-56E0-AAE1-EC108451B40E}"/>
              </a:ext>
            </a:extLst>
          </p:cNvPr>
          <p:cNvSpPr/>
          <p:nvPr/>
        </p:nvSpPr>
        <p:spPr>
          <a:xfrm>
            <a:off x="373202" y="2136031"/>
            <a:ext cx="4786694" cy="720080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Приостановка до 30 марта 2023 года нормы «закона Яровой»</a:t>
            </a:r>
            <a:endParaRPr lang="ru-RU" sz="1500" spc="-5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0" name="Скругленный прямоугольник 58">
            <a:extLst>
              <a:ext uri="{FF2B5EF4-FFF2-40B4-BE49-F238E27FC236}">
                <a16:creationId xmlns:a16="http://schemas.microsoft.com/office/drawing/2014/main" id="{7A29C18F-9CAA-BE2A-5E8B-AFA5DA2E2CD5}"/>
              </a:ext>
            </a:extLst>
          </p:cNvPr>
          <p:cNvSpPr/>
          <p:nvPr/>
        </p:nvSpPr>
        <p:spPr>
          <a:xfrm>
            <a:off x="373202" y="3044233"/>
            <a:ext cx="4786694" cy="891998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Разрешение совместного использования операторами связи инфраструктуры сети связи</a:t>
            </a:r>
            <a:endParaRPr lang="ru-RU" sz="1500" spc="-5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1" name="Скругленный прямоугольник 58">
            <a:extLst>
              <a:ext uri="{FF2B5EF4-FFF2-40B4-BE49-F238E27FC236}">
                <a16:creationId xmlns:a16="http://schemas.microsoft.com/office/drawing/2014/main" id="{51FC0A8C-6C14-1733-49C1-FBEB31FB2737}"/>
              </a:ext>
            </a:extLst>
          </p:cNvPr>
          <p:cNvSpPr/>
          <p:nvPr/>
        </p:nvSpPr>
        <p:spPr>
          <a:xfrm>
            <a:off x="373202" y="4124353"/>
            <a:ext cx="4786694" cy="982814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Приостановка до конца 2022 года требований к операторам по покрытию федеральных автомобильных дорог LTE</a:t>
            </a:r>
            <a:endParaRPr lang="ru-RU" sz="1500" spc="-5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2" name="Скругленный прямоугольник 58">
            <a:extLst>
              <a:ext uri="{FF2B5EF4-FFF2-40B4-BE49-F238E27FC236}">
                <a16:creationId xmlns:a16="http://schemas.microsoft.com/office/drawing/2014/main" id="{3400B6DC-9D3D-6934-47DD-34B0A132F66E}"/>
              </a:ext>
            </a:extLst>
          </p:cNvPr>
          <p:cNvSpPr/>
          <p:nvPr/>
        </p:nvSpPr>
        <p:spPr>
          <a:xfrm>
            <a:off x="359522" y="5295289"/>
            <a:ext cx="4786694" cy="891998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pc="-5" dirty="0">
                <a:solidFill>
                  <a:schemeClr val="tx1"/>
                </a:solidFill>
                <a:latin typeface="Arial"/>
                <a:cs typeface="Arial"/>
              </a:rPr>
              <a:t>Поэтапная индексации тарифов операторов связи с учетом текущего уровня инфляции</a:t>
            </a:r>
            <a:endParaRPr lang="ru-RU" sz="1500" spc="-5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3" name="Скругленный прямоугольник 58">
            <a:extLst>
              <a:ext uri="{FF2B5EF4-FFF2-40B4-BE49-F238E27FC236}">
                <a16:creationId xmlns:a16="http://schemas.microsoft.com/office/drawing/2014/main" id="{D7C9C1D3-B247-F7D3-9F25-8B78DE1551F8}"/>
              </a:ext>
            </a:extLst>
          </p:cNvPr>
          <p:cNvSpPr/>
          <p:nvPr/>
        </p:nvSpPr>
        <p:spPr>
          <a:xfrm>
            <a:off x="6432017" y="1874227"/>
            <a:ext cx="5334687" cy="869740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spc="-5" dirty="0">
                <a:solidFill>
                  <a:schemeClr val="tx1"/>
                </a:solidFill>
                <a:latin typeface="Arial"/>
                <a:cs typeface="Arial"/>
              </a:rPr>
              <a:t>Мораторий на применение коэффициента-дефлятора при начислении арендной платы за пользование государственным имуществом</a:t>
            </a:r>
          </a:p>
        </p:txBody>
      </p:sp>
      <p:sp>
        <p:nvSpPr>
          <p:cNvPr id="244" name="Скругленный прямоугольник 58">
            <a:extLst>
              <a:ext uri="{FF2B5EF4-FFF2-40B4-BE49-F238E27FC236}">
                <a16:creationId xmlns:a16="http://schemas.microsoft.com/office/drawing/2014/main" id="{278988FA-35F7-87C3-E904-99A0D598E06D}"/>
              </a:ext>
            </a:extLst>
          </p:cNvPr>
          <p:cNvSpPr/>
          <p:nvPr/>
        </p:nvSpPr>
        <p:spPr>
          <a:xfrm>
            <a:off x="6452720" y="4394988"/>
            <a:ext cx="5334687" cy="982814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spc="-5" dirty="0">
                <a:solidFill>
                  <a:schemeClr val="tx1"/>
                </a:solidFill>
                <a:latin typeface="Arial"/>
                <a:cs typeface="Arial"/>
              </a:rPr>
              <a:t>Мораторий на применение коэффициента-дефлятора при начислении арендной платы за пользование муниципальным имуществом</a:t>
            </a:r>
          </a:p>
        </p:txBody>
      </p:sp>
      <p:sp>
        <p:nvSpPr>
          <p:cNvPr id="245" name="Скругленный прямоугольник 58">
            <a:extLst>
              <a:ext uri="{FF2B5EF4-FFF2-40B4-BE49-F238E27FC236}">
                <a16:creationId xmlns:a16="http://schemas.microsoft.com/office/drawing/2014/main" id="{8F4C0AAD-E789-3ABF-55D7-E49126BAD777}"/>
              </a:ext>
            </a:extLst>
          </p:cNvPr>
          <p:cNvSpPr/>
          <p:nvPr/>
        </p:nvSpPr>
        <p:spPr>
          <a:xfrm>
            <a:off x="6460620" y="5472709"/>
            <a:ext cx="5334687" cy="717017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spc="-5" dirty="0">
                <a:solidFill>
                  <a:schemeClr val="tx1"/>
                </a:solidFill>
                <a:latin typeface="Arial"/>
                <a:cs typeface="Arial"/>
              </a:rPr>
              <a:t>Снижение ставки земельного налога на 50 %</a:t>
            </a:r>
          </a:p>
        </p:txBody>
      </p:sp>
      <p:sp>
        <p:nvSpPr>
          <p:cNvPr id="6" name="Скругленный прямоугольник 58">
            <a:extLst>
              <a:ext uri="{FF2B5EF4-FFF2-40B4-BE49-F238E27FC236}">
                <a16:creationId xmlns:a16="http://schemas.microsoft.com/office/drawing/2014/main" id="{685E33F8-0471-430C-C010-B581A4322C20}"/>
              </a:ext>
            </a:extLst>
          </p:cNvPr>
          <p:cNvSpPr/>
          <p:nvPr/>
        </p:nvSpPr>
        <p:spPr>
          <a:xfrm>
            <a:off x="6439903" y="2856111"/>
            <a:ext cx="5334687" cy="1334889"/>
          </a:xfrm>
          <a:prstGeom prst="roundRect">
            <a:avLst/>
          </a:prstGeom>
          <a:noFill/>
          <a:ln>
            <a:solidFill>
              <a:srgbClr val="71A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spc="-5" dirty="0">
                <a:solidFill>
                  <a:schemeClr val="tx1"/>
                </a:solidFill>
                <a:latin typeface="Arial"/>
                <a:cs typeface="Arial"/>
              </a:rPr>
              <a:t>Запрет на начисление пеней и штрафов за нарушение условий договора аренды государственного имущества, в том числе земельных участков, находящегося в собственности Кировской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49528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636" y="144515"/>
            <a:ext cx="852805" cy="213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60"/>
              </a:lnSpc>
            </a:pPr>
            <a:r>
              <a:rPr sz="1500" b="1" spc="-80" dirty="0">
                <a:solidFill>
                  <a:srgbClr val="334285"/>
                </a:solidFill>
                <a:latin typeface="Arial"/>
                <a:cs typeface="Arial"/>
              </a:rPr>
              <a:t>Р</a:t>
            </a:r>
            <a:r>
              <a:rPr sz="1500" b="1" spc="-55" dirty="0">
                <a:solidFill>
                  <a:srgbClr val="334285"/>
                </a:solidFill>
                <a:latin typeface="Arial"/>
                <a:cs typeface="Arial"/>
              </a:rPr>
              <a:t>ОС</a:t>
            </a:r>
            <a:r>
              <a:rPr sz="1500" b="1" spc="-90" dirty="0">
                <a:solidFill>
                  <a:srgbClr val="334285"/>
                </a:solidFill>
                <a:latin typeface="Arial"/>
                <a:cs typeface="Arial"/>
              </a:rPr>
              <a:t>С</a:t>
            </a:r>
            <a:r>
              <a:rPr sz="1500" b="1" spc="-165" dirty="0">
                <a:solidFill>
                  <a:srgbClr val="334285"/>
                </a:solidFill>
                <a:latin typeface="Arial"/>
                <a:cs typeface="Arial"/>
              </a:rPr>
              <a:t>Т</a:t>
            </a:r>
            <a:r>
              <a:rPr sz="1500" b="1" spc="-114" dirty="0">
                <a:solidFill>
                  <a:srgbClr val="334285"/>
                </a:solidFill>
                <a:latin typeface="Arial"/>
                <a:cs typeface="Arial"/>
              </a:rPr>
              <a:t>А</a:t>
            </a:r>
            <a:r>
              <a:rPr sz="1500" b="1" dirty="0">
                <a:solidFill>
                  <a:srgbClr val="334285"/>
                </a:solidFill>
                <a:latin typeface="Arial"/>
                <a:cs typeface="Arial"/>
              </a:rPr>
              <a:t>Т</a:t>
            </a:r>
            <a:endParaRPr sz="15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3202" y="39"/>
            <a:ext cx="10368000" cy="90170"/>
          </a:xfrm>
          <a:custGeom>
            <a:avLst/>
            <a:gdLst/>
            <a:ahLst/>
            <a:cxnLst/>
            <a:rect l="l" t="t" r="r" b="b"/>
            <a:pathLst>
              <a:path w="11478260" h="90170">
                <a:moveTo>
                  <a:pt x="11477879" y="0"/>
                </a:moveTo>
                <a:lnTo>
                  <a:pt x="0" y="0"/>
                </a:lnTo>
                <a:lnTo>
                  <a:pt x="0" y="90003"/>
                </a:lnTo>
                <a:lnTo>
                  <a:pt x="11477879" y="90003"/>
                </a:lnTo>
                <a:lnTo>
                  <a:pt x="11477879" y="0"/>
                </a:lnTo>
                <a:close/>
              </a:path>
            </a:pathLst>
          </a:custGeom>
          <a:solidFill>
            <a:srgbClr val="334285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929589"/>
            <a:ext cx="219710" cy="739140"/>
          </a:xfrm>
          <a:custGeom>
            <a:avLst/>
            <a:gdLst/>
            <a:ahLst/>
            <a:cxnLst/>
            <a:rect l="l" t="t" r="r" b="b"/>
            <a:pathLst>
              <a:path w="219710" h="739140">
                <a:moveTo>
                  <a:pt x="219557" y="0"/>
                </a:moveTo>
                <a:lnTo>
                  <a:pt x="0" y="0"/>
                </a:lnTo>
                <a:lnTo>
                  <a:pt x="0" y="738543"/>
                </a:lnTo>
                <a:lnTo>
                  <a:pt x="219557" y="738543"/>
                </a:lnTo>
                <a:lnTo>
                  <a:pt x="219557" y="0"/>
                </a:lnTo>
                <a:close/>
              </a:path>
            </a:pathLst>
          </a:custGeom>
          <a:solidFill>
            <a:srgbClr val="77DF7C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901825"/>
            <a:ext cx="220345" cy="4578350"/>
          </a:xfrm>
          <a:custGeom>
            <a:avLst/>
            <a:gdLst/>
            <a:ahLst/>
            <a:cxnLst/>
            <a:rect l="l" t="t" r="r" b="b"/>
            <a:pathLst>
              <a:path w="220345" h="4578350">
                <a:moveTo>
                  <a:pt x="219887" y="0"/>
                </a:moveTo>
                <a:lnTo>
                  <a:pt x="0" y="0"/>
                </a:lnTo>
                <a:lnTo>
                  <a:pt x="0" y="4577969"/>
                </a:lnTo>
                <a:lnTo>
                  <a:pt x="219887" y="4577969"/>
                </a:lnTo>
                <a:lnTo>
                  <a:pt x="219887" y="0"/>
                </a:lnTo>
                <a:close/>
              </a:path>
            </a:pathLst>
          </a:custGeom>
          <a:solidFill>
            <a:srgbClr val="71A9FB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1264" y="144462"/>
            <a:ext cx="1441450" cy="338455"/>
          </a:xfrm>
          <a:custGeom>
            <a:avLst/>
            <a:gdLst/>
            <a:ahLst/>
            <a:cxnLst/>
            <a:rect l="l" t="t" r="r" b="b"/>
            <a:pathLst>
              <a:path w="1441450" h="338455">
                <a:moveTo>
                  <a:pt x="1441450" y="0"/>
                </a:moveTo>
                <a:lnTo>
                  <a:pt x="0" y="0"/>
                </a:lnTo>
                <a:lnTo>
                  <a:pt x="0" y="338137"/>
                </a:lnTo>
                <a:lnTo>
                  <a:pt x="1441450" y="338137"/>
                </a:lnTo>
                <a:lnTo>
                  <a:pt x="14414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686382" y="385359"/>
            <a:ext cx="9057818" cy="45719"/>
          </a:xfrm>
          <a:custGeom>
            <a:avLst/>
            <a:gdLst/>
            <a:ahLst/>
            <a:cxnLst/>
            <a:rect l="l" t="t" r="r" b="b"/>
            <a:pathLst>
              <a:path w="10165080">
                <a:moveTo>
                  <a:pt x="0" y="0"/>
                </a:moveTo>
                <a:lnTo>
                  <a:pt x="10164953" y="0"/>
                </a:lnTo>
              </a:path>
            </a:pathLst>
          </a:custGeom>
          <a:ln w="25400">
            <a:solidFill>
              <a:srgbClr val="334285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42" name="Picture 9" descr="http://school16-kirov.ucoz.ru/img/flag_k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995"/>
            <a:ext cx="4838582" cy="116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1" y="424886"/>
            <a:ext cx="5715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002860" y="3127375"/>
            <a:ext cx="8424862" cy="75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 algn="ctr"/>
            <a:endParaRPr lang="ru-RU" sz="700" b="1" dirty="0">
              <a:solidFill>
                <a:srgbClr val="C0504D">
                  <a:lumMod val="50000"/>
                </a:srgbClr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algn="ctr"/>
            <a:r>
              <a:rPr lang="ru-RU" sz="3600" b="1" spc="-10" dirty="0">
                <a:solidFill>
                  <a:srgbClr val="334285"/>
                </a:solidFill>
                <a:latin typeface="Arial"/>
                <a:cs typeface="Arial"/>
              </a:rPr>
              <a:t>Спасибо за внимание!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F7602AB-A767-A4A3-626D-A7582832E7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33302" t="23119" r="33464" b="17431"/>
          <a:stretch/>
        </p:blipFill>
        <p:spPr>
          <a:xfrm>
            <a:off x="10896600" y="205223"/>
            <a:ext cx="1159201" cy="11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76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</TotalTime>
  <Words>269</Words>
  <Application>Microsoft Office PowerPoint</Application>
  <PresentationFormat>Произвольный</PresentationFormat>
  <Paragraphs>33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</vt:lpstr>
      <vt:lpstr>Microsoft Sans Serif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Бехтерев Борис Олегович</dc:creator>
  <cp:lastModifiedBy>Екатерина В. Пыхтина</cp:lastModifiedBy>
  <cp:revision>221</cp:revision>
  <cp:lastPrinted>2022-08-03T13:54:38Z</cp:lastPrinted>
  <dcterms:created xsi:type="dcterms:W3CDTF">2022-04-07T08:51:04Z</dcterms:created>
  <dcterms:modified xsi:type="dcterms:W3CDTF">2023-03-03T09:15:27Z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2022-04-07T00:00:00Z</vt:filetime>
  </property>
</Properties>
</file>