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640" r:id="rId2"/>
    <p:sldId id="567" r:id="rId3"/>
    <p:sldId id="342" r:id="rId4"/>
    <p:sldId id="609" r:id="rId5"/>
    <p:sldId id="613" r:id="rId6"/>
    <p:sldId id="610" r:id="rId7"/>
    <p:sldId id="277" r:id="rId8"/>
    <p:sldId id="614" r:id="rId9"/>
    <p:sldId id="643" r:id="rId10"/>
    <p:sldId id="644" r:id="rId11"/>
    <p:sldId id="646" r:id="rId12"/>
    <p:sldId id="647" r:id="rId13"/>
    <p:sldId id="608" r:id="rId14"/>
    <p:sldId id="600" r:id="rId15"/>
    <p:sldId id="779" r:id="rId16"/>
    <p:sldId id="797" r:id="rId17"/>
    <p:sldId id="642" r:id="rId18"/>
    <p:sldId id="554" r:id="rId19"/>
    <p:sldId id="563" r:id="rId20"/>
    <p:sldId id="559" r:id="rId21"/>
    <p:sldId id="576" r:id="rId22"/>
    <p:sldId id="620" r:id="rId23"/>
    <p:sldId id="619" r:id="rId24"/>
    <p:sldId id="596" r:id="rId25"/>
    <p:sldId id="627" r:id="rId26"/>
    <p:sldId id="621" r:id="rId27"/>
    <p:sldId id="639" r:id="rId28"/>
  </p:sldIdLst>
  <p:sldSz cx="12192000" cy="6858000"/>
  <p:notesSz cx="6810375" cy="99425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22F8C5A-8451-46BC-B425-24AAD28F9424}">
          <p14:sldIdLst>
            <p14:sldId id="640"/>
            <p14:sldId id="567"/>
            <p14:sldId id="342"/>
          </p14:sldIdLst>
        </p14:section>
        <p14:section name="Раздел без заголовка" id="{8584FB09-06A3-4B97-ACC1-4C8E25ABA05B}">
          <p14:sldIdLst>
            <p14:sldId id="609"/>
            <p14:sldId id="613"/>
            <p14:sldId id="610"/>
            <p14:sldId id="277"/>
            <p14:sldId id="614"/>
            <p14:sldId id="643"/>
            <p14:sldId id="644"/>
            <p14:sldId id="646"/>
            <p14:sldId id="647"/>
            <p14:sldId id="608"/>
            <p14:sldId id="600"/>
            <p14:sldId id="779"/>
            <p14:sldId id="797"/>
            <p14:sldId id="642"/>
            <p14:sldId id="554"/>
            <p14:sldId id="563"/>
            <p14:sldId id="559"/>
            <p14:sldId id="576"/>
          </p14:sldIdLst>
        </p14:section>
        <p14:section name="Раздел без заголовка" id="{010316A4-EEE2-4F71-B9A5-B09068A853ED}">
          <p14:sldIdLst>
            <p14:sldId id="620"/>
            <p14:sldId id="619"/>
            <p14:sldId id="596"/>
            <p14:sldId id="627"/>
            <p14:sldId id="621"/>
          </p14:sldIdLst>
        </p14:section>
        <p14:section name="Раздел без заголовка" id="{EFBF945A-173E-40CC-9F58-A04F7C3EA14E}">
          <p14:sldIdLst>
            <p14:sldId id="63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E2716"/>
    <a:srgbClr val="DDB893"/>
    <a:srgbClr val="FDF0E7"/>
    <a:srgbClr val="6D2D19"/>
    <a:srgbClr val="FFFFFF"/>
    <a:srgbClr val="F2E4D6"/>
    <a:srgbClr val="703016"/>
    <a:srgbClr val="663300"/>
    <a:srgbClr val="5D2C19"/>
    <a:srgbClr val="B4AEA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10" autoAdjust="0"/>
    <p:restoredTop sz="93481" autoAdjust="0"/>
  </p:normalViewPr>
  <p:slideViewPr>
    <p:cSldViewPr>
      <p:cViewPr varScale="1">
        <p:scale>
          <a:sx n="82" d="100"/>
          <a:sy n="82" d="100"/>
        </p:scale>
        <p:origin x="-461" y="-9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1.png"/><Relationship Id="rId2" Type="http://schemas.openxmlformats.org/officeDocument/2006/relationships/image" Target="../media/image361.png"/><Relationship Id="rId1" Type="http://schemas.openxmlformats.org/officeDocument/2006/relationships/image" Target="../media/image351.png"/><Relationship Id="rId4" Type="http://schemas.openxmlformats.org/officeDocument/2006/relationships/image" Target="../media/image38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8A64F-D7F2-4CFF-BFFB-D6E08B6F7415}" type="doc">
      <dgm:prSet loTypeId="urn:microsoft.com/office/officeart/2005/8/layout/pList2#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0BCF82D6-A84D-49E9-A269-5FBDB5B926A4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noFill/>
        <a:ln>
          <a:solidFill>
            <a:srgbClr val="DDB893"/>
          </a:solidFill>
        </a:ln>
      </dgm:spPr>
      <dgm:t>
        <a:bodyPr rot="0" spcFirstLastPara="1" vertOverflow="overflow" horzOverflow="overflow" vert="horz" wrap="square" lIns="45719" tIns="45719" rIns="45719" bIns="45719" numCol="1" spcCol="38100" rtlCol="0" anchor="ctr"/>
        <a:lstStyle/>
        <a:p>
          <a:pPr marL="0" marR="0" indent="0" algn="ctr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Субъекты МСП, обеспечивающие </a:t>
          </a:r>
          <a:r>
            <a:rPr kumimoji="0" lang="ru-RU" sz="1800" b="1" i="0" u="none" strike="noStrike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занятость социально уязвимых граждан</a:t>
          </a:r>
        </a:p>
      </dgm:t>
    </dgm:pt>
    <dgm:pt modelId="{543A9773-B026-4D8C-9A9D-420062F40937}" type="parTrans" cxnId="{E60C9DFF-4B06-4187-8350-FE5B185EE870}">
      <dgm:prSet/>
      <dgm:spPr/>
      <dgm:t>
        <a:bodyPr/>
        <a:lstStyle/>
        <a:p>
          <a:endParaRPr lang="ru-RU"/>
        </a:p>
      </dgm:t>
    </dgm:pt>
    <dgm:pt modelId="{3B2B5BE1-D410-4245-9646-64586D1CAD2E}" type="sibTrans" cxnId="{E60C9DFF-4B06-4187-8350-FE5B185EE870}">
      <dgm:prSet/>
      <dgm:spPr/>
      <dgm:t>
        <a:bodyPr/>
        <a:lstStyle/>
        <a:p>
          <a:endParaRPr lang="ru-RU"/>
        </a:p>
      </dgm:t>
    </dgm:pt>
    <dgm:pt modelId="{F0AA3AF2-1F85-4C44-BE9E-D8FA0C824231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noFill/>
        <a:ln>
          <a:solidFill>
            <a:srgbClr val="DDB893"/>
          </a:solidFill>
        </a:ln>
      </dgm:spPr>
      <dgm:t>
        <a:bodyPr rot="0" spcFirstLastPara="0" vertOverflow="overflow" horzOverflow="overflow" vert="horz" wrap="square" lIns="45719" tIns="45719" rIns="45719" bIns="45719" numCol="1" spcCol="1270" rtlCol="0" anchor="ctr" anchorCtr="0"/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МСП, осуществляющие </a:t>
          </a:r>
          <a:r>
            <a: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реализацию товаров (работ, услуг), произведенных социально уязвимыми гражданами</a:t>
          </a:r>
        </a:p>
      </dgm:t>
    </dgm:pt>
    <dgm:pt modelId="{7645CAA1-6A55-44BB-B205-54387FAD590E}" type="parTrans" cxnId="{45038AF6-017F-4979-8FD4-182B889876D9}">
      <dgm:prSet/>
      <dgm:spPr/>
      <dgm:t>
        <a:bodyPr/>
        <a:lstStyle/>
        <a:p>
          <a:endParaRPr lang="ru-RU"/>
        </a:p>
      </dgm:t>
    </dgm:pt>
    <dgm:pt modelId="{88C1DE0A-C156-4B2B-A463-245556BB3F22}" type="sibTrans" cxnId="{45038AF6-017F-4979-8FD4-182B889876D9}">
      <dgm:prSet/>
      <dgm:spPr/>
      <dgm:t>
        <a:bodyPr/>
        <a:lstStyle/>
        <a:p>
          <a:endParaRPr lang="ru-RU"/>
        </a:p>
      </dgm:t>
    </dgm:pt>
    <dgm:pt modelId="{10AF7FA8-DFAB-4F78-A790-D1BCD9E13D5C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noFill/>
        <a:ln>
          <a:solidFill>
            <a:srgbClr val="DDB893"/>
          </a:solidFill>
        </a:ln>
      </dgm:spPr>
      <dgm:t>
        <a:bodyPr rot="0" spcFirstLastPara="0" vertOverflow="overflow" horzOverflow="overflow" vert="horz" wrap="square" lIns="45719" tIns="45719" rIns="45719" bIns="45719" numCol="1" spcCol="1270" rtlCol="0" anchor="ctr" anchorCtr="0"/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 осуществляющие </a:t>
          </a:r>
          <a: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производство товаров (работ, услуг) </a:t>
          </a:r>
          <a:b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</a:br>
          <a: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для социально уязвимых граждан</a:t>
          </a:r>
        </a:p>
      </dgm:t>
    </dgm:pt>
    <dgm:pt modelId="{C317F249-D435-498B-8F96-2A827D746741}" type="parTrans" cxnId="{6404FAF6-A3D9-4018-AC0E-ACB5FD83A9BC}">
      <dgm:prSet/>
      <dgm:spPr/>
      <dgm:t>
        <a:bodyPr/>
        <a:lstStyle/>
        <a:p>
          <a:endParaRPr lang="ru-RU"/>
        </a:p>
      </dgm:t>
    </dgm:pt>
    <dgm:pt modelId="{B16A541D-0347-436E-9F95-3EFB292880AA}" type="sibTrans" cxnId="{6404FAF6-A3D9-4018-AC0E-ACB5FD83A9BC}">
      <dgm:prSet/>
      <dgm:spPr/>
      <dgm:t>
        <a:bodyPr/>
        <a:lstStyle/>
        <a:p>
          <a:endParaRPr lang="ru-RU"/>
        </a:p>
      </dgm:t>
    </dgm:pt>
    <dgm:pt modelId="{D9DAB215-680E-438A-B738-C24E4AF04D9C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noFill/>
        <a:ln>
          <a:solidFill>
            <a:srgbClr val="DDB893"/>
          </a:solidFill>
        </a:ln>
      </dgm:spPr>
      <dgm:t>
        <a:bodyPr rot="0" spcFirstLastPara="0" vertOverflow="overflow" horzOverflow="overflow" vert="horz" wrap="square" lIns="45719" tIns="45719" rIns="45719" bIns="45719" numCol="1" spcCol="1270" rtlCol="0" anchor="ctr" anchorCtr="0"/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МСП, осуществляющие деятельность, направленную </a:t>
          </a:r>
          <a:b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</a:b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на </a:t>
          </a:r>
          <a:r>
            <a: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достижение общественно-полезных целей и решение социальных проблем общества</a:t>
          </a:r>
        </a:p>
      </dgm:t>
    </dgm:pt>
    <dgm:pt modelId="{B4D56F72-4785-4BBB-BF71-51F06FDA4F07}" type="parTrans" cxnId="{DEDF09CF-61EE-4EB1-901C-F340E4464B17}">
      <dgm:prSet/>
      <dgm:spPr/>
      <dgm:t>
        <a:bodyPr/>
        <a:lstStyle/>
        <a:p>
          <a:endParaRPr lang="ru-RU"/>
        </a:p>
      </dgm:t>
    </dgm:pt>
    <dgm:pt modelId="{D6B1DD35-C0D7-43DB-BA09-D2E717B8ED05}" type="sibTrans" cxnId="{DEDF09CF-61EE-4EB1-901C-F340E4464B17}">
      <dgm:prSet/>
      <dgm:spPr/>
      <dgm:t>
        <a:bodyPr/>
        <a:lstStyle/>
        <a:p>
          <a:endParaRPr lang="ru-RU"/>
        </a:p>
      </dgm:t>
    </dgm:pt>
    <dgm:pt modelId="{19214FE8-F823-4F18-B615-C4580024C7A9}" type="pres">
      <dgm:prSet presAssocID="{DFA8A64F-D7F2-4CFF-BFFB-D6E08B6F74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83C4AD-DA51-4434-9FB1-2E3FF695E0D6}" type="pres">
      <dgm:prSet presAssocID="{DFA8A64F-D7F2-4CFF-BFFB-D6E08B6F7415}" presName="bkgdShp" presStyleLbl="alignAccFollowNode1" presStyleIdx="0" presStyleCnt="1" custLinFactNeighborX="-4041" custLinFactNeighborY="99299"/>
      <dgm:spPr>
        <a:noFill/>
        <a:ln>
          <a:noFill/>
        </a:ln>
      </dgm:spPr>
    </dgm:pt>
    <dgm:pt modelId="{674634DA-21D7-4058-B313-C3BBD433107E}" type="pres">
      <dgm:prSet presAssocID="{DFA8A64F-D7F2-4CFF-BFFB-D6E08B6F7415}" presName="linComp" presStyleCnt="0"/>
      <dgm:spPr/>
    </dgm:pt>
    <dgm:pt modelId="{B0ED1A25-58F9-4257-9468-7970087429A9}" type="pres">
      <dgm:prSet presAssocID="{0BCF82D6-A84D-49E9-A269-5FBDB5B926A4}" presName="compNode" presStyleCnt="0"/>
      <dgm:spPr/>
    </dgm:pt>
    <dgm:pt modelId="{3287D379-B70A-474E-B970-7AD86E4D7481}" type="pres">
      <dgm:prSet presAssocID="{0BCF82D6-A84D-49E9-A269-5FBDB5B926A4}" presName="node" presStyleLbl="node1" presStyleIdx="0" presStyleCnt="4">
        <dgm:presLayoutVars>
          <dgm:bulletEnabled val="1"/>
        </dgm:presLayoutVars>
      </dgm:prSet>
      <dgm:spPr>
        <a:xfrm rot="10800000">
          <a:off x="324830" y="1896890"/>
          <a:ext cx="2344077" cy="2318421"/>
        </a:xfrm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ADD6C36F-BADA-4301-83BB-5EBD6B55749F}" type="pres">
      <dgm:prSet presAssocID="{0BCF82D6-A84D-49E9-A269-5FBDB5B926A4}" presName="invisiNode" presStyleLbl="node1" presStyleIdx="0" presStyleCnt="4"/>
      <dgm:spPr/>
    </dgm:pt>
    <dgm:pt modelId="{8C9E16F8-4B10-4F37-83C2-11FD81372E90}" type="pres">
      <dgm:prSet presAssocID="{0BCF82D6-A84D-49E9-A269-5FBDB5B926A4}" presName="imagNode" presStyleLbl="fgImgPlace1" presStyleIdx="0" presStyleCnt="4"/>
      <dgm:spPr>
        <a:blipFill rotWithShape="1">
          <a:blip xmlns:r="http://schemas.openxmlformats.org/officeDocument/2006/relationships" r:embed="rId1"/>
          <a:srcRect/>
          <a:stretch>
            <a:fillRect t="-29000" b="-29000"/>
          </a:stretch>
        </a:blipFill>
        <a:ln>
          <a:solidFill>
            <a:srgbClr val="DDB893"/>
          </a:solidFill>
        </a:ln>
      </dgm:spPr>
    </dgm:pt>
    <dgm:pt modelId="{F4D76F3A-7297-44C9-A51B-C03E74D6E430}" type="pres">
      <dgm:prSet presAssocID="{3B2B5BE1-D410-4245-9646-64586D1CAD2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C813AEA-3A4A-42F1-A99F-D2C45CB73F36}" type="pres">
      <dgm:prSet presAssocID="{F0AA3AF2-1F85-4C44-BE9E-D8FA0C824231}" presName="compNode" presStyleCnt="0"/>
      <dgm:spPr/>
    </dgm:pt>
    <dgm:pt modelId="{D5FFB42F-492B-4410-B479-E84CBEBCC98A}" type="pres">
      <dgm:prSet presAssocID="{F0AA3AF2-1F85-4C44-BE9E-D8FA0C824231}" presName="node" presStyleLbl="node1" presStyleIdx="1" presStyleCnt="4">
        <dgm:presLayoutVars>
          <dgm:bulletEnabled val="1"/>
        </dgm:presLayoutVars>
      </dgm:prSet>
      <dgm:spPr>
        <a:xfrm rot="10800000">
          <a:off x="2988547" y="1799679"/>
          <a:ext cx="2412891" cy="2199608"/>
        </a:xfrm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3081EDDB-DAE8-4B1A-A398-F7DF1FBA696B}" type="pres">
      <dgm:prSet presAssocID="{F0AA3AF2-1F85-4C44-BE9E-D8FA0C824231}" presName="invisiNode" presStyleLbl="node1" presStyleIdx="1" presStyleCnt="4"/>
      <dgm:spPr/>
    </dgm:pt>
    <dgm:pt modelId="{1BEC1BBE-5779-4B68-95DB-D04BEDFBDB3F}" type="pres">
      <dgm:prSet presAssocID="{F0AA3AF2-1F85-4C44-BE9E-D8FA0C824231}" presName="imagNode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t="-34000" b="-34000"/>
          </a:stretch>
        </a:blipFill>
        <a:ln>
          <a:solidFill>
            <a:srgbClr val="DDB893"/>
          </a:solidFill>
        </a:ln>
      </dgm:spPr>
    </dgm:pt>
    <dgm:pt modelId="{36FC5C91-2A99-48E9-810F-551710343AB6}" type="pres">
      <dgm:prSet presAssocID="{88C1DE0A-C156-4B2B-A463-245556BB3F2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653344F-8E10-41D1-A051-B0E1992B1386}" type="pres">
      <dgm:prSet presAssocID="{10AF7FA8-DFAB-4F78-A790-D1BCD9E13D5C}" presName="compNode" presStyleCnt="0"/>
      <dgm:spPr/>
    </dgm:pt>
    <dgm:pt modelId="{11610EAF-7B81-41AE-95AB-0EDE4B9E8A9F}" type="pres">
      <dgm:prSet presAssocID="{10AF7FA8-DFAB-4F78-A790-D1BCD9E13D5C}" presName="node" presStyleLbl="node1" presStyleIdx="2" presStyleCnt="4">
        <dgm:presLayoutVars>
          <dgm:bulletEnabled val="1"/>
        </dgm:presLayoutVars>
      </dgm:prSet>
      <dgm:spPr>
        <a:xfrm rot="10800000">
          <a:off x="5642727" y="1799679"/>
          <a:ext cx="2412891" cy="2199608"/>
        </a:xfrm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46832330-8A04-485F-A346-9C19D07DF1CD}" type="pres">
      <dgm:prSet presAssocID="{10AF7FA8-DFAB-4F78-A790-D1BCD9E13D5C}" presName="invisiNode" presStyleLbl="node1" presStyleIdx="2" presStyleCnt="4"/>
      <dgm:spPr/>
    </dgm:pt>
    <dgm:pt modelId="{1C5DC235-9D05-4AD0-847D-A9F66A00FCAF}" type="pres">
      <dgm:prSet presAssocID="{10AF7FA8-DFAB-4F78-A790-D1BCD9E13D5C}" presName="imagNode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t="-34000" b="-34000"/>
          </a:stretch>
        </a:blipFill>
        <a:ln>
          <a:solidFill>
            <a:srgbClr val="DDB893"/>
          </a:solidFill>
        </a:ln>
      </dgm:spPr>
    </dgm:pt>
    <dgm:pt modelId="{69968EB1-D12C-46F9-AE94-8E59A5E4F8A2}" type="pres">
      <dgm:prSet presAssocID="{B16A541D-0347-436E-9F95-3EFB292880A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AEAB4F5-8706-470C-AD13-21D2313E0F22}" type="pres">
      <dgm:prSet presAssocID="{D9DAB215-680E-438A-B738-C24E4AF04D9C}" presName="compNode" presStyleCnt="0"/>
      <dgm:spPr/>
    </dgm:pt>
    <dgm:pt modelId="{66DAFE33-D188-4A0F-A093-900CF00CE9D6}" type="pres">
      <dgm:prSet presAssocID="{D9DAB215-680E-438A-B738-C24E4AF04D9C}" presName="node" presStyleLbl="node1" presStyleIdx="3" presStyleCnt="4">
        <dgm:presLayoutVars>
          <dgm:bulletEnabled val="1"/>
        </dgm:presLayoutVars>
      </dgm:prSet>
      <dgm:spPr>
        <a:xfrm rot="10800000">
          <a:off x="8296908" y="1799679"/>
          <a:ext cx="2412891" cy="2199608"/>
        </a:xfrm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ru-RU"/>
        </a:p>
      </dgm:t>
    </dgm:pt>
    <dgm:pt modelId="{B572850A-72A9-491D-879F-F1EE09168D8C}" type="pres">
      <dgm:prSet presAssocID="{D9DAB215-680E-438A-B738-C24E4AF04D9C}" presName="invisiNode" presStyleLbl="node1" presStyleIdx="3" presStyleCnt="4"/>
      <dgm:spPr/>
    </dgm:pt>
    <dgm:pt modelId="{EBDA9551-AE9E-478B-973A-FF93B7485D15}" type="pres">
      <dgm:prSet presAssocID="{D9DAB215-680E-438A-B738-C24E4AF04D9C}" presName="imagNode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t="-34000" b="-34000"/>
          </a:stretch>
        </a:blipFill>
        <a:ln>
          <a:solidFill>
            <a:srgbClr val="DDB893"/>
          </a:solidFill>
        </a:ln>
      </dgm:spPr>
    </dgm:pt>
  </dgm:ptLst>
  <dgm:cxnLst>
    <dgm:cxn modelId="{CCC85EEB-7B98-45BC-83C2-A0AD5A0C6F14}" type="presOf" srcId="{0BCF82D6-A84D-49E9-A269-5FBDB5B926A4}" destId="{3287D379-B70A-474E-B970-7AD86E4D7481}" srcOrd="0" destOrd="0" presId="urn:microsoft.com/office/officeart/2005/8/layout/pList2#1"/>
    <dgm:cxn modelId="{AA2D8D44-A3B4-42D1-B1B9-9775B29BD1DF}" type="presOf" srcId="{B16A541D-0347-436E-9F95-3EFB292880AA}" destId="{69968EB1-D12C-46F9-AE94-8E59A5E4F8A2}" srcOrd="0" destOrd="0" presId="urn:microsoft.com/office/officeart/2005/8/layout/pList2#1"/>
    <dgm:cxn modelId="{25767A86-101D-49CE-9810-015BF23CA061}" type="presOf" srcId="{D9DAB215-680E-438A-B738-C24E4AF04D9C}" destId="{66DAFE33-D188-4A0F-A093-900CF00CE9D6}" srcOrd="0" destOrd="0" presId="urn:microsoft.com/office/officeart/2005/8/layout/pList2#1"/>
    <dgm:cxn modelId="{E60C9DFF-4B06-4187-8350-FE5B185EE870}" srcId="{DFA8A64F-D7F2-4CFF-BFFB-D6E08B6F7415}" destId="{0BCF82D6-A84D-49E9-A269-5FBDB5B926A4}" srcOrd="0" destOrd="0" parTransId="{543A9773-B026-4D8C-9A9D-420062F40937}" sibTransId="{3B2B5BE1-D410-4245-9646-64586D1CAD2E}"/>
    <dgm:cxn modelId="{F33054D5-D505-4CB1-A627-EA0F5F73E903}" type="presOf" srcId="{F0AA3AF2-1F85-4C44-BE9E-D8FA0C824231}" destId="{D5FFB42F-492B-4410-B479-E84CBEBCC98A}" srcOrd="0" destOrd="0" presId="urn:microsoft.com/office/officeart/2005/8/layout/pList2#1"/>
    <dgm:cxn modelId="{C0028B4F-A006-4DD3-9693-EC3FB1CB85B5}" type="presOf" srcId="{3B2B5BE1-D410-4245-9646-64586D1CAD2E}" destId="{F4D76F3A-7297-44C9-A51B-C03E74D6E430}" srcOrd="0" destOrd="0" presId="urn:microsoft.com/office/officeart/2005/8/layout/pList2#1"/>
    <dgm:cxn modelId="{50361024-7D20-430E-A2A3-672902666B0D}" type="presOf" srcId="{10AF7FA8-DFAB-4F78-A790-D1BCD9E13D5C}" destId="{11610EAF-7B81-41AE-95AB-0EDE4B9E8A9F}" srcOrd="0" destOrd="0" presId="urn:microsoft.com/office/officeart/2005/8/layout/pList2#1"/>
    <dgm:cxn modelId="{6404FAF6-A3D9-4018-AC0E-ACB5FD83A9BC}" srcId="{DFA8A64F-D7F2-4CFF-BFFB-D6E08B6F7415}" destId="{10AF7FA8-DFAB-4F78-A790-D1BCD9E13D5C}" srcOrd="2" destOrd="0" parTransId="{C317F249-D435-498B-8F96-2A827D746741}" sibTransId="{B16A541D-0347-436E-9F95-3EFB292880AA}"/>
    <dgm:cxn modelId="{A19B4391-CDF4-4F35-865D-45771AA28529}" type="presOf" srcId="{88C1DE0A-C156-4B2B-A463-245556BB3F22}" destId="{36FC5C91-2A99-48E9-810F-551710343AB6}" srcOrd="0" destOrd="0" presId="urn:microsoft.com/office/officeart/2005/8/layout/pList2#1"/>
    <dgm:cxn modelId="{DEDF09CF-61EE-4EB1-901C-F340E4464B17}" srcId="{DFA8A64F-D7F2-4CFF-BFFB-D6E08B6F7415}" destId="{D9DAB215-680E-438A-B738-C24E4AF04D9C}" srcOrd="3" destOrd="0" parTransId="{B4D56F72-4785-4BBB-BF71-51F06FDA4F07}" sibTransId="{D6B1DD35-C0D7-43DB-BA09-D2E717B8ED05}"/>
    <dgm:cxn modelId="{0E8C0707-E835-4F21-AFD4-B58354AB9133}" type="presOf" srcId="{DFA8A64F-D7F2-4CFF-BFFB-D6E08B6F7415}" destId="{19214FE8-F823-4F18-B615-C4580024C7A9}" srcOrd="0" destOrd="0" presId="urn:microsoft.com/office/officeart/2005/8/layout/pList2#1"/>
    <dgm:cxn modelId="{45038AF6-017F-4979-8FD4-182B889876D9}" srcId="{DFA8A64F-D7F2-4CFF-BFFB-D6E08B6F7415}" destId="{F0AA3AF2-1F85-4C44-BE9E-D8FA0C824231}" srcOrd="1" destOrd="0" parTransId="{7645CAA1-6A55-44BB-B205-54387FAD590E}" sibTransId="{88C1DE0A-C156-4B2B-A463-245556BB3F22}"/>
    <dgm:cxn modelId="{3A21F4D0-9D45-4B91-85A0-0600DABA1F7F}" type="presParOf" srcId="{19214FE8-F823-4F18-B615-C4580024C7A9}" destId="{2883C4AD-DA51-4434-9FB1-2E3FF695E0D6}" srcOrd="0" destOrd="0" presId="urn:microsoft.com/office/officeart/2005/8/layout/pList2#1"/>
    <dgm:cxn modelId="{79C5EDE6-B7E6-4333-8F43-855C97C06536}" type="presParOf" srcId="{19214FE8-F823-4F18-B615-C4580024C7A9}" destId="{674634DA-21D7-4058-B313-C3BBD433107E}" srcOrd="1" destOrd="0" presId="urn:microsoft.com/office/officeart/2005/8/layout/pList2#1"/>
    <dgm:cxn modelId="{6E915F04-804A-4373-9F5D-D3664E67638C}" type="presParOf" srcId="{674634DA-21D7-4058-B313-C3BBD433107E}" destId="{B0ED1A25-58F9-4257-9468-7970087429A9}" srcOrd="0" destOrd="0" presId="urn:microsoft.com/office/officeart/2005/8/layout/pList2#1"/>
    <dgm:cxn modelId="{C0333133-A2AE-44A9-8AC4-D5D8972B47BE}" type="presParOf" srcId="{B0ED1A25-58F9-4257-9468-7970087429A9}" destId="{3287D379-B70A-474E-B970-7AD86E4D7481}" srcOrd="0" destOrd="0" presId="urn:microsoft.com/office/officeart/2005/8/layout/pList2#1"/>
    <dgm:cxn modelId="{4469335D-25C2-46B6-989D-4B0698003D57}" type="presParOf" srcId="{B0ED1A25-58F9-4257-9468-7970087429A9}" destId="{ADD6C36F-BADA-4301-83BB-5EBD6B55749F}" srcOrd="1" destOrd="0" presId="urn:microsoft.com/office/officeart/2005/8/layout/pList2#1"/>
    <dgm:cxn modelId="{EA94E363-7D0F-4092-9A78-564C69E420BE}" type="presParOf" srcId="{B0ED1A25-58F9-4257-9468-7970087429A9}" destId="{8C9E16F8-4B10-4F37-83C2-11FD81372E90}" srcOrd="2" destOrd="0" presId="urn:microsoft.com/office/officeart/2005/8/layout/pList2#1"/>
    <dgm:cxn modelId="{038E64D3-CFC5-4AF3-AD5B-8865840F3C3D}" type="presParOf" srcId="{674634DA-21D7-4058-B313-C3BBD433107E}" destId="{F4D76F3A-7297-44C9-A51B-C03E74D6E430}" srcOrd="1" destOrd="0" presId="urn:microsoft.com/office/officeart/2005/8/layout/pList2#1"/>
    <dgm:cxn modelId="{A7EA20F4-1708-4BE5-97A1-908D893B86C4}" type="presParOf" srcId="{674634DA-21D7-4058-B313-C3BBD433107E}" destId="{CC813AEA-3A4A-42F1-A99F-D2C45CB73F36}" srcOrd="2" destOrd="0" presId="urn:microsoft.com/office/officeart/2005/8/layout/pList2#1"/>
    <dgm:cxn modelId="{6A38075F-F4F3-4975-B422-CE799705640A}" type="presParOf" srcId="{CC813AEA-3A4A-42F1-A99F-D2C45CB73F36}" destId="{D5FFB42F-492B-4410-B479-E84CBEBCC98A}" srcOrd="0" destOrd="0" presId="urn:microsoft.com/office/officeart/2005/8/layout/pList2#1"/>
    <dgm:cxn modelId="{8B25B340-2772-421E-A54A-BF627CB20DE4}" type="presParOf" srcId="{CC813AEA-3A4A-42F1-A99F-D2C45CB73F36}" destId="{3081EDDB-DAE8-4B1A-A398-F7DF1FBA696B}" srcOrd="1" destOrd="0" presId="urn:microsoft.com/office/officeart/2005/8/layout/pList2#1"/>
    <dgm:cxn modelId="{94890F79-213B-4118-9B51-E5736C20639D}" type="presParOf" srcId="{CC813AEA-3A4A-42F1-A99F-D2C45CB73F36}" destId="{1BEC1BBE-5779-4B68-95DB-D04BEDFBDB3F}" srcOrd="2" destOrd="0" presId="urn:microsoft.com/office/officeart/2005/8/layout/pList2#1"/>
    <dgm:cxn modelId="{A6B425F9-A609-42C7-8008-55DE1B5F801D}" type="presParOf" srcId="{674634DA-21D7-4058-B313-C3BBD433107E}" destId="{36FC5C91-2A99-48E9-810F-551710343AB6}" srcOrd="3" destOrd="0" presId="urn:microsoft.com/office/officeart/2005/8/layout/pList2#1"/>
    <dgm:cxn modelId="{D47A9F91-E1D8-49F7-B122-47E828F22789}" type="presParOf" srcId="{674634DA-21D7-4058-B313-C3BBD433107E}" destId="{D653344F-8E10-41D1-A051-B0E1992B1386}" srcOrd="4" destOrd="0" presId="urn:microsoft.com/office/officeart/2005/8/layout/pList2#1"/>
    <dgm:cxn modelId="{4A56AB0F-0586-4FE8-92A4-0F32E28D2673}" type="presParOf" srcId="{D653344F-8E10-41D1-A051-B0E1992B1386}" destId="{11610EAF-7B81-41AE-95AB-0EDE4B9E8A9F}" srcOrd="0" destOrd="0" presId="urn:microsoft.com/office/officeart/2005/8/layout/pList2#1"/>
    <dgm:cxn modelId="{8F9F7ADC-FBBA-4F2A-AC65-A9CA88C4B439}" type="presParOf" srcId="{D653344F-8E10-41D1-A051-B0E1992B1386}" destId="{46832330-8A04-485F-A346-9C19D07DF1CD}" srcOrd="1" destOrd="0" presId="urn:microsoft.com/office/officeart/2005/8/layout/pList2#1"/>
    <dgm:cxn modelId="{DE1B1968-49FE-4726-8A0A-4B598165AF00}" type="presParOf" srcId="{D653344F-8E10-41D1-A051-B0E1992B1386}" destId="{1C5DC235-9D05-4AD0-847D-A9F66A00FCAF}" srcOrd="2" destOrd="0" presId="urn:microsoft.com/office/officeart/2005/8/layout/pList2#1"/>
    <dgm:cxn modelId="{9A7C99DD-7950-4ED0-820E-7E009E1BD693}" type="presParOf" srcId="{674634DA-21D7-4058-B313-C3BBD433107E}" destId="{69968EB1-D12C-46F9-AE94-8E59A5E4F8A2}" srcOrd="5" destOrd="0" presId="urn:microsoft.com/office/officeart/2005/8/layout/pList2#1"/>
    <dgm:cxn modelId="{A3B3A1FA-68EC-4AF6-B380-7C9405000DE9}" type="presParOf" srcId="{674634DA-21D7-4058-B313-C3BBD433107E}" destId="{1AEAB4F5-8706-470C-AD13-21D2313E0F22}" srcOrd="6" destOrd="0" presId="urn:microsoft.com/office/officeart/2005/8/layout/pList2#1"/>
    <dgm:cxn modelId="{52E80A56-7FC6-4E96-9B8C-134F9891E3F6}" type="presParOf" srcId="{1AEAB4F5-8706-470C-AD13-21D2313E0F22}" destId="{66DAFE33-D188-4A0F-A093-900CF00CE9D6}" srcOrd="0" destOrd="0" presId="urn:microsoft.com/office/officeart/2005/8/layout/pList2#1"/>
    <dgm:cxn modelId="{48F87824-9882-4D17-8566-3783D5E90801}" type="presParOf" srcId="{1AEAB4F5-8706-470C-AD13-21D2313E0F22}" destId="{B572850A-72A9-491D-879F-F1EE09168D8C}" srcOrd="1" destOrd="0" presId="urn:microsoft.com/office/officeart/2005/8/layout/pList2#1"/>
    <dgm:cxn modelId="{AFFD41C1-76F1-4A70-98AF-F0BD376E397C}" type="presParOf" srcId="{1AEAB4F5-8706-470C-AD13-21D2313E0F22}" destId="{EBDA9551-AE9E-478B-973A-FF93B7485D1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83C4AD-DA51-4434-9FB1-2E3FF695E0D6}">
      <dsp:nvSpPr>
        <dsp:cNvPr id="0" name=""/>
        <dsp:cNvSpPr/>
      </dsp:nvSpPr>
      <dsp:spPr>
        <a:xfrm>
          <a:off x="0" y="1787063"/>
          <a:ext cx="11282723" cy="1799679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E16F8-4B10-4F37-83C2-11FD81372E90}">
      <dsp:nvSpPr>
        <dsp:cNvPr id="0" name=""/>
        <dsp:cNvSpPr/>
      </dsp:nvSpPr>
      <dsp:spPr>
        <a:xfrm>
          <a:off x="341588" y="239957"/>
          <a:ext cx="2465010" cy="13197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29000" b="-29000"/>
          </a:stretch>
        </a:blipFill>
        <a:ln w="25400" cap="flat" cmpd="sng" algn="ctr">
          <a:solidFill>
            <a:srgbClr val="DDB89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7D379-B70A-474E-B970-7AD86E4D7481}">
      <dsp:nvSpPr>
        <dsp:cNvPr id="0" name=""/>
        <dsp:cNvSpPr/>
      </dsp:nvSpPr>
      <dsp:spPr>
        <a:xfrm rot="10800000">
          <a:off x="341588" y="1799679"/>
          <a:ext cx="2465010" cy="2199608"/>
        </a:xfrm>
        <a:prstGeom prst="round2SameRect">
          <a:avLst>
            <a:gd name="adj1" fmla="val 10500"/>
            <a:gd name="adj2" fmla="val 0"/>
          </a:avLst>
        </a:prstGeom>
        <a:noFill/>
        <a:ln w="9525" cap="flat" cmpd="sng" algn="ctr">
          <a:solidFill>
            <a:srgbClr val="DDB893"/>
          </a:solidFill>
          <a:prstDash val="solid"/>
        </a:ln>
        <a:effectLst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rot="0" spcFirstLastPara="0" vertOverflow="overflow" horzOverflow="overflow" vert="horz" wrap="square" lIns="45719" tIns="45719" rIns="45719" bIns="45719" numCol="1" spcCol="1270" rtlCol="0" anchor="ctr" anchorCtr="0">
          <a:noAutofit/>
        </a:bodyPr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Субъекты МСП, обеспечивающие </a:t>
          </a:r>
          <a: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занятость социально уязвимых граждан</a:t>
          </a:r>
        </a:p>
      </dsp:txBody>
      <dsp:txXfrm rot="10800000">
        <a:off x="409234" y="1799679"/>
        <a:ext cx="2329718" cy="2131962"/>
      </dsp:txXfrm>
    </dsp:sp>
    <dsp:sp modelId="{1BEC1BBE-5779-4B68-95DB-D04BEDFBDB3F}">
      <dsp:nvSpPr>
        <dsp:cNvPr id="0" name=""/>
        <dsp:cNvSpPr/>
      </dsp:nvSpPr>
      <dsp:spPr>
        <a:xfrm>
          <a:off x="3053100" y="239957"/>
          <a:ext cx="2465010" cy="13197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34000" b="-34000"/>
          </a:stretch>
        </a:blipFill>
        <a:ln w="25400" cap="flat" cmpd="sng" algn="ctr">
          <a:solidFill>
            <a:srgbClr val="DDB89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FFB42F-492B-4410-B479-E84CBEBCC98A}">
      <dsp:nvSpPr>
        <dsp:cNvPr id="0" name=""/>
        <dsp:cNvSpPr/>
      </dsp:nvSpPr>
      <dsp:spPr>
        <a:xfrm rot="10800000">
          <a:off x="3053100" y="1799679"/>
          <a:ext cx="2465010" cy="2199608"/>
        </a:xfrm>
        <a:prstGeom prst="round2SameRect">
          <a:avLst>
            <a:gd name="adj1" fmla="val 10500"/>
            <a:gd name="adj2" fmla="val 0"/>
          </a:avLst>
        </a:prstGeom>
        <a:noFill/>
        <a:ln w="9525" cap="flat" cmpd="sng" algn="ctr">
          <a:solidFill>
            <a:srgbClr val="DDB893"/>
          </a:solidFill>
          <a:prstDash val="solid"/>
        </a:ln>
        <a:effectLst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rot="0" spcFirstLastPara="0" vertOverflow="overflow" horzOverflow="overflow" vert="horz" wrap="square" lIns="45719" tIns="45719" rIns="45719" bIns="45719" numCol="1" spcCol="1270" rtlCol="0" anchor="ctr" anchorCtr="0">
          <a:noAutofit/>
        </a:bodyPr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МСП, осуществляющие </a:t>
          </a:r>
          <a:r>
            <a: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реализацию товаров (работ, услуг), произведенных социально уязвимыми гражданами</a:t>
          </a:r>
        </a:p>
      </dsp:txBody>
      <dsp:txXfrm rot="10800000">
        <a:off x="3120746" y="1799679"/>
        <a:ext cx="2329718" cy="2131962"/>
      </dsp:txXfrm>
    </dsp:sp>
    <dsp:sp modelId="{1C5DC235-9D05-4AD0-847D-A9F66A00FCAF}">
      <dsp:nvSpPr>
        <dsp:cNvPr id="0" name=""/>
        <dsp:cNvSpPr/>
      </dsp:nvSpPr>
      <dsp:spPr>
        <a:xfrm>
          <a:off x="5764612" y="239957"/>
          <a:ext cx="2465010" cy="13197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34000" b="-34000"/>
          </a:stretch>
        </a:blipFill>
        <a:ln w="25400" cap="flat" cmpd="sng" algn="ctr">
          <a:solidFill>
            <a:srgbClr val="DDB89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10EAF-7B81-41AE-95AB-0EDE4B9E8A9F}">
      <dsp:nvSpPr>
        <dsp:cNvPr id="0" name=""/>
        <dsp:cNvSpPr/>
      </dsp:nvSpPr>
      <dsp:spPr>
        <a:xfrm rot="10800000">
          <a:off x="5764612" y="1799679"/>
          <a:ext cx="2465010" cy="2199608"/>
        </a:xfrm>
        <a:prstGeom prst="round2SameRect">
          <a:avLst>
            <a:gd name="adj1" fmla="val 10500"/>
            <a:gd name="adj2" fmla="val 0"/>
          </a:avLst>
        </a:prstGeom>
        <a:noFill/>
        <a:ln w="9525" cap="flat" cmpd="sng" algn="ctr">
          <a:solidFill>
            <a:srgbClr val="DDB893"/>
          </a:solidFill>
          <a:prstDash val="solid"/>
        </a:ln>
        <a:effectLst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rot="0" spcFirstLastPara="0" vertOverflow="overflow" horzOverflow="overflow" vert="horz" wrap="square" lIns="45719" tIns="45719" rIns="45719" bIns="45719" numCol="1" spcCol="1270" rtlCol="0" anchor="ctr" anchorCtr="0">
          <a:noAutofit/>
        </a:bodyPr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 осуществляющие </a:t>
          </a:r>
          <a: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производство товаров (работ, услуг) </a:t>
          </a:r>
          <a:b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</a:br>
          <a:r>
            <a:rPr kumimoji="0" lang="ru-RU" sz="18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для социально уязвимых граждан</a:t>
          </a:r>
        </a:p>
      </dsp:txBody>
      <dsp:txXfrm rot="10800000">
        <a:off x="5832258" y="1799679"/>
        <a:ext cx="2329718" cy="2131962"/>
      </dsp:txXfrm>
    </dsp:sp>
    <dsp:sp modelId="{EBDA9551-AE9E-478B-973A-FF93B7485D15}">
      <dsp:nvSpPr>
        <dsp:cNvPr id="0" name=""/>
        <dsp:cNvSpPr/>
      </dsp:nvSpPr>
      <dsp:spPr>
        <a:xfrm>
          <a:off x="8476123" y="239957"/>
          <a:ext cx="2465010" cy="131976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t="-34000" b="-34000"/>
          </a:stretch>
        </a:blipFill>
        <a:ln w="25400" cap="flat" cmpd="sng" algn="ctr">
          <a:solidFill>
            <a:srgbClr val="DDB89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AFE33-D188-4A0F-A093-900CF00CE9D6}">
      <dsp:nvSpPr>
        <dsp:cNvPr id="0" name=""/>
        <dsp:cNvSpPr/>
      </dsp:nvSpPr>
      <dsp:spPr>
        <a:xfrm rot="10800000">
          <a:off x="8476123" y="1799679"/>
          <a:ext cx="2465010" cy="2199608"/>
        </a:xfrm>
        <a:prstGeom prst="round2SameRect">
          <a:avLst>
            <a:gd name="adj1" fmla="val 10500"/>
            <a:gd name="adj2" fmla="val 0"/>
          </a:avLst>
        </a:prstGeom>
        <a:noFill/>
        <a:ln w="9525" cap="flat" cmpd="sng" algn="ctr">
          <a:solidFill>
            <a:srgbClr val="DDB893"/>
          </a:solidFill>
          <a:prstDash val="solid"/>
        </a:ln>
        <a:effectLst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rot="0" spcFirstLastPara="0" vertOverflow="overflow" horzOverflow="overflow" vert="horz" wrap="square" lIns="45719" tIns="45719" rIns="45719" bIns="45719" numCol="1" spcCol="1270" rtlCol="0" anchor="ctr" anchorCtr="0">
          <a:noAutofit/>
        </a:bodyPr>
        <a:lstStyle/>
        <a:p>
          <a:pPr marL="0" marR="0" lvl="0" indent="0" algn="ctr" defTabSz="914400" rtl="0" fontAlgn="auto" latinLnBrk="0" hangingPunct="0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Субъекты МСП, осуществляющие деятельность, направленную </a:t>
          </a:r>
          <a:b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</a:br>
          <a:r>
            <a:rPr kumimoji="0" lang="ru-RU" sz="1600" b="0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на </a:t>
          </a:r>
          <a:r>
            <a:rPr kumimoji="0" lang="ru-RU" sz="1600" b="1" i="0" u="none" strike="noStrike" kern="1200" cap="none" spc="0" normalizeH="0" baseline="0" dirty="0">
              <a:ln>
                <a:noFill/>
              </a:ln>
              <a:solidFill>
                <a:srgbClr val="703016"/>
              </a:solidFill>
              <a:effectLst/>
              <a:uFillTx/>
              <a:latin typeface="Helvetica"/>
              <a:ea typeface="Helvetica"/>
              <a:cs typeface="Helvetica"/>
            </a:rPr>
            <a:t>достижение общественно-полезных целей и решение социальных проблем общества</a:t>
          </a:r>
        </a:p>
      </dsp:txBody>
      <dsp:txXfrm rot="10800000">
        <a:off x="8543769" y="1799679"/>
        <a:ext cx="2329718" cy="2131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  <a:prstGeom prst="rect">
            <a:avLst/>
          </a:prstGeom>
        </p:spPr>
        <p:txBody>
          <a:bodyPr lIns="91595" tIns="45798" rIns="91595" bIns="45798"/>
          <a:lstStyle/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"/>
          </p:nvPr>
        </p:nvSpPr>
        <p:spPr>
          <a:xfrm>
            <a:off x="908051" y="4722694"/>
            <a:ext cx="4994275" cy="4474131"/>
          </a:xfrm>
          <a:prstGeom prst="rect">
            <a:avLst/>
          </a:prstGeom>
        </p:spPr>
        <p:txBody>
          <a:bodyPr lIns="91595" tIns="45798" rIns="91595" bIns="4579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55574473"/>
      </p:ext>
    </p:extLst>
  </p:cSld>
  <p:clrMap bg1="dk1" tx1="lt1" bg2="dk2" tx2="lt2" accent1="accent1" accent2="accent2" accent3="accent3" accent4="accent4" accent5="accent5" accent6="accent6" hlink="hlink" folHlink="folHlink"/>
  <p:notesStyle>
    <a:lvl1pPr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FFFFFF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410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410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41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xfrm>
            <a:off x="3857637" y="9443661"/>
            <a:ext cx="2951162" cy="497126"/>
          </a:xfrm>
          <a:prstGeom prst="rect">
            <a:avLst/>
          </a:prstGeom>
          <a:ln/>
        </p:spPr>
        <p:txBody>
          <a:bodyPr lIns="91595" tIns="45798" rIns="91595" bIns="45798"/>
          <a:lstStyle/>
          <a:p>
            <a:fld id="{FA6F1F97-CA91-4529-A1FF-A12078AB9207}" type="slidenum">
              <a:rPr lang="ru-RU"/>
              <a:pPr/>
              <a:t>8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20650" y="884238"/>
            <a:ext cx="7747000" cy="4357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0402" y="5521893"/>
            <a:ext cx="6006373" cy="523190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7700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9586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410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9700" y="1350963"/>
            <a:ext cx="6484938" cy="36480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5686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940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29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Текст заголовка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10426050" y="6416767"/>
            <a:ext cx="380190" cy="380190"/>
          </a:xfrm>
          <a:prstGeom prst="ellipse">
            <a:avLst/>
          </a:prstGeom>
          <a:solidFill>
            <a:srgbClr val="F7F2E5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1" name="imag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4209" y="316936"/>
            <a:ext cx="1160644" cy="33436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/>
          <p:nvPr/>
        </p:nvSpPr>
        <p:spPr>
          <a:xfrm>
            <a:off x="2009013" y="325609"/>
            <a:ext cx="502329" cy="107398"/>
          </a:xfrm>
          <a:prstGeom prst="rect">
            <a:avLst/>
          </a:prstGeom>
          <a:solidFill>
            <a:srgbClr val="ED5338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1977057" y="1122833"/>
            <a:ext cx="8247972" cy="2388605"/>
          </a:xfrm>
          <a:prstGeom prst="rect">
            <a:avLst/>
          </a:prstGeom>
        </p:spPr>
        <p:txBody>
          <a:bodyPr lIns="41492" tIns="41492" rIns="41492" bIns="41492" anchor="b"/>
          <a:lstStyle>
            <a:lvl1pPr algn="ctr" defTabSz="914771">
              <a:defRPr sz="5800">
                <a:solidFill>
                  <a:srgbClr val="000000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2462232" y="3603551"/>
            <a:ext cx="7277623" cy="1656460"/>
          </a:xfrm>
          <a:prstGeom prst="rect">
            <a:avLst/>
          </a:prstGeom>
        </p:spPr>
        <p:txBody>
          <a:bodyPr lIns="41492" tIns="41492" rIns="41492" bIns="41492"/>
          <a:lstStyle>
            <a:lvl1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1pPr>
            <a:lvl2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2pPr>
            <a:lvl3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3pPr>
            <a:lvl4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4pPr>
            <a:lvl5pPr marL="0" indent="0" algn="ctr" defTabSz="914771">
              <a:spcBef>
                <a:spcPts val="900"/>
              </a:spcBef>
              <a:buSzTx/>
              <a:buFontTx/>
              <a:buNone/>
              <a:defRPr sz="2200">
                <a:solidFill>
                  <a:srgbClr val="000000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10501700" y="6469007"/>
            <a:ext cx="228888" cy="222687"/>
          </a:xfrm>
          <a:prstGeom prst="rect">
            <a:avLst/>
          </a:prstGeom>
        </p:spPr>
        <p:txBody>
          <a:bodyPr lIns="41492" tIns="41492" rIns="41492" bIns="41492" anchor="t"/>
          <a:lstStyle>
            <a:lvl1pPr algn="ctr" defTabSz="414937">
              <a:defRPr sz="1000">
                <a:solidFill>
                  <a:srgbClr val="562212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15.08.2023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78727" y="6400415"/>
            <a:ext cx="275073" cy="276999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371923" y="316804"/>
            <a:ext cx="1458295" cy="334218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954552" y="325474"/>
            <a:ext cx="631151" cy="107350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32"/>
          </a:p>
        </p:txBody>
      </p:sp>
    </p:spTree>
    <p:extLst>
      <p:ext uri="{BB962C8B-B14F-4D97-AF65-F5344CB8AC3E}">
        <p14:creationId xmlns:p14="http://schemas.microsoft.com/office/powerpoint/2010/main" xmlns="" val="208436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87A11-060A-41D5-83FA-C089F5FEBB3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D33C06-229A-4826-8F09-E2E188AA8E0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xmlns="" id="{2C8F2A19-0481-42EC-8711-13D61462C6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78715" y="796185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624F5349-2E30-401F-B9C1-46BF8D0B65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86895" y="796184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xmlns="" id="{3E482DC4-A701-4139-B5FE-79D5A7B57B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2355" y="3523588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5E13B691-EF9B-4638-8069-EDA1620D87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70535" y="3523587"/>
            <a:ext cx="2537413" cy="2537413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Drag and Drop Image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826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6" r:id="rId3"/>
    <p:sldLayoutId id="2147483659" r:id="rId4"/>
    <p:sldLayoutId id="2147483660" r:id="rId5"/>
    <p:sldLayoutId id="2147483662" r:id="rId6"/>
    <p:sldLayoutId id="2147483663" r:id="rId7"/>
    <p:sldLayoutId id="2147483664" r:id="rId8"/>
    <p:sldLayoutId id="2147483665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emf"/><Relationship Id="rId4" Type="http://schemas.openxmlformats.org/officeDocument/2006/relationships/hyperlink" Target="mailto:rayfond@kfpp.ru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mail@kfpp.ru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hyperlink" Target="mailto:mail@kfpp.ru" TargetMode="Externa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14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mail@kfpp.ru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607EA14-3402-1238-1E07-80A2A80344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474" y="0"/>
            <a:ext cx="2366387" cy="6858000"/>
          </a:xfrm>
          <a:prstGeom prst="rect">
            <a:avLst/>
          </a:prstGeom>
        </p:spPr>
      </p:pic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10535001" y="6469007"/>
            <a:ext cx="162288" cy="22268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492" tIns="41492" rIns="41492" bIns="41492" anchor="t"/>
          <a:lstStyle>
            <a:lvl1pPr algn="ctr" defTabSz="414937">
              <a:defRPr sz="1000">
                <a:solidFill>
                  <a:srgbClr val="562212"/>
                </a:solidFill>
              </a:defRPr>
            </a:lvl1pPr>
          </a:lstStyle>
          <a:p>
            <a:fld id="{86CB4B4D-7CA3-9044-876B-883B54F8677D}" type="slidenum">
              <a:rPr/>
              <a:pPr/>
              <a:t>1</a:t>
            </a:fld>
            <a:endParaRPr dirty="0"/>
          </a:p>
        </p:txBody>
      </p:sp>
      <p:sp>
        <p:nvSpPr>
          <p:cNvPr id="133" name="Shape 133"/>
          <p:cNvSpPr/>
          <p:nvPr/>
        </p:nvSpPr>
        <p:spPr>
          <a:xfrm>
            <a:off x="10335908" y="6429439"/>
            <a:ext cx="513911" cy="3446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1492" tIns="41492" rIns="41492" bIns="41492" anchor="ctr"/>
          <a:lstStyle/>
          <a:p>
            <a:pPr algn="ctr" defTabSz="414937">
              <a:defRPr sz="16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38" name="Shape 138"/>
          <p:cNvSpPr/>
          <p:nvPr/>
        </p:nvSpPr>
        <p:spPr>
          <a:xfrm>
            <a:off x="2063552" y="3645024"/>
            <a:ext cx="6589007" cy="330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1492" tIns="41492" rIns="41492" bIns="41492">
            <a:spAutoFit/>
          </a:bodyPr>
          <a:lstStyle/>
          <a:p>
            <a:pPr defTabSz="414937"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1919536" y="2028617"/>
            <a:ext cx="9604967" cy="2800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6000" b="1" dirty="0">
                <a:solidFill>
                  <a:srgbClr val="6D2D1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Центр «Мой бизнес»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6D2D19"/>
              </a:solidFill>
              <a:latin typeface="+mn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6D2D1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Поддержка для развития бизнеса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6D2D19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в Кировской области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5BBD8051-D419-458B-6647-C4C7643EC55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08168" y="111136"/>
            <a:ext cx="2723699" cy="765621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9D06197-A4EE-4F53-9687-02C0F96DD6A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00456" y="0"/>
            <a:ext cx="1917649" cy="107481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216" y="4799101"/>
            <a:ext cx="4032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7688" y="1905531"/>
            <a:ext cx="5328592" cy="11001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000" dirty="0">
                <a:solidFill>
                  <a:srgbClr val="6D2D19"/>
                </a:solidFill>
                <a:latin typeface="Arial" charset="0"/>
                <a:ea typeface="Microsoft YaHei" charset="-122"/>
              </a:rPr>
              <a:t/>
            </a:r>
            <a:br>
              <a:rPr lang="ru-RU" sz="1000" dirty="0">
                <a:solidFill>
                  <a:srgbClr val="6D2D19"/>
                </a:solidFill>
                <a:latin typeface="Arial" charset="0"/>
                <a:ea typeface="Microsoft YaHei" charset="-122"/>
              </a:rPr>
            </a:br>
            <a:r>
              <a:rPr lang="ru-RU" sz="1400" b="1" dirty="0" err="1">
                <a:solidFill>
                  <a:srgbClr val="6D2D19"/>
                </a:solidFill>
                <a:latin typeface="+mn-lt"/>
                <a:ea typeface="Microsoft YaHei" charset="-122"/>
              </a:rPr>
              <a:t>Рв</a:t>
            </a:r>
            <a: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  <a:t> – размер вознаграждения</a:t>
            </a:r>
            <a:b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</a:br>
            <a:r>
              <a:rPr lang="ru-RU" sz="1400" b="1" dirty="0" err="1">
                <a:solidFill>
                  <a:srgbClr val="6D2D19"/>
                </a:solidFill>
                <a:latin typeface="+mn-lt"/>
                <a:ea typeface="Microsoft YaHei" charset="-122"/>
              </a:rPr>
              <a:t>Сп</a:t>
            </a:r>
            <a: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  <a:t> – сумма поручительства (гарантии) (в рублях)</a:t>
            </a:r>
            <a:b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</a:br>
            <a:r>
              <a:rPr lang="ru-RU" sz="1400" b="1" dirty="0">
                <a:solidFill>
                  <a:srgbClr val="6D2D19"/>
                </a:solidFill>
                <a:latin typeface="+mn-lt"/>
                <a:ea typeface="Microsoft YaHei" charset="-122"/>
              </a:rPr>
              <a:t>Р</a:t>
            </a:r>
            <a: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  <a:t> – процентная ставка стоимости поручительства (гарантии)</a:t>
            </a:r>
            <a:b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</a:br>
            <a:r>
              <a:rPr lang="ru-RU" sz="1400" b="1" dirty="0">
                <a:solidFill>
                  <a:srgbClr val="6D2D19"/>
                </a:solidFill>
                <a:latin typeface="+mn-lt"/>
                <a:ea typeface="Microsoft YaHei" charset="-122"/>
              </a:rPr>
              <a:t>К</a:t>
            </a:r>
            <a:r>
              <a:rPr lang="ru-RU" sz="1400" dirty="0">
                <a:solidFill>
                  <a:srgbClr val="6D2D19"/>
                </a:solidFill>
                <a:latin typeface="+mn-lt"/>
                <a:ea typeface="Microsoft YaHei" charset="-122"/>
              </a:rPr>
              <a:t> – срок действия поручительства (гарантии) в днях</a:t>
            </a:r>
            <a:r>
              <a:rPr lang="ru-RU" sz="1000" dirty="0">
                <a:solidFill>
                  <a:srgbClr val="6D2D19"/>
                </a:solidFill>
                <a:latin typeface="+mn-lt"/>
                <a:ea typeface="Microsoft YaHei" charset="-122"/>
              </a:rPr>
              <a:t/>
            </a:r>
            <a:br>
              <a:rPr lang="ru-RU" sz="1000" dirty="0">
                <a:solidFill>
                  <a:srgbClr val="6D2D19"/>
                </a:solidFill>
                <a:latin typeface="+mn-lt"/>
                <a:ea typeface="Microsoft YaHei" charset="-122"/>
              </a:rPr>
            </a:br>
            <a:endParaRPr lang="ru-RU" sz="1000" dirty="0">
              <a:solidFill>
                <a:srgbClr val="6D2D19"/>
              </a:solidFill>
              <a:latin typeface="+mn-lt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975517" y="513879"/>
            <a:ext cx="10226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/>
            </a:pPr>
            <a:r>
              <a:rPr lang="ru-RU" sz="4400" b="1" spc="-25" dirty="0">
                <a:solidFill>
                  <a:srgbClr val="663300"/>
                </a:solidFill>
                <a:latin typeface="+mn-lt"/>
                <a:ea typeface="+mn-ea"/>
                <a:cs typeface="+mn-cs"/>
              </a:rPr>
              <a:t>Расчет вознаграждения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110955" y="1415738"/>
            <a:ext cx="5955797" cy="586035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4400" b="1" dirty="0">
                <a:ln/>
                <a:solidFill>
                  <a:srgbClr val="FF0000"/>
                </a:solidFill>
                <a:ea typeface="Microsoft YaHei" charset="-122"/>
              </a:rPr>
              <a:t>P</a:t>
            </a:r>
            <a:r>
              <a:rPr lang="ru-RU" b="1" dirty="0">
                <a:ln/>
                <a:solidFill>
                  <a:srgbClr val="FF0000"/>
                </a:solidFill>
                <a:ea typeface="Microsoft YaHei" charset="-122"/>
              </a:rPr>
              <a:t>в </a:t>
            </a:r>
            <a:r>
              <a:rPr lang="ru-RU" sz="4400" b="1" dirty="0">
                <a:ln/>
                <a:solidFill>
                  <a:srgbClr val="FF0000"/>
                </a:solidFill>
                <a:ea typeface="Microsoft YaHei" charset="-122"/>
              </a:rPr>
              <a:t>= </a:t>
            </a:r>
            <a:r>
              <a:rPr lang="ru-RU" sz="4400" b="1" dirty="0" err="1">
                <a:ln/>
                <a:solidFill>
                  <a:srgbClr val="FF0000"/>
                </a:solidFill>
                <a:ea typeface="Microsoft YaHei" charset="-122"/>
              </a:rPr>
              <a:t>С</a:t>
            </a:r>
            <a:r>
              <a:rPr lang="ru-RU" b="1" dirty="0" err="1">
                <a:ln/>
                <a:solidFill>
                  <a:srgbClr val="FF0000"/>
                </a:solidFill>
                <a:ea typeface="Microsoft YaHei" charset="-122"/>
              </a:rPr>
              <a:t>п</a:t>
            </a:r>
            <a:r>
              <a:rPr lang="ru-RU" sz="4400" b="1" dirty="0">
                <a:ln/>
                <a:solidFill>
                  <a:srgbClr val="FF0000"/>
                </a:solidFill>
                <a:ea typeface="Microsoft YaHei" charset="-122"/>
              </a:rPr>
              <a:t>*Р*К / 365 (366)</a:t>
            </a:r>
          </a:p>
        </p:txBody>
      </p:sp>
      <p:sp>
        <p:nvSpPr>
          <p:cNvPr id="11271" name="Прямоугольник: скругленные углы 9"/>
          <p:cNvSpPr>
            <a:spLocks noChangeArrowheads="1"/>
          </p:cNvSpPr>
          <p:nvPr/>
        </p:nvSpPr>
        <p:spPr bwMode="auto">
          <a:xfrm>
            <a:off x="335360" y="2958882"/>
            <a:ext cx="11449271" cy="1786901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DDB893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Процентная ставка стоимости поручительства (гарантии) определяется в зависимости от суммы предоставляемого поручительства (гарантии):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1200" b="1" dirty="0">
              <a:solidFill>
                <a:srgbClr val="5E2716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0,5% 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годовых от суммы поручительства (гарантии) от 10 000 001 рублей и более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0,75%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от 7 000 001 рублей и не более 10 000 000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1,0%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от 5 000 001 рублей и не более 7 000 000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1,25%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от 3 000 001 рублей и не более 5 000 000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1,5%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от 1 000 001 рублей и не более 3 000 000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1,75 %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от 500 001 рублей и не более 1 000 000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2,0 %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 (гарантии) не более 500 000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dirty="0"/>
          </a:p>
        </p:txBody>
      </p:sp>
      <p:sp>
        <p:nvSpPr>
          <p:cNvPr id="11272" name="Прямоугольник: скругленные углы 11"/>
          <p:cNvSpPr>
            <a:spLocks noChangeArrowheads="1"/>
          </p:cNvSpPr>
          <p:nvPr/>
        </p:nvSpPr>
        <p:spPr bwMode="auto">
          <a:xfrm>
            <a:off x="335360" y="4921878"/>
            <a:ext cx="7560840" cy="117141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DDB893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Ставка вознаграждения за предоставление поручительства и (или) независимой гарантии: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</a:pPr>
            <a:endParaRPr lang="ru-RU" altLang="ru-RU" sz="1200" b="1" dirty="0">
              <a:solidFill>
                <a:srgbClr val="5E2716"/>
              </a:solidFill>
              <a:latin typeface="+mn-lt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</a:pPr>
            <a:r>
              <a:rPr lang="ru-RU" altLang="ru-RU" sz="1200" b="1" dirty="0">
                <a:solidFill>
                  <a:srgbClr val="5E2716"/>
                </a:solidFill>
                <a:latin typeface="+mn-lt"/>
              </a:rPr>
              <a:t>0,1%</a:t>
            </a:r>
            <a:r>
              <a:rPr lang="ru-RU" altLang="ru-RU" sz="1200" dirty="0">
                <a:solidFill>
                  <a:srgbClr val="5E2716"/>
                </a:solidFill>
                <a:latin typeface="+mn-lt"/>
              </a:rPr>
              <a:t> годовых от суммы поручительства, если при этом поручительства выдаются для обеспечения обязательств, основанных на договоре, предусматривающем финансирование в сумме не более 3 млн. руб., а также для субъектов МСП, осуществляющих деятельность менее 24 месяцев на момент принятия решения об оказании поддержки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</a:pPr>
            <a:endParaRPr lang="ru-RU" altLang="ru-RU" sz="1200" b="1" dirty="0">
              <a:solidFill>
                <a:srgbClr val="5E2716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949325" y="812800"/>
            <a:ext cx="1037748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lnSpc>
                <a:spcPts val="4000"/>
              </a:lnSpc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 sz="4400" b="1" spc="-25">
                <a:solidFill>
                  <a:srgbClr val="663300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Примеры расчета вознаграждения</a:t>
            </a:r>
          </a:p>
        </p:txBody>
      </p:sp>
      <p:graphicFrame>
        <p:nvGraphicFramePr>
          <p:cNvPr id="7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97547"/>
              </p:ext>
            </p:extLst>
          </p:nvPr>
        </p:nvGraphicFramePr>
        <p:xfrm>
          <a:off x="1055688" y="1989138"/>
          <a:ext cx="10271124" cy="2122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77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677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677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677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39964">
                <a:tc>
                  <a:txBody>
                    <a:bodyPr/>
                    <a:lstStyle/>
                    <a:p>
                      <a:r>
                        <a:rPr lang="ru-RU" alt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Сумма поручительства </a:t>
                      </a:r>
                      <a:endParaRPr lang="ru-RU" sz="1800" dirty="0">
                        <a:solidFill>
                          <a:srgbClr val="5E2716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Срок поручительства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Ставка вознаграждения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Сумма вознаграждения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63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12 млн.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 года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0,5%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120 тыс.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63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10 млн.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 года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0,75%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150 тыс.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631">
                <a:tc>
                  <a:txBody>
                    <a:bodyPr/>
                    <a:lstStyle/>
                    <a:p>
                      <a:r>
                        <a:rPr lang="ru-RU" altLang="ru-RU" sz="1800" b="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5 млн. руб. </a:t>
                      </a:r>
                      <a:endParaRPr lang="ru-RU" sz="1800" b="0" dirty="0">
                        <a:solidFill>
                          <a:srgbClr val="5E2716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 года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1,25%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125 тыс.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631">
                <a:tc>
                  <a:txBody>
                    <a:bodyPr/>
                    <a:lstStyle/>
                    <a:p>
                      <a:r>
                        <a:rPr lang="ru-RU" altLang="ru-RU" sz="1800" b="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500 тыс.руб.*</a:t>
                      </a:r>
                      <a:endParaRPr lang="ru-RU" sz="1800" b="0" dirty="0">
                        <a:solidFill>
                          <a:srgbClr val="5E2716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 года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0,1%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5E2716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 тыс. руб.</a:t>
                      </a:r>
                    </a:p>
                  </a:txBody>
                  <a:tcPr marL="91438" marR="91438" marT="45694" marB="4569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3347" name="TextBox 8"/>
          <p:cNvSpPr txBox="1">
            <a:spLocks noChangeArrowheads="1"/>
          </p:cNvSpPr>
          <p:nvPr/>
        </p:nvSpPr>
        <p:spPr bwMode="auto">
          <a:xfrm>
            <a:off x="982576" y="5046320"/>
            <a:ext cx="60944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5E2716"/>
                </a:solidFill>
                <a:latin typeface="+mn-lt"/>
              </a:rPr>
              <a:t>* при сумме кредита до 3 млн. руб. включительно</a:t>
            </a:r>
          </a:p>
          <a:p>
            <a:r>
              <a:rPr lang="ru-RU" altLang="ru-RU" dirty="0">
                <a:solidFill>
                  <a:srgbClr val="5E2716"/>
                </a:solidFill>
                <a:latin typeface="+mn-lt"/>
              </a:rPr>
              <a:t>* при сроке деятельности СМСП менее 24 месяцев</a:t>
            </a:r>
          </a:p>
        </p:txBody>
      </p:sp>
      <p:sp>
        <p:nvSpPr>
          <p:cNvPr id="13348" name="Прямоугольник: скругленные углы 11"/>
          <p:cNvSpPr>
            <a:spLocks noChangeArrowheads="1"/>
          </p:cNvSpPr>
          <p:nvPr/>
        </p:nvSpPr>
        <p:spPr bwMode="auto">
          <a:xfrm>
            <a:off x="1055688" y="4535553"/>
            <a:ext cx="7344568" cy="40561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DDB893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</a:pPr>
            <a:r>
              <a:rPr lang="ru-RU" altLang="ru-RU" b="1" dirty="0">
                <a:solidFill>
                  <a:srgbClr val="5E2716"/>
                </a:solidFill>
                <a:latin typeface="+mn-lt"/>
              </a:rPr>
              <a:t>Максимальная сумма поручительства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</a:t>
            </a:r>
            <a:r>
              <a:rPr lang="ru-RU" altLang="ru-RU" b="1" dirty="0">
                <a:solidFill>
                  <a:srgbClr val="5E2716"/>
                </a:solidFill>
                <a:latin typeface="+mn-lt"/>
              </a:rPr>
              <a:t> 23 млн. рублей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982663" y="620713"/>
            <a:ext cx="10228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  <a:defRPr/>
            </a:pPr>
            <a:r>
              <a:rPr lang="ru-RU" sz="4400" b="1" spc="-25" dirty="0">
                <a:solidFill>
                  <a:srgbClr val="663300"/>
                </a:solidFill>
                <a:latin typeface="+mn-lt"/>
                <a:ea typeface="+mn-ea"/>
                <a:cs typeface="+mn-cs"/>
              </a:rPr>
              <a:t>Сроки рассмотрения</a:t>
            </a:r>
          </a:p>
        </p:txBody>
      </p:sp>
      <p:sp>
        <p:nvSpPr>
          <p:cNvPr id="5" name="Прямоугольник: скругленные углы 4"/>
          <p:cNvSpPr/>
          <p:nvPr/>
        </p:nvSpPr>
        <p:spPr bwMode="auto">
          <a:xfrm>
            <a:off x="1199457" y="3212976"/>
            <a:ext cx="10011468" cy="79208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altLang="ru-RU" sz="2400" b="1" dirty="0">
                <a:solidFill>
                  <a:srgbClr val="FF0000"/>
                </a:solidFill>
                <a:latin typeface="+mn-lt"/>
              </a:rPr>
              <a:t>3 рабочих дня </a:t>
            </a:r>
            <a:r>
              <a:rPr lang="ru-RU" altLang="ru-RU" sz="2400" dirty="0">
                <a:solidFill>
                  <a:srgbClr val="5E2716"/>
                </a:solidFill>
                <a:latin typeface="+mn-lt"/>
              </a:rPr>
              <a:t>- для заявок, по которым размер поручительства 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rgbClr val="5E2716"/>
                </a:solidFill>
                <a:latin typeface="+mn-lt"/>
              </a:rPr>
              <a:t>и (или) независимой гарантии не превышает 5 млн. рублей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dirty="0">
              <a:latin typeface="Arial" charset="0"/>
              <a:ea typeface="Microsoft YaHei" charset="-122"/>
            </a:endParaRPr>
          </a:p>
        </p:txBody>
      </p:sp>
      <p:sp>
        <p:nvSpPr>
          <p:cNvPr id="6" name="Прямоугольник: скругленные углы 5"/>
          <p:cNvSpPr/>
          <p:nvPr/>
        </p:nvSpPr>
        <p:spPr bwMode="auto">
          <a:xfrm>
            <a:off x="1199457" y="4293096"/>
            <a:ext cx="10729191" cy="95783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altLang="ru-RU" sz="2400" b="1" dirty="0">
                <a:solidFill>
                  <a:srgbClr val="FF0000"/>
                </a:solidFill>
                <a:latin typeface="+mn-lt"/>
              </a:rPr>
              <a:t>5 рабочих дней </a:t>
            </a:r>
            <a:r>
              <a:rPr lang="ru-RU" altLang="ru-RU" sz="2400" dirty="0">
                <a:solidFill>
                  <a:srgbClr val="5E2716"/>
                </a:solidFill>
                <a:latin typeface="+mn-lt"/>
              </a:rPr>
              <a:t>- для заявок, по которым размер поручительства и (или) независимой гарантии составляет от 5 млн. до 25 млн. рублей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ru-RU" sz="2400" dirty="0">
              <a:solidFill>
                <a:srgbClr val="5E2716"/>
              </a:solidFill>
              <a:latin typeface="+mn-lt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5E979D8-3733-3607-EE6E-598D37FF3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730411"/>
            <a:ext cx="2914741" cy="1923729"/>
          </a:xfrm>
          <a:prstGeom prst="rect">
            <a:avLst/>
          </a:prstGeom>
        </p:spPr>
      </p:pic>
      <p:sp>
        <p:nvSpPr>
          <p:cNvPr id="14339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2855640" y="2064292"/>
            <a:ext cx="9336360" cy="6477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Font typeface="Times New Roman" pitchFamily="18" charset="0"/>
              <a:buNone/>
            </a:pPr>
            <a:r>
              <a:rPr lang="ru-RU" altLang="ru-RU" sz="1800" dirty="0">
                <a:solidFill>
                  <a:srgbClr val="5E2716"/>
                </a:solidFill>
                <a:latin typeface="+mn-lt"/>
              </a:rPr>
              <a:t>при условии </a:t>
            </a:r>
            <a:r>
              <a:rPr lang="ru-RU" altLang="ru-RU" sz="1800" b="1" dirty="0">
                <a:solidFill>
                  <a:srgbClr val="5E2716"/>
                </a:solidFill>
                <a:latin typeface="+mn-lt"/>
              </a:rPr>
              <a:t>комплектности документов </a:t>
            </a:r>
          </a:p>
          <a:p>
            <a:pPr marL="0" indent="0" algn="just">
              <a:buFont typeface="Times New Roman" pitchFamily="18" charset="0"/>
              <a:buNone/>
            </a:pPr>
            <a:r>
              <a:rPr lang="ru-RU" altLang="ru-RU" sz="1800" dirty="0">
                <a:solidFill>
                  <a:srgbClr val="5E2716"/>
                </a:solidFill>
                <a:latin typeface="+mn-lt"/>
              </a:rPr>
              <a:t>и </a:t>
            </a:r>
            <a:r>
              <a:rPr lang="ru-RU" altLang="ru-RU" sz="1800" b="1" dirty="0">
                <a:solidFill>
                  <a:srgbClr val="5E2716"/>
                </a:solidFill>
                <a:latin typeface="+mn-lt"/>
              </a:rPr>
              <a:t>предоставления заявки до 11:00</a:t>
            </a:r>
          </a:p>
          <a:p>
            <a:pPr marL="0" indent="0">
              <a:buFont typeface="Times New Roman" pitchFamily="18" charset="0"/>
              <a:buNone/>
            </a:pPr>
            <a:endParaRPr lang="ru-RU" alt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40" y="3167680"/>
            <a:ext cx="9745653" cy="792088"/>
          </a:xfrm>
        </p:spPr>
        <p:txBody>
          <a:bodyPr>
            <a:noAutofit/>
          </a:bodyPr>
          <a:lstStyle/>
          <a:p>
            <a:pPr algn="l"/>
            <a: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endParaRPr lang="ru-RU" sz="4800" b="1" spc="-25" dirty="0">
              <a:solidFill>
                <a:srgbClr val="6D2D1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3352" y="954865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4" name="Арка 23"/>
          <p:cNvSpPr/>
          <p:nvPr/>
        </p:nvSpPr>
        <p:spPr>
          <a:xfrm rot="10078438">
            <a:off x="-877533" y="4550803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49DF026-C928-4F56-8EE1-AE4F01512B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5175" y="5135527"/>
            <a:ext cx="427464" cy="42746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83FD88D5-DD9E-4E20-9A8D-7ED3939AACC2}"/>
              </a:ext>
            </a:extLst>
          </p:cNvPr>
          <p:cNvSpPr/>
          <p:nvPr/>
        </p:nvSpPr>
        <p:spPr>
          <a:xfrm>
            <a:off x="3381532" y="4936584"/>
            <a:ext cx="2900594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410 - 410 (доб.70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5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5280AAC-62B7-4CA1-A08C-99A485FADE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5641" y="5660351"/>
            <a:ext cx="566118" cy="56611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08FFFB8-9FA0-4B52-8882-603CD237993D}"/>
              </a:ext>
            </a:extLst>
          </p:cNvPr>
          <p:cNvSpPr/>
          <p:nvPr/>
        </p:nvSpPr>
        <p:spPr>
          <a:xfrm>
            <a:off x="3352639" y="5567387"/>
            <a:ext cx="2712841" cy="62251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  <a:softEdge rad="685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4772" hangingPunct="1">
              <a:defRPr/>
            </a:pPr>
            <a:r>
              <a:rPr lang="en-US" sz="2400" b="1" spc="5" dirty="0">
                <a:solidFill>
                  <a:srgbClr val="6D2D19"/>
                </a:solidFill>
                <a:cs typeface="Circe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   rayfond@kfpp.ru</a:t>
            </a:r>
            <a:endParaRPr lang="ru-RU" sz="2400" b="1" spc="5" dirty="0">
              <a:solidFill>
                <a:srgbClr val="6D2D19"/>
              </a:solidFill>
              <a:cs typeface="Circe"/>
            </a:endParaRPr>
          </a:p>
          <a:p>
            <a:pPr algn="ctr" defTabSz="414772" hangingPunct="1">
              <a:defRPr/>
            </a:pPr>
            <a:endParaRPr lang="ru-RU" sz="2400" b="1" spc="5" dirty="0">
              <a:solidFill>
                <a:srgbClr val="6D2D19"/>
              </a:solidFill>
              <a:cs typeface="Circ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D74E7A4-EA5B-4236-A003-BD9346045E02}"/>
              </a:ext>
            </a:extLst>
          </p:cNvPr>
          <p:cNvSpPr txBox="1"/>
          <p:nvPr/>
        </p:nvSpPr>
        <p:spPr>
          <a:xfrm>
            <a:off x="857830" y="2190864"/>
            <a:ext cx="8544294" cy="1569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663300"/>
                </a:solidFill>
                <a:latin typeface="+mn-lt"/>
              </a:rPr>
              <a:t>Грантовая поддержка предпринимателей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72A696C-BB0F-4827-BEEB-695BDB250B0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b="44173"/>
          <a:stretch/>
        </p:blipFill>
        <p:spPr>
          <a:xfrm rot="12793900">
            <a:off x="7004894" y="541123"/>
            <a:ext cx="6319916" cy="353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56054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631504" y="510713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771" hangingPunct="1">
              <a:lnSpc>
                <a:spcPct val="90000"/>
              </a:lnSpc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Arial" panose="020B0604020202020204" pitchFamily="34" charset="0"/>
                <a:sym typeface="Calibri"/>
              </a:rPr>
              <a:t>Гранты </a:t>
            </a:r>
            <a: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  <a:t>для социальных предпринимателей, </a:t>
            </a:r>
            <a:b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rgbClr val="663300"/>
                </a:solidFill>
                <a:latin typeface="+mn-lt"/>
                <a:ea typeface="Calibri" panose="020F0502020204030204" pitchFamily="34" charset="0"/>
              </a:rPr>
              <a:t>и предпринимателей до 25 лет</a:t>
            </a:r>
            <a:r>
              <a:rPr kumimoji="0" lang="ru-RU" sz="32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cs typeface="Arial" panose="020B0604020202020204" pitchFamily="34" charset="0"/>
                <a:sym typeface="Calibri"/>
              </a:rPr>
              <a:t>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cs typeface="Arial" panose="020B0604020202020204" pitchFamily="34" charset="0"/>
              <a:sym typeface="Calibri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914F65A3-4716-CCD6-D2B1-024F27B144AB}"/>
              </a:ext>
            </a:extLst>
          </p:cNvPr>
          <p:cNvGrpSpPr/>
          <p:nvPr/>
        </p:nvGrpSpPr>
        <p:grpSpPr>
          <a:xfrm>
            <a:off x="885893" y="1700808"/>
            <a:ext cx="10276198" cy="4505521"/>
            <a:chOff x="152558" y="1651143"/>
            <a:chExt cx="10276198" cy="4505521"/>
          </a:xfrm>
        </p:grpSpPr>
        <p:sp>
          <p:nvSpPr>
            <p:cNvPr id="21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D06DBB7F-78BF-4F2B-AA56-F58FEA6839B3}"/>
                </a:ext>
              </a:extLst>
            </p:cNvPr>
            <p:cNvSpPr/>
            <p:nvPr/>
          </p:nvSpPr>
          <p:spPr>
            <a:xfrm>
              <a:off x="152558" y="1651143"/>
              <a:ext cx="10276198" cy="40010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Размер гранта </a:t>
              </a:r>
              <a:r>
                <a:rPr lang="ru-RU" sz="2000" b="1" dirty="0">
                  <a:solidFill>
                    <a:srgbClr val="FF0000"/>
                  </a:solidFill>
                </a:rPr>
                <a:t>от 100 до 500 тысяч рублей</a:t>
              </a:r>
              <a:endParaRPr kumimoji="0" lang="ru-RU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8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D06DBB7F-78BF-4F2B-AA56-F58FEA6839B3}"/>
                </a:ext>
              </a:extLst>
            </p:cNvPr>
            <p:cNvSpPr/>
            <p:nvPr/>
          </p:nvSpPr>
          <p:spPr>
            <a:xfrm>
              <a:off x="164837" y="3810121"/>
              <a:ext cx="10263919" cy="646329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Участие в обучающем проекте центра «Мой </a:t>
              </a:r>
              <a:r>
                <a:rPr lang="ru-RU" sz="2000" b="1" dirty="0">
                  <a:solidFill>
                    <a:srgbClr val="5E2716"/>
                  </a:solidFill>
                </a:rPr>
                <a:t>бизнес»:</a:t>
              </a:r>
            </a:p>
            <a:p>
              <a:r>
                <a:rPr lang="ru-RU" sz="1600" i="1" dirty="0">
                  <a:solidFill>
                    <a:srgbClr val="5E2716"/>
                  </a:solidFill>
                </a:rPr>
                <a:t>«Азбука предпринимателя», обучающий проект по социальному предпринимательству</a:t>
              </a:r>
            </a:p>
          </p:txBody>
        </p:sp>
        <p:sp>
          <p:nvSpPr>
            <p:cNvPr id="36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D06DBB7F-78BF-4F2B-AA56-F58FEA6839B3}"/>
                </a:ext>
              </a:extLst>
            </p:cNvPr>
            <p:cNvSpPr/>
            <p:nvPr/>
          </p:nvSpPr>
          <p:spPr>
            <a:xfrm>
              <a:off x="152558" y="2272330"/>
              <a:ext cx="10263918" cy="400108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FF0000"/>
                  </a:solidFill>
                </a:rPr>
                <a:t>Цель:</a:t>
              </a:r>
              <a:r>
                <a:rPr lang="ru-RU" sz="2000" b="1" dirty="0">
                  <a:solidFill>
                    <a:srgbClr val="703016"/>
                  </a:solidFill>
                </a:rPr>
                <a:t> аренда, ремонт помещения, аренда оргтехники, оборудования </a:t>
              </a:r>
            </a:p>
          </p:txBody>
        </p:sp>
        <p:sp>
          <p:nvSpPr>
            <p:cNvPr id="9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9F19E617-EBB7-6A86-79AB-C45494377D49}"/>
                </a:ext>
              </a:extLst>
            </p:cNvPr>
            <p:cNvSpPr/>
            <p:nvPr/>
          </p:nvSpPr>
          <p:spPr>
            <a:xfrm>
              <a:off x="164837" y="5141003"/>
              <a:ext cx="10263918" cy="101566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Отсутствие просроченной задолженности по налогам, сборам и иным обязательным платежам в бюджеты бюджетной системы Российской Федерации, превышающая 1 тыс. рублей</a:t>
              </a:r>
            </a:p>
          </p:txBody>
        </p:sp>
        <p:sp>
          <p:nvSpPr>
            <p:cNvPr id="10" name="Прямоугольник: скругленные углы 10">
              <a:extLst>
                <a:ext uri="{FF2B5EF4-FFF2-40B4-BE49-F238E27FC236}">
                  <a16:creationId xmlns:a16="http://schemas.microsoft.com/office/drawing/2014/main" xmlns="" id="{55DB0D75-3162-1101-F013-A4EBC737CE22}"/>
                </a:ext>
              </a:extLst>
            </p:cNvPr>
            <p:cNvSpPr/>
            <p:nvPr/>
          </p:nvSpPr>
          <p:spPr>
            <a:xfrm>
              <a:off x="164837" y="4592779"/>
              <a:ext cx="10263919" cy="44267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r>
                <a:rPr lang="ru-RU" sz="2000" b="1" dirty="0">
                  <a:solidFill>
                    <a:srgbClr val="703016"/>
                  </a:solidFill>
                </a:rPr>
                <a:t>Предоставление отчетности о реализации проекта в течение 3-х лет</a:t>
              </a:r>
              <a:endParaRPr lang="ru-RU" sz="2000" b="1" dirty="0">
                <a:solidFill>
                  <a:srgbClr val="5E2716"/>
                </a:solidFill>
              </a:endParaRPr>
            </a:p>
          </p:txBody>
        </p:sp>
      </p:grp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D47E5B8-99F9-DCFC-EA1C-D99D92B835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DE037F3-FC42-BA50-943C-7DD84C008264}"/>
              </a:ext>
            </a:extLst>
          </p:cNvPr>
          <p:cNvSpPr txBox="1"/>
          <p:nvPr/>
        </p:nvSpPr>
        <p:spPr>
          <a:xfrm>
            <a:off x="885893" y="2851982"/>
            <a:ext cx="607785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Условия:</a:t>
            </a:r>
          </a:p>
        </p:txBody>
      </p:sp>
      <p:sp>
        <p:nvSpPr>
          <p:cNvPr id="6" name="Прямоугольник: скругленные углы 10">
            <a:extLst>
              <a:ext uri="{FF2B5EF4-FFF2-40B4-BE49-F238E27FC236}">
                <a16:creationId xmlns:a16="http://schemas.microsoft.com/office/drawing/2014/main" xmlns="" id="{38D2E9AC-AE23-1179-C441-17B19E594394}"/>
              </a:ext>
            </a:extLst>
          </p:cNvPr>
          <p:cNvSpPr/>
          <p:nvPr/>
        </p:nvSpPr>
        <p:spPr>
          <a:xfrm>
            <a:off x="889064" y="3318422"/>
            <a:ext cx="10269856" cy="40010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ru-RU" sz="2000" b="1" dirty="0">
                <a:solidFill>
                  <a:srgbClr val="703016"/>
                </a:solidFill>
              </a:rPr>
              <a:t>Софинансирование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  <a:r>
              <a:rPr lang="ru-RU" sz="2000" b="1" dirty="0">
                <a:solidFill>
                  <a:srgbClr val="703016"/>
                </a:solidFill>
              </a:rPr>
              <a:t> 25% от затрат на реализацию проекта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6D2D19"/>
              </a:solidFill>
              <a:effectLst/>
              <a:uFillTx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974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390150D-25E1-A263-6644-249F64FFDC0A}"/>
              </a:ext>
            </a:extLst>
          </p:cNvPr>
          <p:cNvSpPr/>
          <p:nvPr/>
        </p:nvSpPr>
        <p:spPr>
          <a:xfrm>
            <a:off x="8032647" y="3833723"/>
            <a:ext cx="3379069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444D54D-A5AA-1EFB-6E4D-404B03BB3662}"/>
              </a:ext>
            </a:extLst>
          </p:cNvPr>
          <p:cNvSpPr/>
          <p:nvPr/>
        </p:nvSpPr>
        <p:spPr>
          <a:xfrm>
            <a:off x="4301082" y="3842962"/>
            <a:ext cx="3542733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4A6DE148-385C-1377-0E5C-3FED3C3F15E6}"/>
              </a:ext>
            </a:extLst>
          </p:cNvPr>
          <p:cNvSpPr/>
          <p:nvPr/>
        </p:nvSpPr>
        <p:spPr>
          <a:xfrm>
            <a:off x="8003445" y="900320"/>
            <a:ext cx="3422896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6EF98EC2-5AC8-B8D9-BDE6-E9090CC2E2BF}"/>
              </a:ext>
            </a:extLst>
          </p:cNvPr>
          <p:cNvSpPr/>
          <p:nvPr/>
        </p:nvSpPr>
        <p:spPr>
          <a:xfrm>
            <a:off x="4301082" y="887341"/>
            <a:ext cx="3550276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F6F67CE-2096-4129-CC10-57A0286E736D}"/>
              </a:ext>
            </a:extLst>
          </p:cNvPr>
          <p:cNvSpPr/>
          <p:nvPr/>
        </p:nvSpPr>
        <p:spPr>
          <a:xfrm>
            <a:off x="460310" y="3842962"/>
            <a:ext cx="3628021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C93CFC2-CDF0-2D61-3AFB-7F1D4111D792}"/>
              </a:ext>
            </a:extLst>
          </p:cNvPr>
          <p:cNvSpPr/>
          <p:nvPr/>
        </p:nvSpPr>
        <p:spPr>
          <a:xfrm>
            <a:off x="450560" y="880997"/>
            <a:ext cx="3637771" cy="254800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12396" y="696286"/>
            <a:ext cx="10980063" cy="61617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87955" y="3833723"/>
            <a:ext cx="3550276" cy="769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Финансовая грамотность для детей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280310" y="913368"/>
            <a:ext cx="3585205" cy="666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Центр культурного </a:t>
            </a:r>
          </a:p>
          <a:p>
            <a:pPr algn="ctr"/>
            <a:r>
              <a:rPr lang="ru-RU" b="1" dirty="0">
                <a:solidFill>
                  <a:srgbClr val="5E2716"/>
                </a:solidFill>
              </a:rPr>
              <a:t>развития (Стрижи)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058498" y="1020043"/>
            <a:ext cx="3367841" cy="695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0"/>
            <a:r>
              <a:rPr lang="ru-RU" b="1" dirty="0">
                <a:solidFill>
                  <a:srgbClr val="5E2716"/>
                </a:solidFill>
              </a:rPr>
              <a:t>Студия развития </a:t>
            </a:r>
            <a:br>
              <a:rPr lang="ru-RU" b="1" dirty="0">
                <a:solidFill>
                  <a:srgbClr val="5E2716"/>
                </a:solidFill>
              </a:rPr>
            </a:br>
            <a:r>
              <a:rPr lang="ru-RU" b="1" dirty="0">
                <a:solidFill>
                  <a:srgbClr val="5E2716"/>
                </a:solidFill>
              </a:rPr>
              <a:t>«Квартал талантов»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108F090-45E4-225A-3F1A-E4E00A3870C0}"/>
              </a:ext>
            </a:extLst>
          </p:cNvPr>
          <p:cNvSpPr/>
          <p:nvPr/>
        </p:nvSpPr>
        <p:spPr>
          <a:xfrm>
            <a:off x="598239" y="1002765"/>
            <a:ext cx="3342410" cy="600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5E2716"/>
                </a:solidFill>
              </a:rPr>
              <a:t>LOVKEY</a:t>
            </a:r>
            <a:endParaRPr lang="ru-RU" b="1" dirty="0">
              <a:solidFill>
                <a:srgbClr val="5E2716"/>
              </a:solidFill>
            </a:endParaRPr>
          </a:p>
          <a:p>
            <a:pPr algn="ctr"/>
            <a:r>
              <a:rPr lang="ru-RU" sz="1400" b="1" dirty="0">
                <a:solidFill>
                  <a:srgbClr val="5E2716"/>
                </a:solidFill>
                <a:latin typeface="Arial" panose="020B0604020202020204" pitchFamily="34" charset="0"/>
              </a:rPr>
              <a:t>п</a:t>
            </a:r>
            <a:r>
              <a:rPr lang="ru-RU" sz="1400" b="1" i="0" dirty="0">
                <a:solidFill>
                  <a:srgbClr val="5E2716"/>
                </a:solidFill>
                <a:effectLst/>
                <a:latin typeface="Arial" panose="020B0604020202020204" pitchFamily="34" charset="0"/>
              </a:rPr>
              <a:t>рофессиональные и игровые компьютеры</a:t>
            </a:r>
            <a:endParaRPr lang="ru-RU" sz="1400" b="1" dirty="0">
              <a:solidFill>
                <a:srgbClr val="5E2716"/>
              </a:solidFill>
            </a:endParaRPr>
          </a:p>
        </p:txBody>
      </p:sp>
      <p:pic>
        <p:nvPicPr>
          <p:cNvPr id="17" name="Рисунок 16" descr="maxresdefault.jpg">
            <a:extLst>
              <a:ext uri="{FF2B5EF4-FFF2-40B4-BE49-F238E27FC236}">
                <a16:creationId xmlns:a16="http://schemas.microsoft.com/office/drawing/2014/main" xmlns="" id="{022BE214-A05E-68E2-FFA9-913A88CFE1E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67081" y="1636955"/>
            <a:ext cx="3095624" cy="1741288"/>
          </a:xfrm>
          <a:prstGeom prst="rect">
            <a:avLst/>
          </a:prstGeom>
        </p:spPr>
      </p:pic>
      <p:pic>
        <p:nvPicPr>
          <p:cNvPr id="24" name="Рисунок 23" descr="jhHIRwB-VeY.jpg">
            <a:extLst>
              <a:ext uri="{FF2B5EF4-FFF2-40B4-BE49-F238E27FC236}">
                <a16:creationId xmlns:a16="http://schemas.microsoft.com/office/drawing/2014/main" xmlns="" id="{7326E907-E8FB-FEFD-3E7E-048EBA5511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30000" t="19576" r="30000" b="9731"/>
          <a:stretch/>
        </p:blipFill>
        <p:spPr>
          <a:xfrm>
            <a:off x="4787360" y="1595107"/>
            <a:ext cx="2430924" cy="1643079"/>
          </a:xfrm>
          <a:custGeom>
            <a:avLst/>
            <a:gdLst>
              <a:gd name="connsiteX0" fmla="*/ 0 w 4754880"/>
              <a:gd name="connsiteY0" fmla="*/ 0 h 6858000"/>
              <a:gd name="connsiteX1" fmla="*/ 4754880 w 4754880"/>
              <a:gd name="connsiteY1" fmla="*/ 0 h 6858000"/>
              <a:gd name="connsiteX2" fmla="*/ 4754880 w 4754880"/>
              <a:gd name="connsiteY2" fmla="*/ 6858000 h 6858000"/>
              <a:gd name="connsiteX3" fmla="*/ 0 w 47548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4880" h="6858000">
                <a:moveTo>
                  <a:pt x="0" y="0"/>
                </a:moveTo>
                <a:lnTo>
                  <a:pt x="4754880" y="0"/>
                </a:lnTo>
                <a:lnTo>
                  <a:pt x="47548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EDDA5F3E-10B1-89CA-2860-C13E3D4BD211}"/>
              </a:ext>
            </a:extLst>
          </p:cNvPr>
          <p:cNvSpPr/>
          <p:nvPr/>
        </p:nvSpPr>
        <p:spPr>
          <a:xfrm>
            <a:off x="7995901" y="3796346"/>
            <a:ext cx="3510296" cy="84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0"/>
            <a:r>
              <a:rPr lang="ru-RU" b="1" dirty="0">
                <a:solidFill>
                  <a:srgbClr val="5E2716"/>
                </a:solidFill>
              </a:rPr>
              <a:t>Центр «Весна» - развитие детей с раннего возраста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A3E2CF8-666D-F95B-40DA-6D96CC9D30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78" b="8937"/>
          <a:stretch/>
        </p:blipFill>
        <p:spPr>
          <a:xfrm>
            <a:off x="8949416" y="4554019"/>
            <a:ext cx="1545530" cy="166999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E4804DF-AF99-F317-D80C-7A542590D2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5338" y="4584454"/>
            <a:ext cx="2414275" cy="16091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5568697-D5BD-3620-279B-29EAF75F1BF5}"/>
              </a:ext>
            </a:extLst>
          </p:cNvPr>
          <p:cNvSpPr txBox="1"/>
          <p:nvPr/>
        </p:nvSpPr>
        <p:spPr>
          <a:xfrm>
            <a:off x="1057671" y="255896"/>
            <a:ext cx="98903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lvl="0" algn="ctr" defTabSz="914771" hangingPunct="1">
              <a:lnSpc>
                <a:spcPct val="90000"/>
              </a:lnSpc>
              <a:defRPr sz="2800" b="1" kern="0">
                <a:solidFill>
                  <a:srgbClr val="663300"/>
                </a:solidFill>
                <a:uLnTx/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Направления бизнеса грантополучателей 2022 года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D7EB0230-3490-AA0B-E536-0FE8617E7D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246"/>
          <a:stretch/>
        </p:blipFill>
        <p:spPr>
          <a:xfrm>
            <a:off x="1084391" y="1743219"/>
            <a:ext cx="2376454" cy="1503276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DE9CF01-FCB7-4B52-A34C-4D1D8F141C24}"/>
              </a:ext>
            </a:extLst>
          </p:cNvPr>
          <p:cNvSpPr/>
          <p:nvPr/>
        </p:nvSpPr>
        <p:spPr>
          <a:xfrm>
            <a:off x="460310" y="3869391"/>
            <a:ext cx="3598202" cy="715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Ремонт мобильных телефонов</a:t>
            </a:r>
          </a:p>
        </p:txBody>
      </p:sp>
      <p:pic>
        <p:nvPicPr>
          <p:cNvPr id="1026" name="Picture 2" descr="Mersin Cell Phone Technical Service, ремонт телефонов, Мерсин, бульвар  Кувайи Миллие — Яндекс Карты">
            <a:extLst>
              <a:ext uri="{FF2B5EF4-FFF2-40B4-BE49-F238E27FC236}">
                <a16:creationId xmlns:a16="http://schemas.microsoft.com/office/drawing/2014/main" xmlns="" id="{AE66FAC4-0BAD-5048-B269-816648EE9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9486" y="4547773"/>
            <a:ext cx="2532007" cy="164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7330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35841932-6CB9-D34F-5CF2-550581175C68}"/>
              </a:ext>
            </a:extLst>
          </p:cNvPr>
          <p:cNvSpPr/>
          <p:nvPr/>
        </p:nvSpPr>
        <p:spPr>
          <a:xfrm>
            <a:off x="3956417" y="3673841"/>
            <a:ext cx="3547642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E1B03518-6433-AFE8-1141-63959AFB4773}"/>
              </a:ext>
            </a:extLst>
          </p:cNvPr>
          <p:cNvSpPr/>
          <p:nvPr/>
        </p:nvSpPr>
        <p:spPr>
          <a:xfrm>
            <a:off x="7715101" y="3673841"/>
            <a:ext cx="4065267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F70BD96B-9808-75D2-926B-39A3347187F6}"/>
              </a:ext>
            </a:extLst>
          </p:cNvPr>
          <p:cNvSpPr/>
          <p:nvPr/>
        </p:nvSpPr>
        <p:spPr>
          <a:xfrm>
            <a:off x="430186" y="3673841"/>
            <a:ext cx="3315189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7E1CDA36-8C69-2972-3466-542F6CB268EC}"/>
              </a:ext>
            </a:extLst>
          </p:cNvPr>
          <p:cNvSpPr/>
          <p:nvPr/>
        </p:nvSpPr>
        <p:spPr>
          <a:xfrm>
            <a:off x="7680176" y="694246"/>
            <a:ext cx="4090330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B0868C0-F26B-B8CA-5466-64CCFD2001FC}"/>
              </a:ext>
            </a:extLst>
          </p:cNvPr>
          <p:cNvSpPr/>
          <p:nvPr/>
        </p:nvSpPr>
        <p:spPr>
          <a:xfrm>
            <a:off x="3619629" y="689207"/>
            <a:ext cx="3862236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3C3877C-271A-C128-BD0A-83D5642DEE23}"/>
              </a:ext>
            </a:extLst>
          </p:cNvPr>
          <p:cNvSpPr/>
          <p:nvPr/>
        </p:nvSpPr>
        <p:spPr>
          <a:xfrm>
            <a:off x="430187" y="689207"/>
            <a:ext cx="2985558" cy="274149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DDB89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12396" y="696286"/>
            <a:ext cx="10980063" cy="61617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8043" y="3949213"/>
            <a:ext cx="3315190" cy="552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Студия детских программ </a:t>
            </a:r>
          </a:p>
          <a:p>
            <a:pPr algn="ctr"/>
            <a:r>
              <a:rPr lang="ru-RU" dirty="0">
                <a:solidFill>
                  <a:srgbClr val="FFFFFF"/>
                </a:solidFill>
              </a:rPr>
              <a:t>«Мистер Мо»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83727" y="660501"/>
            <a:ext cx="3918402" cy="666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5E2716"/>
                </a:solidFill>
              </a:rPr>
              <a:t>Кофейня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607214" y="669057"/>
            <a:ext cx="4221245" cy="63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0"/>
            <a:r>
              <a:rPr lang="ru-RU" sz="2000" b="1" dirty="0">
                <a:solidFill>
                  <a:srgbClr val="5E2716"/>
                </a:solidFill>
              </a:rPr>
              <a:t>База отдыха «То самое место»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108F090-45E4-225A-3F1A-E4E00A3870C0}"/>
              </a:ext>
            </a:extLst>
          </p:cNvPr>
          <p:cNvSpPr/>
          <p:nvPr/>
        </p:nvSpPr>
        <p:spPr>
          <a:xfrm>
            <a:off x="278076" y="652890"/>
            <a:ext cx="3107340" cy="666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5E2716"/>
                </a:solidFill>
              </a:rPr>
              <a:t>Студия «Сияй»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EDDA5F3E-10B1-89CA-2860-C13E3D4BD211}"/>
              </a:ext>
            </a:extLst>
          </p:cNvPr>
          <p:cNvSpPr/>
          <p:nvPr/>
        </p:nvSpPr>
        <p:spPr>
          <a:xfrm>
            <a:off x="7876210" y="3801030"/>
            <a:ext cx="3768267" cy="552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Производство изделий ручной работы из кожи</a:t>
            </a:r>
          </a:p>
        </p:txBody>
      </p:sp>
      <p:pic>
        <p:nvPicPr>
          <p:cNvPr id="14" name="Рисунок 13" descr="0uyGqKO7V9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5561" y="4415869"/>
            <a:ext cx="3142492" cy="1767652"/>
          </a:xfrm>
          <a:prstGeom prst="rect">
            <a:avLst/>
          </a:prstGeom>
        </p:spPr>
      </p:pic>
      <p:pic>
        <p:nvPicPr>
          <p:cNvPr id="15" name="Рисунок 14" descr="WhatsApp Image 2022-12-27 at 16.42.49.jpeg"/>
          <p:cNvPicPr>
            <a:picLocks noChangeAspect="1"/>
          </p:cNvPicPr>
          <p:nvPr/>
        </p:nvPicPr>
        <p:blipFill rotWithShape="1">
          <a:blip r:embed="rId3" cstate="print"/>
          <a:srcRect l="15393" r="8112"/>
          <a:stretch/>
        </p:blipFill>
        <p:spPr>
          <a:xfrm>
            <a:off x="901673" y="4297195"/>
            <a:ext cx="2372213" cy="1900113"/>
          </a:xfrm>
          <a:prstGeom prst="rect">
            <a:avLst/>
          </a:prstGeom>
        </p:spPr>
      </p:pic>
      <p:pic>
        <p:nvPicPr>
          <p:cNvPr id="18" name="Google Shape;108;p21"/>
          <p:cNvPicPr preferRelativeResize="0"/>
          <p:nvPr/>
        </p:nvPicPr>
        <p:blipFill rotWithShape="1">
          <a:blip r:embed="rId4" cstate="print">
            <a:alphaModFix/>
          </a:blip>
          <a:srcRect l="3474"/>
          <a:stretch/>
        </p:blipFill>
        <p:spPr>
          <a:xfrm>
            <a:off x="8488944" y="4438252"/>
            <a:ext cx="2520796" cy="1759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8018F80-18EE-6275-4EED-B8CDDA880F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088"/>
          <a:stretch/>
        </p:blipFill>
        <p:spPr>
          <a:xfrm>
            <a:off x="8286152" y="1217758"/>
            <a:ext cx="2948381" cy="19882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AB6FF0D-F3F8-09C2-00BF-F1E044D1CC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829" y="1217758"/>
            <a:ext cx="2982312" cy="198820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6BA40E9-247E-3DCE-C0FE-5BDF9E8325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862" y="1190960"/>
            <a:ext cx="1988208" cy="198820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E633F5C-FCB7-A764-10A4-80B261E8CE92}"/>
              </a:ext>
            </a:extLst>
          </p:cNvPr>
          <p:cNvSpPr/>
          <p:nvPr/>
        </p:nvSpPr>
        <p:spPr>
          <a:xfrm>
            <a:off x="3936135" y="3801030"/>
            <a:ext cx="3583640" cy="552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5E2716"/>
                </a:solidFill>
              </a:rPr>
              <a:t>Выращивание </a:t>
            </a:r>
            <a:r>
              <a:rPr lang="ru-RU" b="1" dirty="0" err="1">
                <a:solidFill>
                  <a:srgbClr val="5E2716"/>
                </a:solidFill>
              </a:rPr>
              <a:t>микрозелени</a:t>
            </a:r>
            <a:endParaRPr lang="ru-RU" b="1" dirty="0">
              <a:solidFill>
                <a:srgbClr val="5E27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831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0360" y="265445"/>
            <a:ext cx="1512168" cy="850433"/>
          </a:xfrm>
          <a:prstGeom prst="rect">
            <a:avLst/>
          </a:prstGeom>
        </p:spPr>
      </p:pic>
      <p:sp>
        <p:nvSpPr>
          <p:cNvPr id="29" name="Арка 28"/>
          <p:cNvSpPr/>
          <p:nvPr/>
        </p:nvSpPr>
        <p:spPr>
          <a:xfrm rot="1132272">
            <a:off x="9297033" y="-2135640"/>
            <a:ext cx="6512240" cy="6324284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012" y="2204865"/>
            <a:ext cx="7876034" cy="1520466"/>
          </a:xfrm>
        </p:spPr>
        <p:txBody>
          <a:bodyPr>
            <a:noAutofit/>
          </a:bodyPr>
          <a:lstStyle/>
          <a:p>
            <a:pPr algn="l"/>
            <a: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spc="-50" dirty="0">
                <a:solidFill>
                  <a:srgbClr val="663300"/>
                </a:solidFill>
                <a:latin typeface="+mn-lt"/>
                <a:cs typeface="Arial" pitchFamily="34" charset="0"/>
              </a:rPr>
              <a:t>Социальное предпринимательство</a:t>
            </a:r>
            <a:endParaRPr lang="ru-RU" sz="4800" b="1" spc="-25" dirty="0">
              <a:solidFill>
                <a:srgbClr val="66330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print"/>
          <a:srcRect t="-77" r="218" b="-1"/>
          <a:stretch/>
        </p:blipFill>
        <p:spPr>
          <a:xfrm>
            <a:off x="10776520" y="5517232"/>
            <a:ext cx="2322296" cy="232851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51384" y="1124744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4" name="Арка 23"/>
          <p:cNvSpPr/>
          <p:nvPr/>
        </p:nvSpPr>
        <p:spPr>
          <a:xfrm rot="8470968">
            <a:off x="-818752" y="5371232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8040216" y="5179084"/>
            <a:ext cx="1362714" cy="947086"/>
            <a:chOff x="2418080" y="4704080"/>
            <a:chExt cx="2032000" cy="1412239"/>
          </a:xfrm>
          <a:solidFill>
            <a:srgbClr val="6D2D19"/>
          </a:solidFill>
        </p:grpSpPr>
        <p:sp>
          <p:nvSpPr>
            <p:cNvPr id="26" name="Прямоугольник 25"/>
            <p:cNvSpPr/>
            <p:nvPr/>
          </p:nvSpPr>
          <p:spPr>
            <a:xfrm rot="2700000">
              <a:off x="367792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 rot="2700000">
              <a:off x="3048000" y="5344159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2700000">
              <a:off x="241808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0732CB12-74BE-438B-A7CF-978685898A7C}"/>
              </a:ext>
            </a:extLst>
          </p:cNvPr>
          <p:cNvGrpSpPr/>
          <p:nvPr/>
        </p:nvGrpSpPr>
        <p:grpSpPr>
          <a:xfrm>
            <a:off x="3672882" y="4828212"/>
            <a:ext cx="3942726" cy="1378040"/>
            <a:chOff x="3621597" y="4597293"/>
            <a:chExt cx="3942726" cy="1378040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849DF026-C928-4F56-8EE1-AE4F01512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60231" y="4757167"/>
              <a:ext cx="477374" cy="477374"/>
            </a:xfrm>
            <a:prstGeom prst="rect">
              <a:avLst/>
            </a:prstGeom>
          </p:spPr>
        </p:pic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83FD88D5-DD9E-4E20-9A8D-7ED3939AACC2}"/>
                </a:ext>
              </a:extLst>
            </p:cNvPr>
            <p:cNvSpPr/>
            <p:nvPr/>
          </p:nvSpPr>
          <p:spPr>
            <a:xfrm>
              <a:off x="4231681" y="4597293"/>
              <a:ext cx="3332642" cy="824415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softEdge rad="4445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414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410 - 410 (доб.705</a:t>
              </a:r>
              <a:r>
                <a:rPr kumimoji="0" lang="ru-RU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)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xmlns="" id="{85280AAC-62B7-4CA1-A08C-99A485FAD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21597" y="5275144"/>
              <a:ext cx="700189" cy="700189"/>
            </a:xfrm>
            <a:prstGeom prst="rect">
              <a:avLst/>
            </a:prstGeom>
          </p:spPr>
        </p:pic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008FFFB8-9FA0-4B52-8882-603CD237993D}"/>
                </a:ext>
              </a:extLst>
            </p:cNvPr>
            <p:cNvSpPr/>
            <p:nvPr/>
          </p:nvSpPr>
          <p:spPr>
            <a:xfrm>
              <a:off x="3931054" y="5162640"/>
              <a:ext cx="3323812" cy="78993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glow rad="127000">
                <a:schemeClr val="accent1"/>
              </a:glow>
              <a:softEdge rad="6858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14772" hangingPunct="1">
                <a:defRPr/>
              </a:pPr>
              <a:r>
                <a:rPr lang="en-US" sz="2400" b="1" spc="5" dirty="0">
                  <a:solidFill>
                    <a:srgbClr val="6D2D19"/>
                  </a:solidFill>
                  <a:cs typeface="Circe"/>
                  <a:hlinkClick r:id="rId6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rayfond@kfpp.ru</a:t>
              </a:r>
              <a:endParaRPr lang="ru-RU" sz="2400" b="1" spc="5" dirty="0">
                <a:solidFill>
                  <a:srgbClr val="6D2D19"/>
                </a:solidFill>
                <a:cs typeface="Circ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2015347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un1-84.userapi.com/c855020/v855020734/ad82b/eKUEBo3yhC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416" y="714493"/>
            <a:ext cx="1919536" cy="1252498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5640" y="634952"/>
            <a:ext cx="8783325" cy="1411580"/>
          </a:xfrm>
          <a:prstGeom prst="roundRect">
            <a:avLst/>
          </a:prstGeom>
          <a:noFill/>
        </p:spPr>
        <p:txBody>
          <a:bodyPr rtlCol="0">
            <a:noAutofit/>
          </a:bodyPr>
          <a:lstStyle/>
          <a:p>
            <a:pPr algn="l">
              <a:defRPr/>
            </a:pPr>
            <a:r>
              <a:rPr lang="ru-RU" altLang="ru-RU" sz="28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  <a:t>Социальное предпринимательство </a:t>
            </a:r>
            <a:r>
              <a:rPr lang="ru-RU" altLang="ru-RU" sz="32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  <a:t/>
            </a:r>
            <a:br>
              <a:rPr lang="ru-RU" altLang="ru-RU" sz="32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</a:br>
            <a:r>
              <a:rPr lang="ru-RU" altLang="ru-RU" sz="2000" dirty="0">
                <a:solidFill>
                  <a:schemeClr val="tx1"/>
                </a:solidFill>
                <a:latin typeface="+mn-lt"/>
                <a:ea typeface="+mj-ea"/>
                <a:cs typeface="+mj-cs"/>
                <a:sym typeface="Calibri"/>
              </a:rPr>
              <a:t>предпринимательская деятельность, направленная на достижение общественно полезных целей, способствующая решению социальных проблем граждан и общества (ФЗ от 24.07.2007 № 209-ФЗ)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39416" y="2191053"/>
            <a:ext cx="10077130" cy="509069"/>
          </a:xfrm>
          <a:prstGeom prst="round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 rtlCol="0" anchor="b">
            <a:noAutofit/>
          </a:bodyPr>
          <a:lstStyle/>
          <a:p>
            <a:pPr marL="0" marR="0" lvl="0" indent="0" defTabSz="914771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>
                <a:solidFill>
                  <a:srgbClr val="6D2D19"/>
                </a:solidFill>
                <a:latin typeface="+mn-lt"/>
                <a:sym typeface="Calibri Light"/>
              </a:rPr>
              <a:t>Категории субъектов МСП – социальных предприятий: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87187884-1CE3-4938-ABC0-4173C7B7E6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8757270"/>
              </p:ext>
            </p:extLst>
          </p:nvPr>
        </p:nvGraphicFramePr>
        <p:xfrm>
          <a:off x="573916" y="2445587"/>
          <a:ext cx="11282723" cy="399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EC06EEC-C124-41D3-9CA2-4D01A6EB51DE}"/>
              </a:ext>
            </a:extLst>
          </p:cNvPr>
          <p:cNvSpPr txBox="1">
            <a:spLocks/>
          </p:cNvSpPr>
          <p:nvPr/>
        </p:nvSpPr>
        <p:spPr>
          <a:xfrm>
            <a:off x="1055440" y="578707"/>
            <a:ext cx="10293154" cy="571504"/>
          </a:xfrm>
          <a:prstGeom prst="round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 rtlCol="0" anchor="b">
            <a:noAutofit/>
          </a:bodyPr>
          <a:lstStyle/>
          <a:p>
            <a:pPr marL="0" marR="0" lvl="0" indent="0" algn="ctr" defTabSz="914771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800" b="1" dirty="0">
                <a:solidFill>
                  <a:srgbClr val="6D2D19"/>
                </a:solidFill>
                <a:latin typeface="+mn-lt"/>
                <a:sym typeface="Calibri Light"/>
              </a:rPr>
              <a:t>Категории социально уязвимых граждан: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CA3AE25-1D47-4AAB-83EE-0900C52CB6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97" r="25610"/>
          <a:stretch/>
        </p:blipFill>
        <p:spPr>
          <a:xfrm>
            <a:off x="3338599" y="1178222"/>
            <a:ext cx="5400601" cy="534352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C965269-B031-489B-8B43-CF3108ED4018}"/>
              </a:ext>
            </a:extLst>
          </p:cNvPr>
          <p:cNvSpPr txBox="1"/>
          <p:nvPr/>
        </p:nvSpPr>
        <p:spPr>
          <a:xfrm>
            <a:off x="473446" y="1257384"/>
            <a:ext cx="374441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Инвалиды и лица с ограниченными возможностями здоровья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783908E-667B-4D19-B454-746929C07380}"/>
              </a:ext>
            </a:extLst>
          </p:cNvPr>
          <p:cNvSpPr txBox="1"/>
          <p:nvPr/>
        </p:nvSpPr>
        <p:spPr>
          <a:xfrm>
            <a:off x="473446" y="2158252"/>
            <a:ext cx="3096344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Одинокие и (или) многодетные родители, воспитывающие несовершеннолетних детей, </a:t>
            </a:r>
            <a:b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</a:b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в том числе детей-инвалидов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60388EA-9B13-4A7D-B972-94367C0A209D}"/>
              </a:ext>
            </a:extLst>
          </p:cNvPr>
          <p:cNvSpPr txBox="1"/>
          <p:nvPr/>
        </p:nvSpPr>
        <p:spPr>
          <a:xfrm>
            <a:off x="471098" y="3551563"/>
            <a:ext cx="3096344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Пенсионеры и граждане предпенсионного возраста </a:t>
            </a:r>
            <a:b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</a:b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(в течение пяти лет до наступления возраста, дающего право на стразовую пенсию по старости, в том числе назначаемую досрочно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3A5DFDA-3437-4B6F-9482-80B7B77C2670}"/>
              </a:ext>
            </a:extLst>
          </p:cNvPr>
          <p:cNvSpPr txBox="1"/>
          <p:nvPr/>
        </p:nvSpPr>
        <p:spPr>
          <a:xfrm>
            <a:off x="471098" y="5685862"/>
            <a:ext cx="345638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Выпускники детских домов </a:t>
            </a:r>
            <a:b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</a:b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в возрасте до двадцати трех лет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002798A-39AF-4030-818B-55BCE475D19C}"/>
              </a:ext>
            </a:extLst>
          </p:cNvPr>
          <p:cNvSpPr txBox="1"/>
          <p:nvPr/>
        </p:nvSpPr>
        <p:spPr>
          <a:xfrm>
            <a:off x="7896200" y="1461512"/>
            <a:ext cx="360040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Лица, освобожденные из мест лишения свободы и имеющие неснятую или непогашенную судимость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174C15A-B53E-429B-83F3-6434A0A5ADE4}"/>
              </a:ext>
            </a:extLst>
          </p:cNvPr>
          <p:cNvSpPr txBox="1"/>
          <p:nvPr/>
        </p:nvSpPr>
        <p:spPr>
          <a:xfrm>
            <a:off x="8400257" y="2878715"/>
            <a:ext cx="309634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Беженцы и вынужденные переселенцы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8A8574C-3802-4E79-9ABA-931068E6CFF4}"/>
              </a:ext>
            </a:extLst>
          </p:cNvPr>
          <p:cNvSpPr txBox="1"/>
          <p:nvPr/>
        </p:nvSpPr>
        <p:spPr>
          <a:xfrm>
            <a:off x="8400257" y="3803475"/>
            <a:ext cx="309634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Малоимущие граждане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CBC9C14-D7CD-4593-9363-5FEF5D047689}"/>
              </a:ext>
            </a:extLst>
          </p:cNvPr>
          <p:cNvSpPr txBox="1"/>
          <p:nvPr/>
        </p:nvSpPr>
        <p:spPr>
          <a:xfrm>
            <a:off x="8400257" y="4482014"/>
            <a:ext cx="309634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Лица без определенного </a:t>
            </a:r>
            <a:b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</a:b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места жительства и занятий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0B9F657-CE2D-45A4-8A05-B9BCE5E893BC}"/>
              </a:ext>
            </a:extLst>
          </p:cNvPr>
          <p:cNvSpPr txBox="1"/>
          <p:nvPr/>
        </p:nvSpPr>
        <p:spPr>
          <a:xfrm>
            <a:off x="7680176" y="5378770"/>
            <a:ext cx="381642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Граждане признанные </a:t>
            </a:r>
            <a:b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</a:br>
            <a:r>
              <a:rPr lang="ru-RU" sz="1600" kern="1200" dirty="0">
                <a:solidFill>
                  <a:srgbClr val="703016"/>
                </a:solidFill>
                <a:latin typeface="Helvetica"/>
                <a:cs typeface="Helvetica"/>
              </a:rPr>
              <a:t>нуждающимися в социальном обслуживании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419801106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005" y="204806"/>
            <a:ext cx="9821989" cy="669000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Центр «Мой бизнес»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1BA756D1-4E0E-FE7A-942E-B146724E85A1}"/>
              </a:ext>
            </a:extLst>
          </p:cNvPr>
          <p:cNvSpPr txBox="1">
            <a:spLocks/>
          </p:cNvSpPr>
          <p:nvPr/>
        </p:nvSpPr>
        <p:spPr>
          <a:xfrm>
            <a:off x="602854" y="901376"/>
            <a:ext cx="4464496" cy="3983011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41492" tIns="41492" rIns="41492" bIns="41492" anchor="b">
            <a:noAutofit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dk1"/>
                </a:solidFill>
                <a:uFillTx/>
                <a:latin typeface="+mn-lt"/>
                <a:ea typeface="+mn-ea"/>
                <a:cs typeface="+mn-cs"/>
                <a:sym typeface="Calibri Light"/>
              </a:defRPr>
            </a:lvl9pPr>
          </a:lstStyle>
          <a:p>
            <a:pPr algn="l" hangingPunct="1"/>
            <a:r>
              <a:rPr lang="ru-RU" sz="2800" spc="-25" dirty="0">
                <a:solidFill>
                  <a:srgbClr val="663300"/>
                </a:solidFill>
              </a:rPr>
              <a:t>единая площадка </a:t>
            </a:r>
          </a:p>
          <a:p>
            <a:pPr algn="l" hangingPunct="1"/>
            <a:r>
              <a:rPr lang="ru-RU" sz="2800" spc="-25" dirty="0">
                <a:solidFill>
                  <a:srgbClr val="663300"/>
                </a:solidFill>
              </a:rPr>
              <a:t>для оказания поддержки предпринимателям:</a:t>
            </a:r>
          </a:p>
          <a:p>
            <a:pPr algn="l" hangingPunct="1"/>
            <a:endParaRPr lang="ru-RU" sz="2800" spc="-25" dirty="0">
              <a:solidFill>
                <a:srgbClr val="663300"/>
              </a:solidFill>
            </a:endParaRPr>
          </a:p>
          <a:p>
            <a:pPr algn="l" hangingPunct="1"/>
            <a:r>
              <a:rPr lang="ru-RU" sz="2800" spc="-25" dirty="0">
                <a:solidFill>
                  <a:srgbClr val="663300"/>
                </a:solidFill>
              </a:rPr>
              <a:t>от бесплатного обучения и консультационного сопровождения </a:t>
            </a:r>
          </a:p>
          <a:p>
            <a:pPr algn="l" hangingPunct="1"/>
            <a:r>
              <a:rPr lang="ru-RU" sz="2800" spc="-25" dirty="0">
                <a:solidFill>
                  <a:srgbClr val="663300"/>
                </a:solidFill>
              </a:rPr>
              <a:t>до льготной финансовой поддержкой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5E9233A-1298-33C0-29A1-E433E9830D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1314" y="1390205"/>
            <a:ext cx="6107832" cy="407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4351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s://xn----dtbih2akkfkv6j.xn--p1acf/images/imgsnt/zasedanie_pravle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092" y="3952025"/>
            <a:ext cx="1215602" cy="859195"/>
          </a:xfrm>
          <a:prstGeom prst="rect">
            <a:avLst/>
          </a:prstGeom>
          <a:noFill/>
        </p:spPr>
      </p:pic>
      <p:pic>
        <p:nvPicPr>
          <p:cNvPr id="2058" name="Picture 10" descr="https://thumbs.dreamstime.com/b/d-businessman-writing-illustration-rendering-business-person-paper-white-people-man-character-35070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025090" y="1785926"/>
            <a:ext cx="864096" cy="933224"/>
          </a:xfrm>
          <a:prstGeom prst="rect">
            <a:avLst/>
          </a:prstGeom>
          <a:noFill/>
        </p:spPr>
      </p:pic>
      <p:pic>
        <p:nvPicPr>
          <p:cNvPr id="2050" name="Picture 2" descr="https://sun9-57.userapi.com/c857720/v857720062/c6055/TGGfUBxQVi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58846" y="3881557"/>
            <a:ext cx="1214446" cy="1073324"/>
          </a:xfrm>
          <a:prstGeom prst="rect">
            <a:avLst/>
          </a:prstGeom>
          <a:noFill/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09522" y="505091"/>
            <a:ext cx="11287204" cy="1008112"/>
          </a:xfrm>
          <a:prstGeom prst="roundRect">
            <a:avLst/>
          </a:prstGeom>
          <a:noFill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  <a:t>Порядок формирования реестра</a:t>
            </a:r>
            <a:br>
              <a:rPr lang="ru-RU" altLang="ru-RU" sz="28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</a:br>
            <a:r>
              <a:rPr lang="ru-RU" altLang="ru-RU" sz="2800" b="1" dirty="0">
                <a:solidFill>
                  <a:srgbClr val="6D2D19"/>
                </a:solidFill>
                <a:latin typeface="+mn-lt"/>
                <a:ea typeface="+mj-ea"/>
                <a:cs typeface="+mj-cs"/>
                <a:sym typeface="Calibri"/>
              </a:rPr>
              <a:t>социальных предприятий</a:t>
            </a:r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xmlns="" id="{157A1397-D91E-4DA9-BAE9-603B0571EBD6}"/>
              </a:ext>
            </a:extLst>
          </p:cNvPr>
          <p:cNvSpPr/>
          <p:nvPr/>
        </p:nvSpPr>
        <p:spPr>
          <a:xfrm>
            <a:off x="11543928" y="0"/>
            <a:ext cx="648072" cy="652742"/>
          </a:xfrm>
          <a:prstGeom prst="ellipse">
            <a:avLst/>
          </a:prstGeom>
          <a:solidFill>
            <a:srgbClr val="FFFFFF"/>
          </a:solidFill>
          <a:ln w="301625">
            <a:solidFill>
              <a:srgbClr val="E455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2" descr="C:\Users\agorinova\Desktop\чтение-газеты-2-человек-98783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81092" y="1571612"/>
            <a:ext cx="857256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3030235" y="2032154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9" name="Picture 3" descr="C:\Users\agorinova\Desktop\0073-071-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52926" y="1698839"/>
            <a:ext cx="100013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0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6023791" y="1994170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2" name="Picture 6" descr="https://avatars.mds.yandex.net/get-zen_doc/1855206/pub_5ccef740a2387100b30549b7_5cd31ebc5a6e0400b34f222a/scale_1200"/>
          <p:cNvPicPr>
            <a:picLocks noChangeAspect="1" noChangeArrowheads="1"/>
          </p:cNvPicPr>
          <p:nvPr/>
        </p:nvPicPr>
        <p:blipFill>
          <a:blip r:embed="rId7" cstate="print"/>
          <a:srcRect t="17391" r="4348"/>
          <a:stretch>
            <a:fillRect/>
          </a:stretch>
        </p:blipFill>
        <p:spPr bwMode="auto">
          <a:xfrm>
            <a:off x="7024694" y="1571612"/>
            <a:ext cx="1240765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3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8786277" y="1994170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4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11459920" y="1994170"/>
            <a:ext cx="285751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5" name="Picture 8" descr="http://rmplgroup.net/images/send_enquir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43716" y="3881557"/>
            <a:ext cx="100013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8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605940" y="4161241"/>
            <a:ext cx="285751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1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3449560" y="4161239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4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6307448" y="4161240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9" name="Стрелка: вниз 10">
            <a:extLst>
              <a:ext uri="{FF2B5EF4-FFF2-40B4-BE49-F238E27FC236}">
                <a16:creationId xmlns:a16="http://schemas.microsoft.com/office/drawing/2014/main" xmlns="" id="{24C637AE-340E-476F-B5F9-D7E259BB6BFF}"/>
              </a:ext>
            </a:extLst>
          </p:cNvPr>
          <p:cNvSpPr/>
          <p:nvPr/>
        </p:nvSpPr>
        <p:spPr>
          <a:xfrm rot="16200000" flipH="1">
            <a:off x="9304919" y="4161240"/>
            <a:ext cx="285753" cy="440767"/>
          </a:xfrm>
          <a:prstGeom prst="downArrow">
            <a:avLst/>
          </a:prstGeom>
          <a:solidFill>
            <a:schemeClr val="accent4"/>
          </a:solidFill>
          <a:ln w="12700" cap="flat">
            <a:solidFill>
              <a:schemeClr val="accent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952464" y="2714620"/>
            <a:ext cx="2000264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Информирование</a:t>
            </a:r>
          </a:p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на официальных ресурсах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3435057" y="2721699"/>
            <a:ext cx="2500330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Прием документов </a:t>
            </a:r>
            <a:b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</a:b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в Центре «Мой бизнес»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до 31.12.2023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429594" y="2709858"/>
            <a:ext cx="2279176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Проверка документов и передача</a:t>
            </a:r>
          </a:p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в Уполномоченный орган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9167833" y="2714620"/>
            <a:ext cx="2655345" cy="990608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Допуск к рассмотрению членами комиссии, направление документов в комиссию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597366" y="4810251"/>
            <a:ext cx="2776962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Заседание комиссии, протокол </a:t>
            </a:r>
            <a:b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</a:b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с рекомендациями Уполномоченному органу</a:t>
            </a:r>
          </a:p>
        </p:txBody>
      </p:sp>
      <p:sp>
        <p:nvSpPr>
          <p:cNvPr id="97" name="Прямоугольник 96"/>
          <p:cNvSpPr/>
          <p:nvPr/>
        </p:nvSpPr>
        <p:spPr>
          <a:xfrm>
            <a:off x="3729611" y="4810251"/>
            <a:ext cx="2500330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Принятие решения </a:t>
            </a:r>
            <a:b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</a:b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о присвоении статуса </a:t>
            </a:r>
            <a:b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</a:b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социального предприятия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6585224" y="4810251"/>
            <a:ext cx="2592288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Уведомление СМСП, направление сводного реестра в УФНС России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9532795" y="4810251"/>
            <a:ext cx="2357823" cy="1000132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b="1" dirty="0">
                <a:solidFill>
                  <a:srgbClr val="6D2D19"/>
                </a:solidFill>
                <a:ea typeface="+mj-ea"/>
                <a:cs typeface="+mj-cs"/>
              </a:rPr>
              <a:t>Публикация на сайте УФНС</a:t>
            </a:r>
          </a:p>
          <a:p>
            <a:pPr algn="ctr">
              <a:defRPr/>
            </a:pPr>
            <a:r>
              <a:rPr lang="ru-RU" sz="1500" b="1" dirty="0">
                <a:solidFill>
                  <a:srgbClr val="FF0000"/>
                </a:solidFill>
                <a:ea typeface="+mj-ea"/>
                <a:cs typeface="+mj-cs"/>
              </a:rPr>
              <a:t>10.07.2021 и далее ежемесячно 10 числа</a:t>
            </a:r>
          </a:p>
        </p:txBody>
      </p:sp>
      <p:pic>
        <p:nvPicPr>
          <p:cNvPr id="40" name="Picture 10" descr="https://thumbs.dreamstime.com/b/d-businessman-writing-illustration-rendering-business-person-paper-white-people-man-character-35070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547728" y="3853600"/>
            <a:ext cx="864096" cy="933224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40" y="3167680"/>
            <a:ext cx="9745653" cy="792088"/>
          </a:xfrm>
        </p:spPr>
        <p:txBody>
          <a:bodyPr>
            <a:noAutofit/>
          </a:bodyPr>
          <a:lstStyle/>
          <a:p>
            <a:pPr algn="l"/>
            <a: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endParaRPr lang="ru-RU" sz="4800" b="1" spc="-25" dirty="0">
              <a:solidFill>
                <a:srgbClr val="6D2D1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/>
          <a:srcRect t="-77" r="218" b="-1"/>
          <a:stretch/>
        </p:blipFill>
        <p:spPr>
          <a:xfrm>
            <a:off x="7723278" y="-162989"/>
            <a:ext cx="2322296" cy="2328515"/>
          </a:xfrm>
          <a:prstGeom prst="rect">
            <a:avLst/>
          </a:prstGeom>
        </p:spPr>
      </p:pic>
      <p:sp>
        <p:nvSpPr>
          <p:cNvPr id="24" name="Арка 23"/>
          <p:cNvSpPr/>
          <p:nvPr/>
        </p:nvSpPr>
        <p:spPr>
          <a:xfrm rot="11082807">
            <a:off x="-1151571" y="4163948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49DF026-C928-4F56-8EE1-AE4F01512B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0152" y="4926053"/>
            <a:ext cx="477374" cy="47737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83FD88D5-DD9E-4E20-9A8D-7ED3939AACC2}"/>
              </a:ext>
            </a:extLst>
          </p:cNvPr>
          <p:cNvSpPr/>
          <p:nvPr/>
        </p:nvSpPr>
        <p:spPr>
          <a:xfrm>
            <a:off x="4273500" y="4752533"/>
            <a:ext cx="3332642" cy="824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410 - 410 (доб.702)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5280AAC-62B7-4CA1-A08C-99A485FADE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0152" y="5452155"/>
            <a:ext cx="700189" cy="70018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08FFFB8-9FA0-4B52-8882-603CD237993D}"/>
              </a:ext>
            </a:extLst>
          </p:cNvPr>
          <p:cNvSpPr/>
          <p:nvPr/>
        </p:nvSpPr>
        <p:spPr>
          <a:xfrm>
            <a:off x="3968839" y="5296349"/>
            <a:ext cx="3323812" cy="78993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  <a:softEdge rad="6858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4772" hangingPunct="1">
              <a:defRPr/>
            </a:pPr>
            <a:r>
              <a:rPr lang="ru-RU" sz="2400" b="1" spc="5" dirty="0">
                <a:solidFill>
                  <a:srgbClr val="6D2D19"/>
                </a:solidFill>
                <a:cs typeface="Circe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с</a:t>
            </a:r>
            <a:r>
              <a:rPr lang="en-US" sz="2400" b="1" spc="5" dirty="0">
                <a:solidFill>
                  <a:srgbClr val="6D2D19"/>
                </a:solidFill>
                <a:cs typeface="Circe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pp@kfpp.ru</a:t>
            </a:r>
            <a:endParaRPr lang="ru-RU" sz="2400" b="1" spc="5" dirty="0">
              <a:solidFill>
                <a:srgbClr val="6D2D19"/>
              </a:solidFill>
              <a:cs typeface="Circe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0" y="14180"/>
            <a:ext cx="1512168" cy="850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D74E7A4-EA5B-4236-A003-BD9346045E02}"/>
              </a:ext>
            </a:extLst>
          </p:cNvPr>
          <p:cNvSpPr txBox="1"/>
          <p:nvPr/>
        </p:nvSpPr>
        <p:spPr>
          <a:xfrm>
            <a:off x="1631504" y="1667534"/>
            <a:ext cx="8688309" cy="2308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  <a:t>Деятельность </a:t>
            </a:r>
            <a:b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</a:br>
            <a:r>
              <a:rPr kumimoji="0" lang="ru-RU" sz="4800" b="1" i="0" u="none" strike="noStrike" kern="0" cap="none" spc="1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cs typeface="Circe Bold"/>
                <a:sym typeface="Calibri Light"/>
              </a:rPr>
              <a:t>центра поддержки предпринимательства</a:t>
            </a:r>
            <a:endParaRPr lang="ru-RU" sz="4800" dirty="0">
              <a:solidFill>
                <a:srgbClr val="663300"/>
              </a:solidFill>
              <a:latin typeface="+mn-lt"/>
            </a:endParaRPr>
          </a:p>
        </p:txBody>
      </p:sp>
      <p:pic>
        <p:nvPicPr>
          <p:cNvPr id="3" name="image3.png">
            <a:extLst>
              <a:ext uri="{FF2B5EF4-FFF2-40B4-BE49-F238E27FC236}">
                <a16:creationId xmlns:a16="http://schemas.microsoft.com/office/drawing/2014/main" xmlns="" id="{8D4C4C26-21CD-40B6-A484-46AA85B5BFA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000576" y="3570513"/>
            <a:ext cx="4248472" cy="42472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368147585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15AE866F-9EB4-8F34-260E-421002698B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947" y="4982172"/>
            <a:ext cx="1683788" cy="12905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C301490-D02E-FA36-E13A-B98750461562}"/>
              </a:ext>
            </a:extLst>
          </p:cNvPr>
          <p:cNvSpPr txBox="1"/>
          <p:nvPr/>
        </p:nvSpPr>
        <p:spPr>
          <a:xfrm>
            <a:off x="1343472" y="560627"/>
            <a:ext cx="957706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D2D19"/>
                </a:solidFill>
                <a:latin typeface="+mn-lt"/>
              </a:rPr>
              <a:t>Меры поддержки начинающих предпринимателей</a:t>
            </a:r>
            <a:endParaRPr lang="ru-RU" sz="2800" b="1" dirty="0">
              <a:solidFill>
                <a:srgbClr val="703016"/>
              </a:solidFill>
              <a:latin typeface="+mn-lt"/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BB5A6291-1AC0-9786-4A86-8B6709588D09}"/>
              </a:ext>
            </a:extLst>
          </p:cNvPr>
          <p:cNvSpPr/>
          <p:nvPr/>
        </p:nvSpPr>
        <p:spPr>
          <a:xfrm>
            <a:off x="5578272" y="4398836"/>
            <a:ext cx="252027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Популяризация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продукции*</a:t>
            </a:r>
          </a:p>
        </p:txBody>
      </p:sp>
      <p:sp>
        <p:nvSpPr>
          <p:cNvPr id="9" name="Прямоугольник: скругленные углы 10">
            <a:extLst>
              <a:ext uri="{FF2B5EF4-FFF2-40B4-BE49-F238E27FC236}">
                <a16:creationId xmlns:a16="http://schemas.microsoft.com/office/drawing/2014/main" xmlns="" id="{90CDC05D-1A5F-58BC-D6BB-1C8362DF7F44}"/>
              </a:ext>
            </a:extLst>
          </p:cNvPr>
          <p:cNvSpPr/>
          <p:nvPr/>
        </p:nvSpPr>
        <p:spPr>
          <a:xfrm>
            <a:off x="1611412" y="4417167"/>
            <a:ext cx="248203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Сертификация продукции*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1954F17-F727-E5CD-12A6-193EA75D91D7}"/>
              </a:ext>
            </a:extLst>
          </p:cNvPr>
          <p:cNvSpPr txBox="1"/>
          <p:nvPr/>
        </p:nvSpPr>
        <p:spPr>
          <a:xfrm>
            <a:off x="8760296" y="2520343"/>
            <a:ext cx="3030428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 обязательное софинансирование: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20</a:t>
            </a:r>
            <a:r>
              <a:rPr lang="ru-RU" sz="1600" b="1" dirty="0">
                <a:solidFill>
                  <a:srgbClr val="5E2716"/>
                </a:solidFill>
              </a:rPr>
              <a:t>% - если СМСП не получал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50</a:t>
            </a:r>
            <a:r>
              <a:rPr lang="ru-RU" sz="1600" b="1" dirty="0">
                <a:solidFill>
                  <a:srgbClr val="5E2716"/>
                </a:solidFill>
              </a:rPr>
              <a:t>% - если СМСП получил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году.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EBE3CDA-0DCC-7093-9A2D-2FA520794DA4}"/>
              </a:ext>
            </a:extLst>
          </p:cNvPr>
          <p:cNvSpPr txBox="1"/>
          <p:nvPr/>
        </p:nvSpPr>
        <p:spPr>
          <a:xfrm>
            <a:off x="6096000" y="2821980"/>
            <a:ext cx="2115887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25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 тыс. рублей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F42C691-8D79-DCE5-4C88-BA47615A7A78}"/>
              </a:ext>
            </a:extLst>
          </p:cNvPr>
          <p:cNvSpPr txBox="1"/>
          <p:nvPr/>
        </p:nvSpPr>
        <p:spPr>
          <a:xfrm>
            <a:off x="6096000" y="5427039"/>
            <a:ext cx="214652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pic>
        <p:nvPicPr>
          <p:cNvPr id="37" name="Рисунок 36" descr="context.png">
            <a:extLst>
              <a:ext uri="{FF2B5EF4-FFF2-40B4-BE49-F238E27FC236}">
                <a16:creationId xmlns:a16="http://schemas.microsoft.com/office/drawing/2014/main" xmlns="" id="{92982DA4-71FF-3C1B-FA84-7B5A79AF7CE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724430" y="5029829"/>
            <a:ext cx="1202296" cy="1242874"/>
          </a:xfrm>
          <a:prstGeom prst="rect">
            <a:avLst/>
          </a:prstGeom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xmlns="" id="{0784FE6C-32DC-A213-DACD-DEADB8690B8A}"/>
              </a:ext>
            </a:extLst>
          </p:cNvPr>
          <p:cNvSpPr/>
          <p:nvPr/>
        </p:nvSpPr>
        <p:spPr>
          <a:xfrm>
            <a:off x="5368281" y="1776273"/>
            <a:ext cx="2520279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Выход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на маркетплейсы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CE6B702-3238-A351-83D6-04E3B5DAF50C}"/>
              </a:ext>
            </a:extLst>
          </p:cNvPr>
          <p:cNvSpPr txBox="1"/>
          <p:nvPr/>
        </p:nvSpPr>
        <p:spPr>
          <a:xfrm>
            <a:off x="2099735" y="5436193"/>
            <a:ext cx="1982485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</a:t>
            </a:r>
            <a:r>
              <a:rPr lang="ru-RU" sz="1800" dirty="0">
                <a:solidFill>
                  <a:srgbClr val="6D2D19"/>
                </a:solidFill>
                <a:cs typeface="Arial" pitchFamily="34" charset="0"/>
              </a:rPr>
              <a:t>0 тыс. рублей</a:t>
            </a:r>
          </a:p>
        </p:txBody>
      </p:sp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5E3B9EB2-6F2D-736F-3131-80B522B07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7155" y="2704149"/>
            <a:ext cx="994843" cy="952690"/>
          </a:xfrm>
          <a:prstGeom prst="rect">
            <a:avLst/>
          </a:prstGeom>
        </p:spPr>
      </p:pic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EA489537-A9DD-C867-D74F-68A7D4822729}"/>
              </a:ext>
            </a:extLst>
          </p:cNvPr>
          <p:cNvCxnSpPr/>
          <p:nvPr/>
        </p:nvCxnSpPr>
        <p:spPr>
          <a:xfrm>
            <a:off x="8472264" y="1825747"/>
            <a:ext cx="0" cy="345129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44BCFD0-5472-9212-A487-13714BA61A0D}"/>
              </a:ext>
            </a:extLst>
          </p:cNvPr>
          <p:cNvSpPr/>
          <p:nvPr/>
        </p:nvSpPr>
        <p:spPr>
          <a:xfrm>
            <a:off x="421330" y="1378733"/>
            <a:ext cx="4437206" cy="2791359"/>
          </a:xfrm>
          <a:prstGeom prst="rect">
            <a:avLst/>
          </a:prstGeom>
          <a:noFill/>
          <a:ln w="12700" cap="flat">
            <a:solidFill>
              <a:srgbClr val="F2E4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7CAE99B-FA07-6C6C-4933-B7DBD0EEB874}"/>
              </a:ext>
            </a:extLst>
          </p:cNvPr>
          <p:cNvSpPr txBox="1"/>
          <p:nvPr/>
        </p:nvSpPr>
        <p:spPr>
          <a:xfrm>
            <a:off x="576192" y="1520702"/>
            <a:ext cx="4127482" cy="24468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42900" indent="-342900" algn="l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по бухгалтерским и юридическим вопросам</a:t>
            </a:r>
          </a:p>
          <a:p>
            <a:pPr algn="l" hangingPunct="1"/>
            <a:endParaRPr lang="ru-RU" sz="1700" dirty="0">
              <a:solidFill>
                <a:srgbClr val="5E2716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Проведение бесплатных обучающих и деловых мероприятий</a:t>
            </a:r>
          </a:p>
          <a:p>
            <a:pPr marL="285750" indent="-285750" hangingPunct="1">
              <a:buFontTx/>
              <a:buChar char="-"/>
            </a:pPr>
            <a:endParaRPr lang="ru-RU" sz="1700" dirty="0">
              <a:solidFill>
                <a:srgbClr val="5E2716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hangingPunct="1">
              <a:buFontTx/>
              <a:buChar char="-"/>
            </a:pPr>
            <a:r>
              <a:rPr lang="ru-RU" sz="17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Участие в конференциях, форуме «Кладовая ремесел</a:t>
            </a:r>
          </a:p>
        </p:txBody>
      </p:sp>
    </p:spTree>
    <p:extLst>
      <p:ext uri="{BB962C8B-B14F-4D97-AF65-F5344CB8AC3E}">
        <p14:creationId xmlns:p14="http://schemas.microsoft.com/office/powerpoint/2010/main" xmlns="" val="242272638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790DDA-4B06-F2C8-CF8E-805FFAA88D8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61498" y="2576869"/>
            <a:ext cx="4407700" cy="620049"/>
          </a:xfrm>
        </p:spPr>
        <p:txBody>
          <a:bodyPr>
            <a:normAutofit/>
          </a:bodyPr>
          <a:lstStyle/>
          <a:p>
            <a:pPr algn="l"/>
            <a:r>
              <a:rPr lang="ru-RU" sz="19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- Проведение бесплатных обучающих и деловых мероприятий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A96CCEA-9F78-4309-DAAB-86BEB21B91F9}"/>
              </a:ext>
            </a:extLst>
          </p:cNvPr>
          <p:cNvSpPr/>
          <p:nvPr/>
        </p:nvSpPr>
        <p:spPr>
          <a:xfrm>
            <a:off x="2999656" y="591930"/>
            <a:ext cx="6162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6D2D19"/>
                </a:solidFill>
              </a:rPr>
              <a:t>Меры поддержки </a:t>
            </a:r>
            <a:r>
              <a:rPr lang="ru-RU" sz="3200" b="1" dirty="0" err="1">
                <a:solidFill>
                  <a:srgbClr val="6D2D19"/>
                </a:solidFill>
              </a:rPr>
              <a:t>самозанятых</a:t>
            </a:r>
            <a:r>
              <a:rPr lang="ru-RU" sz="3200" b="1" dirty="0">
                <a:solidFill>
                  <a:srgbClr val="703016"/>
                </a:solidFill>
              </a:rPr>
              <a:t>*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xmlns="" id="{E939D184-17F5-E96E-17EE-AF48B972A079}"/>
              </a:ext>
            </a:extLst>
          </p:cNvPr>
          <p:cNvSpPr txBox="1">
            <a:spLocks/>
          </p:cNvSpPr>
          <p:nvPr/>
        </p:nvSpPr>
        <p:spPr>
          <a:xfrm>
            <a:off x="461498" y="1771764"/>
            <a:ext cx="5125242" cy="651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>
            <a:normAutofit fontScale="92500" lnSpcReduction="20000"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342900" indent="-342900" algn="l" hangingPunct="1">
              <a:buFontTx/>
              <a:buChar char="-"/>
            </a:pP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</a:t>
            </a:r>
          </a:p>
          <a:p>
            <a:pPr algn="l" hangingPunct="1"/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по бухгалтерским и юридическим вопросам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43B8F5D2-2390-BD39-D6B4-DD63CA3D5DA8}"/>
              </a:ext>
            </a:extLst>
          </p:cNvPr>
          <p:cNvSpPr/>
          <p:nvPr/>
        </p:nvSpPr>
        <p:spPr>
          <a:xfrm>
            <a:off x="6456042" y="1534001"/>
            <a:ext cx="3874712" cy="40010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Популяризация продукции**</a:t>
            </a:r>
          </a:p>
        </p:txBody>
      </p:sp>
      <p:sp>
        <p:nvSpPr>
          <p:cNvPr id="8" name="Прямоугольник: скругленные углы 10">
            <a:extLst>
              <a:ext uri="{FF2B5EF4-FFF2-40B4-BE49-F238E27FC236}">
                <a16:creationId xmlns:a16="http://schemas.microsoft.com/office/drawing/2014/main" xmlns="" id="{CEB5E04F-237D-6385-80DA-D63B844897B1}"/>
              </a:ext>
            </a:extLst>
          </p:cNvPr>
          <p:cNvSpPr/>
          <p:nvPr/>
        </p:nvSpPr>
        <p:spPr>
          <a:xfrm>
            <a:off x="3176388" y="4478624"/>
            <a:ext cx="5638118" cy="40010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Участие в выставках на территории РФ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97E2EE7-0DC7-29F4-A7BA-2706AFC3E8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697" y="4241109"/>
            <a:ext cx="2575308" cy="2100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BCDB4B4-BBB7-C241-12BE-A729D6ADE886}"/>
              </a:ext>
            </a:extLst>
          </p:cNvPr>
          <p:cNvSpPr txBox="1"/>
          <p:nvPr/>
        </p:nvSpPr>
        <p:spPr>
          <a:xfrm>
            <a:off x="3176388" y="5022257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530082A-B327-8EF9-72A2-C5CC17AFB884}"/>
              </a:ext>
            </a:extLst>
          </p:cNvPr>
          <p:cNvSpPr txBox="1"/>
          <p:nvPr/>
        </p:nvSpPr>
        <p:spPr>
          <a:xfrm>
            <a:off x="3176388" y="5586334"/>
            <a:ext cx="396044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Аренда площади и выставочного оборудования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C7A143F-BE49-E68C-C085-EFFDC4C882CF}"/>
              </a:ext>
            </a:extLst>
          </p:cNvPr>
          <p:cNvSpPr txBox="1"/>
          <p:nvPr/>
        </p:nvSpPr>
        <p:spPr>
          <a:xfrm>
            <a:off x="7931863" y="5264671"/>
            <a:ext cx="3960440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*ФЛ или ИП, применяющие систему «Налог на профессиональный доход»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** обязательное софинансирование в размере 10%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56830CE-A74E-5503-3D8E-FDA200A38F7B}"/>
              </a:ext>
            </a:extLst>
          </p:cNvPr>
          <p:cNvSpPr txBox="1"/>
          <p:nvPr/>
        </p:nvSpPr>
        <p:spPr>
          <a:xfrm>
            <a:off x="7536160" y="2238486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50 тыс. рублей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5DF0BA4-4A0D-1860-EE48-5BADA7A4BCE4}"/>
              </a:ext>
            </a:extLst>
          </p:cNvPr>
          <p:cNvSpPr txBox="1"/>
          <p:nvPr/>
        </p:nvSpPr>
        <p:spPr>
          <a:xfrm>
            <a:off x="7536160" y="2695364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Печать листовок, буклетов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8C22493-962E-301F-3EC7-F42D85ABAF92}"/>
              </a:ext>
            </a:extLst>
          </p:cNvPr>
          <p:cNvSpPr txBox="1"/>
          <p:nvPr/>
        </p:nvSpPr>
        <p:spPr>
          <a:xfrm>
            <a:off x="7536160" y="3173596"/>
            <a:ext cx="3960440" cy="369332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Создание аудио и видеороликов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C26A0A6-3A7A-0315-3F66-53680C3A1386}"/>
              </a:ext>
            </a:extLst>
          </p:cNvPr>
          <p:cNvSpPr/>
          <p:nvPr/>
        </p:nvSpPr>
        <p:spPr>
          <a:xfrm>
            <a:off x="263352" y="1367093"/>
            <a:ext cx="5472608" cy="2209236"/>
          </a:xfrm>
          <a:prstGeom prst="rect">
            <a:avLst/>
          </a:prstGeom>
          <a:noFill/>
          <a:ln w="12700" cap="flat">
            <a:solidFill>
              <a:srgbClr val="F2E4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C4F6705-5776-5474-6697-3AAE2AA18934}"/>
              </a:ext>
            </a:extLst>
          </p:cNvPr>
          <p:cNvSpPr txBox="1"/>
          <p:nvPr/>
        </p:nvSpPr>
        <p:spPr>
          <a:xfrm>
            <a:off x="7536160" y="3614493"/>
            <a:ext cx="3960440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Создание контент-плана и визуальной концепции для соцсетей</a:t>
            </a:r>
          </a:p>
        </p:txBody>
      </p:sp>
      <p:pic>
        <p:nvPicPr>
          <p:cNvPr id="27" name="Рисунок 26" descr="context.png">
            <a:extLst>
              <a:ext uri="{FF2B5EF4-FFF2-40B4-BE49-F238E27FC236}">
                <a16:creationId xmlns:a16="http://schemas.microsoft.com/office/drawing/2014/main" xmlns="" id="{39EDB234-6B28-FE41-A3A6-FFF0B60F9BE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899835" y="2357718"/>
            <a:ext cx="1539125" cy="159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22223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: скругленные углы 4">
            <a:extLst>
              <a:ext uri="{FF2B5EF4-FFF2-40B4-BE49-F238E27FC236}">
                <a16:creationId xmlns:a16="http://schemas.microsoft.com/office/drawing/2014/main" xmlns="" id="{C310E4EB-3EFD-4452-A825-1111DB02E9F1}"/>
              </a:ext>
            </a:extLst>
          </p:cNvPr>
          <p:cNvSpPr/>
          <p:nvPr/>
        </p:nvSpPr>
        <p:spPr>
          <a:xfrm>
            <a:off x="426812" y="2383212"/>
            <a:ext cx="11192191" cy="1045788"/>
          </a:xfrm>
          <a:prstGeom prst="roundRect">
            <a:avLst/>
          </a:prstGeom>
          <a:noFill/>
          <a:ln w="12600">
            <a:solidFill>
              <a:srgbClr val="FF9966">
                <a:alpha val="98822"/>
              </a:srgbClr>
            </a:solidFill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sz="2000" b="1" dirty="0">
                <a:solidFill>
                  <a:srgbClr val="5E2716"/>
                </a:solidFill>
                <a:latin typeface="+mj-lt"/>
                <a:ea typeface="+mj-ea"/>
                <a:cs typeface="Times New Roman" panose="02020603050405020304" pitchFamily="18" charset="0"/>
              </a:rPr>
              <a:t>Скоринговая оценка </a:t>
            </a:r>
            <a:r>
              <a:rPr lang="ru-RU" sz="2000" dirty="0">
                <a:solidFill>
                  <a:srgbClr val="6D2D19"/>
                </a:solidFill>
                <a:cs typeface="Times New Roman" panose="02020603050405020304" pitchFamily="18" charset="0"/>
              </a:rPr>
              <a:t>– анализ деятельности субъектов МСП, проводимая на основе открытых источников данных в целях предоставления возможности предоставления субъектам МСП мер государственной поддержки</a:t>
            </a:r>
          </a:p>
        </p:txBody>
      </p:sp>
      <p:pic>
        <p:nvPicPr>
          <p:cNvPr id="15" name="Рисунок 14" descr="Sobesedovanie_vern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60296" y="3832489"/>
            <a:ext cx="2858707" cy="1545209"/>
          </a:xfrm>
          <a:prstGeom prst="rect">
            <a:avLst/>
          </a:prstGeom>
        </p:spPr>
      </p:pic>
      <p:sp>
        <p:nvSpPr>
          <p:cNvPr id="10" name="Прямоугольник: скругленные углы 4">
            <a:extLst>
              <a:ext uri="{FF2B5EF4-FFF2-40B4-BE49-F238E27FC236}">
                <a16:creationId xmlns:a16="http://schemas.microsoft.com/office/drawing/2014/main" xmlns="" id="{C310E4EB-3EFD-4452-A825-1111DB02E9F1}"/>
              </a:ext>
            </a:extLst>
          </p:cNvPr>
          <p:cNvSpPr/>
          <p:nvPr/>
        </p:nvSpPr>
        <p:spPr>
          <a:xfrm>
            <a:off x="426812" y="1625636"/>
            <a:ext cx="11192190" cy="435212"/>
          </a:xfrm>
          <a:prstGeom prst="roundRect">
            <a:avLst/>
          </a:prstGeom>
          <a:noFill/>
          <a:ln w="12600">
            <a:solidFill>
              <a:srgbClr val="FF9966">
                <a:alpha val="98822"/>
              </a:srgbClr>
            </a:solidFill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sz="2000" b="1" dirty="0">
                <a:solidFill>
                  <a:srgbClr val="5E2716"/>
                </a:solidFill>
                <a:ea typeface="+mj-ea"/>
                <a:cs typeface="Times New Roman" panose="02020603050405020304" pitchFamily="18" charset="0"/>
              </a:rPr>
              <a:t>Комплексная услуга </a:t>
            </a:r>
            <a:r>
              <a:rPr lang="ru-RU" sz="2000" dirty="0">
                <a:solidFill>
                  <a:srgbClr val="6D2D19"/>
                </a:solidFill>
                <a:ea typeface="+mj-ea"/>
                <a:cs typeface="Times New Roman" panose="02020603050405020304" pitchFamily="18" charset="0"/>
              </a:rPr>
              <a:t>– предоставление субъектам МСП двух и более связанных между собой услуг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29C4085-EC2C-4ED4-8FF2-50669D45DE23}"/>
              </a:ext>
            </a:extLst>
          </p:cNvPr>
          <p:cNvSpPr txBox="1"/>
          <p:nvPr/>
        </p:nvSpPr>
        <p:spPr>
          <a:xfrm>
            <a:off x="1415480" y="709357"/>
            <a:ext cx="9676511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6D2D19"/>
                </a:solidFill>
                <a:latin typeface="+mn-lt"/>
              </a:rPr>
              <a:t>Меры поддержки устойчивых предпринимателей</a:t>
            </a:r>
            <a:r>
              <a:rPr lang="ru-RU" sz="2800" b="1" dirty="0">
                <a:solidFill>
                  <a:srgbClr val="703016"/>
                </a:solidFill>
                <a:latin typeface="+mn-lt"/>
              </a:rPr>
              <a:t>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76F140E-0C1A-45DD-9FE2-74ABC64ADED2}"/>
              </a:ext>
            </a:extLst>
          </p:cNvPr>
          <p:cNvSpPr txBox="1"/>
          <p:nvPr/>
        </p:nvSpPr>
        <p:spPr>
          <a:xfrm>
            <a:off x="7824192" y="5589240"/>
            <a:ext cx="414328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6D2D19"/>
                </a:solidFill>
              </a:rPr>
              <a:t>* срок ведения деятельности</a:t>
            </a: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СМСП от 1 года, прошедших </a:t>
            </a:r>
            <a:r>
              <a:rPr kumimoji="0" lang="ru-RU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прескоринг</a:t>
            </a:r>
            <a:r>
              <a:rPr kumimoji="0" lang="ru-RU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/скоринг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71D513B-7E93-D8F5-B542-F6F19B587AB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812" y="3901636"/>
            <a:ext cx="3408448" cy="22048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30F7C95-98B2-86E4-F9A9-F062BAB86A32}"/>
              </a:ext>
            </a:extLst>
          </p:cNvPr>
          <p:cNvSpPr txBox="1"/>
          <p:nvPr/>
        </p:nvSpPr>
        <p:spPr>
          <a:xfrm>
            <a:off x="3976571" y="3817821"/>
            <a:ext cx="3312368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Обязательно!</a:t>
            </a:r>
          </a:p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Наличие регистрации</a:t>
            </a:r>
          </a:p>
          <a:p>
            <a:r>
              <a:rPr lang="ru-RU" b="1" dirty="0">
                <a:solidFill>
                  <a:srgbClr val="703016"/>
                </a:solidFill>
                <a:latin typeface="+mn-lt"/>
              </a:rPr>
              <a:t>на цифровой платформе МСП</a:t>
            </a:r>
            <a:endParaRPr lang="ru-RU" dirty="0">
              <a:solidFill>
                <a:srgbClr val="703016"/>
              </a:solidFill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Прямоугольник 106"/>
          <p:cNvSpPr/>
          <p:nvPr/>
        </p:nvSpPr>
        <p:spPr>
          <a:xfrm>
            <a:off x="7981729" y="4360161"/>
            <a:ext cx="3929007" cy="288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477"/>
              </a:spcAft>
              <a:buClrTx/>
              <a:buSzTx/>
              <a:buFontTx/>
              <a:buNone/>
              <a:tabLst/>
              <a:defRPr/>
            </a:pPr>
            <a:endParaRPr kumimoji="0" lang="ru-RU" sz="1273" b="1" i="0" u="none" strike="noStrike" kern="0" cap="none" spc="0" normalizeH="0" baseline="0" noProof="0" dirty="0">
              <a:ln>
                <a:noFill/>
              </a:ln>
              <a:solidFill>
                <a:srgbClr val="56221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4D3A719-D8E7-ECBA-D278-5AA66D4C59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653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1C5DAD8-FE65-2C8B-4D41-B8E826220456}"/>
              </a:ext>
            </a:extLst>
          </p:cNvPr>
          <p:cNvSpPr txBox="1"/>
          <p:nvPr/>
        </p:nvSpPr>
        <p:spPr>
          <a:xfrm>
            <a:off x="2105043" y="624837"/>
            <a:ext cx="7981915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5E2716"/>
                </a:solidFill>
                <a:latin typeface="+mn-lt"/>
              </a:rPr>
              <a:t>Меры поддержки устойчивых предпринимателей*</a:t>
            </a:r>
          </a:p>
        </p:txBody>
      </p:sp>
      <p:sp>
        <p:nvSpPr>
          <p:cNvPr id="5" name="Прямоугольник: скругленные углы 10">
            <a:extLst>
              <a:ext uri="{FF2B5EF4-FFF2-40B4-BE49-F238E27FC236}">
                <a16:creationId xmlns:a16="http://schemas.microsoft.com/office/drawing/2014/main" xmlns="" id="{DB07B71A-DDAB-77AC-A5FC-B7C42093F630}"/>
              </a:ext>
            </a:extLst>
          </p:cNvPr>
          <p:cNvSpPr/>
          <p:nvPr/>
        </p:nvSpPr>
        <p:spPr>
          <a:xfrm>
            <a:off x="818709" y="1998079"/>
            <a:ext cx="2613783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Выход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на маркетплейсы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32CC841-378E-B869-8E01-4CF768EAF913}"/>
              </a:ext>
            </a:extLst>
          </p:cNvPr>
          <p:cNvSpPr txBox="1"/>
          <p:nvPr/>
        </p:nvSpPr>
        <p:spPr>
          <a:xfrm>
            <a:off x="1551734" y="3142315"/>
            <a:ext cx="2199235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финансирование </a:t>
            </a:r>
          </a:p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25 тыс. рублей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E78F1500-0034-648F-CF7B-BFD123042178}"/>
              </a:ext>
            </a:extLst>
          </p:cNvPr>
          <p:cNvSpPr txBox="1">
            <a:spLocks/>
          </p:cNvSpPr>
          <p:nvPr/>
        </p:nvSpPr>
        <p:spPr>
          <a:xfrm>
            <a:off x="407074" y="1187202"/>
            <a:ext cx="11233248" cy="39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2" tIns="41492" rIns="41492" bIns="41492">
            <a:normAutofit/>
          </a:bodyPr>
          <a:lstStyle>
            <a:lvl1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771" rtl="0" latinLnBrk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ru-RU" dirty="0">
                <a:solidFill>
                  <a:srgbClr val="5E27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Консультационная поддержка по бухгалтерским, юридическим вопросам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:a16="http://schemas.microsoft.com/office/drawing/2014/main" xmlns="" id="{DBBB2ED7-23BF-1A7F-8E1D-3F7571C64B4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07074" y="1525483"/>
            <a:ext cx="10873207" cy="36004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rgbClr val="5E27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5E2716"/>
                </a:solidFill>
                <a:latin typeface="+mn-lt"/>
                <a:cs typeface="Times New Roman" panose="02020603050405020304" pitchFamily="18" charset="0"/>
              </a:rPr>
              <a:t>Проведение бесплатных обучающих и деловых мероприятий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548F1A9E-F1A6-FBDC-ABC6-C34752B55A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115748" y="4861962"/>
            <a:ext cx="1337396" cy="1090966"/>
          </a:xfrm>
          <a:prstGeom prst="rect">
            <a:avLst/>
          </a:prstGeom>
        </p:spPr>
      </p:pic>
      <p:sp>
        <p:nvSpPr>
          <p:cNvPr id="24" name="Прямоугольник: скругленные углы 10">
            <a:extLst>
              <a:ext uri="{FF2B5EF4-FFF2-40B4-BE49-F238E27FC236}">
                <a16:creationId xmlns:a16="http://schemas.microsoft.com/office/drawing/2014/main" xmlns="" id="{E5206439-FF31-8336-D10C-50E57EB94104}"/>
              </a:ext>
            </a:extLst>
          </p:cNvPr>
          <p:cNvSpPr/>
          <p:nvPr/>
        </p:nvSpPr>
        <p:spPr>
          <a:xfrm>
            <a:off x="5069828" y="4397646"/>
            <a:ext cx="3031166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Участие в выставках на территории РФ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CA43F475-40C1-FC39-036C-EB47F7B82FE9}"/>
              </a:ext>
            </a:extLst>
          </p:cNvPr>
          <p:cNvSpPr txBox="1"/>
          <p:nvPr/>
        </p:nvSpPr>
        <p:spPr>
          <a:xfrm>
            <a:off x="5591944" y="5229200"/>
            <a:ext cx="2115128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100 тыс. рублей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9DE95F8C-A1AE-A57F-ADFB-133014C1F5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261" y="4972478"/>
            <a:ext cx="1557304" cy="1193588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AD2C5D9E-9502-A860-221A-ADC0CD9D2F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8245" y="2723916"/>
            <a:ext cx="1380748" cy="1215563"/>
          </a:xfrm>
          <a:prstGeom prst="rect">
            <a:avLst/>
          </a:prstGeom>
        </p:spPr>
      </p:pic>
      <p:sp>
        <p:nvSpPr>
          <p:cNvPr id="30" name="Прямоугольник: скругленные углы 10">
            <a:extLst>
              <a:ext uri="{FF2B5EF4-FFF2-40B4-BE49-F238E27FC236}">
                <a16:creationId xmlns:a16="http://schemas.microsoft.com/office/drawing/2014/main" xmlns="" id="{E918002A-40AB-A91F-0804-3101991DFA7A}"/>
              </a:ext>
            </a:extLst>
          </p:cNvPr>
          <p:cNvSpPr/>
          <p:nvPr/>
        </p:nvSpPr>
        <p:spPr>
          <a:xfrm>
            <a:off x="5353086" y="2007711"/>
            <a:ext cx="2232247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Регистрация товарного знака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xmlns="" id="{D9F0F94B-8D92-A59C-2ABD-F8D8DC36F5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55" y="2875569"/>
            <a:ext cx="952690" cy="952690"/>
          </a:xfrm>
          <a:prstGeom prst="rect">
            <a:avLst/>
          </a:prstGeom>
        </p:spPr>
      </p:pic>
      <p:sp>
        <p:nvSpPr>
          <p:cNvPr id="7" name="Прямоугольник: скругленные углы 10">
            <a:extLst>
              <a:ext uri="{FF2B5EF4-FFF2-40B4-BE49-F238E27FC236}">
                <a16:creationId xmlns:a16="http://schemas.microsoft.com/office/drawing/2014/main" xmlns="" id="{7BDBB4C2-5F1E-8FFC-6B88-BB5803201BBF}"/>
              </a:ext>
            </a:extLst>
          </p:cNvPr>
          <p:cNvSpPr/>
          <p:nvPr/>
        </p:nvSpPr>
        <p:spPr>
          <a:xfrm>
            <a:off x="1032908" y="4309029"/>
            <a:ext cx="2640952" cy="70788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Сертификация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ea typeface="+mj-ea"/>
                <a:cs typeface="+mj-cs"/>
                <a:sym typeface="Calibri"/>
              </a:rPr>
              <a:t>продукции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FD0B15A-76AC-DDDE-56CA-B7B47FB7F651}"/>
              </a:ext>
            </a:extLst>
          </p:cNvPr>
          <p:cNvSpPr txBox="1"/>
          <p:nvPr/>
        </p:nvSpPr>
        <p:spPr>
          <a:xfrm>
            <a:off x="1772889" y="5231634"/>
            <a:ext cx="2200944" cy="646331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- финансирование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10</a:t>
            </a:r>
            <a:r>
              <a:rPr lang="ru-RU" sz="1800" dirty="0">
                <a:solidFill>
                  <a:srgbClr val="6D2D19"/>
                </a:solidFill>
                <a:cs typeface="Arial" pitchFamily="34" charset="0"/>
              </a:rPr>
              <a:t>0 тыс. рублей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ACB3352-A414-2207-8124-5CD56E79B9F5}"/>
              </a:ext>
            </a:extLst>
          </p:cNvPr>
          <p:cNvSpPr txBox="1"/>
          <p:nvPr/>
        </p:nvSpPr>
        <p:spPr>
          <a:xfrm>
            <a:off x="8334005" y="2797208"/>
            <a:ext cx="3667818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*д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еятельность СМСП 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от 1 года, прошедших </a:t>
            </a:r>
            <a:r>
              <a:rPr kumimoji="0" lang="ru-RU" sz="1600" b="1" i="0" u="none" strike="noStrike" cap="none" spc="0" normalizeH="0" baseline="0" dirty="0" err="1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прескоринг</a:t>
            </a: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6D2D1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/скоринг;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5E2716"/>
                </a:solidFill>
              </a:rPr>
              <a:t>** обязательное софинансирование: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20</a:t>
            </a:r>
            <a:r>
              <a:rPr lang="ru-RU" sz="1600" b="1" dirty="0">
                <a:solidFill>
                  <a:srgbClr val="5E2716"/>
                </a:solidFill>
              </a:rPr>
              <a:t>% - если СМСП не получал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5E2716"/>
              </a:solidFill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spc="0" normalizeH="0" baseline="0" dirty="0">
                <a:ln>
                  <a:noFill/>
                </a:ln>
                <a:solidFill>
                  <a:srgbClr val="5E2716"/>
                </a:solidFill>
                <a:effectLst/>
                <a:uFillTx/>
                <a:sym typeface="Calibri"/>
              </a:rPr>
              <a:t>50</a:t>
            </a:r>
            <a:r>
              <a:rPr lang="ru-RU" sz="1600" b="1" dirty="0">
                <a:solidFill>
                  <a:srgbClr val="5E2716"/>
                </a:solidFill>
              </a:rPr>
              <a:t>% - если СМСП получил поддержку </a:t>
            </a:r>
            <a:br>
              <a:rPr lang="ru-RU" sz="1600" b="1" dirty="0">
                <a:solidFill>
                  <a:srgbClr val="5E2716"/>
                </a:solidFill>
              </a:rPr>
            </a:br>
            <a:r>
              <a:rPr lang="ru-RU" sz="1600" b="1" dirty="0">
                <a:solidFill>
                  <a:srgbClr val="5E2716"/>
                </a:solidFill>
              </a:rPr>
              <a:t>в прошлом календарном году.</a:t>
            </a:r>
            <a:endParaRPr kumimoji="0" lang="ru-RU" sz="1600" b="1" i="0" u="none" strike="noStrike" cap="none" spc="0" normalizeH="0" baseline="0" dirty="0">
              <a:ln>
                <a:noFill/>
              </a:ln>
              <a:solidFill>
                <a:srgbClr val="5E2716"/>
              </a:solidFill>
              <a:effectLst/>
              <a:uFillTx/>
              <a:sym typeface="Calibri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BC93EC9F-8E60-316A-5E2C-BF831E24B4DC}"/>
              </a:ext>
            </a:extLst>
          </p:cNvPr>
          <p:cNvCxnSpPr/>
          <p:nvPr/>
        </p:nvCxnSpPr>
        <p:spPr>
          <a:xfrm>
            <a:off x="8184232" y="1843168"/>
            <a:ext cx="0" cy="4495805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3EB0356-D304-0C11-38C4-B148B583849C}"/>
              </a:ext>
            </a:extLst>
          </p:cNvPr>
          <p:cNvSpPr txBox="1"/>
          <p:nvPr/>
        </p:nvSpPr>
        <p:spPr>
          <a:xfrm>
            <a:off x="5298993" y="2765408"/>
            <a:ext cx="2668846" cy="1200329"/>
          </a:xfrm>
          <a:prstGeom prst="rect">
            <a:avLst/>
          </a:prstGeom>
          <a:noFill/>
          <a:ln w="12700" cap="flat">
            <a:solidFill>
              <a:srgbClr val="F2E4D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- оказание услуги по регистрации 1 товарного знака, в сумме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 до</a:t>
            </a:r>
            <a:r>
              <a:rPr lang="en-US" sz="1800" dirty="0">
                <a:solidFill>
                  <a:srgbClr val="5E2716"/>
                </a:solidFill>
                <a:cs typeface="Arial" pitchFamily="34" charset="0"/>
              </a:rPr>
              <a:t> </a:t>
            </a:r>
            <a:r>
              <a:rPr lang="ru-RU" dirty="0">
                <a:solidFill>
                  <a:srgbClr val="5E2716"/>
                </a:solidFill>
                <a:cs typeface="Arial" pitchFamily="34" charset="0"/>
              </a:rPr>
              <a:t>25 </a:t>
            </a:r>
            <a:r>
              <a:rPr lang="ru-RU" sz="1800" dirty="0">
                <a:solidFill>
                  <a:srgbClr val="5E2716"/>
                </a:solidFill>
                <a:cs typeface="Arial" pitchFamily="34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6815823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15">
            <a:extLst>
              <a:ext uri="{FF2B5EF4-FFF2-40B4-BE49-F238E27FC236}">
                <a16:creationId xmlns:a16="http://schemas.microsoft.com/office/drawing/2014/main" xmlns="" id="{30235111-ADA3-4FBE-9FDF-70AE350F0D28}"/>
              </a:ext>
            </a:extLst>
          </p:cNvPr>
          <p:cNvSpPr/>
          <p:nvPr/>
        </p:nvSpPr>
        <p:spPr>
          <a:xfrm>
            <a:off x="865714" y="1269366"/>
            <a:ext cx="2736304" cy="1151084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Единый портал поддержки бизнеса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</a:rPr>
              <a:t>мойбизнес-43.рф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" name="image3.png">
            <a:extLst>
              <a:ext uri="{FF2B5EF4-FFF2-40B4-BE49-F238E27FC236}">
                <a16:creationId xmlns:a16="http://schemas.microsoft.com/office/drawing/2014/main" xmlns="" id="{825015EB-87CA-40D2-9114-D33A1A47F45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16480" y="1538104"/>
            <a:ext cx="4248472" cy="424721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1059B1D-9DD6-FD7F-F7E8-A198A3B979EC}"/>
              </a:ext>
            </a:extLst>
          </p:cNvPr>
          <p:cNvSpPr txBox="1"/>
          <p:nvPr/>
        </p:nvSpPr>
        <p:spPr>
          <a:xfrm>
            <a:off x="2707700" y="283297"/>
            <a:ext cx="7427862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663300"/>
                </a:solidFill>
                <a:latin typeface="+mn-lt"/>
              </a:rPr>
              <a:t>Спасибо за внимание!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6D84D230-11AB-5236-C619-7AF39B3F62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0416" y="5633110"/>
            <a:ext cx="391116" cy="39111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001987D9-913F-FC8F-A4B5-6A92A54359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601455" flipH="1">
            <a:off x="4188966" y="5570907"/>
            <a:ext cx="485089" cy="485089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EB50C21-38FF-77CB-1BE8-9A4A2EB360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7252" y="4778598"/>
            <a:ext cx="502556" cy="502556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BCF5A4A4-AFBE-C506-5898-3354096A4496}"/>
              </a:ext>
            </a:extLst>
          </p:cNvPr>
          <p:cNvSpPr/>
          <p:nvPr/>
        </p:nvSpPr>
        <p:spPr>
          <a:xfrm>
            <a:off x="1748368" y="5562486"/>
            <a:ext cx="2209975" cy="552303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4445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Helvetica"/>
                <a:sym typeface="Calibri"/>
              </a:rPr>
              <a:t>(8332) 410 - 410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864A3CC0-0ADA-A5DB-A382-01E766EC6413}"/>
              </a:ext>
            </a:extLst>
          </p:cNvPr>
          <p:cNvSpPr/>
          <p:nvPr/>
        </p:nvSpPr>
        <p:spPr>
          <a:xfrm>
            <a:off x="4583832" y="5562173"/>
            <a:ext cx="3495457" cy="502556"/>
          </a:xfrm>
          <a:prstGeom prst="rect">
            <a:avLst/>
          </a:prstGeom>
          <a:solidFill>
            <a:schemeClr val="accent4"/>
          </a:solidFill>
          <a:ln>
            <a:solidFill>
              <a:schemeClr val="accent2"/>
            </a:solidFill>
          </a:ln>
          <a:effectLst>
            <a:softEdge rad="5842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562212"/>
              </a:solidFill>
              <a:effectLst/>
              <a:uLnTx/>
              <a:uFillTx/>
              <a:ea typeface="+mn-ea"/>
              <a:cs typeface="Arial" panose="020B0604020202020204" pitchFamily="34" charset="0"/>
              <a:sym typeface="Calibri"/>
            </a:endParaRPr>
          </a:p>
          <a:p>
            <a:pPr algn="ctr" defTabSz="414772" hangingPunct="1">
              <a:defRPr/>
            </a:pPr>
            <a:r>
              <a:rPr lang="arn-CL" altLang="ru-RU" sz="2000" b="1" dirty="0">
                <a:solidFill>
                  <a:srgbClr val="6D2D19"/>
                </a:solidFill>
              </a:rPr>
              <a:t>https://</a:t>
            </a:r>
            <a:r>
              <a:rPr lang="ru-RU" altLang="ru-RU" sz="2000" b="1" dirty="0">
                <a:solidFill>
                  <a:srgbClr val="6D2D19"/>
                </a:solidFill>
              </a:rPr>
              <a:t>мойбизнес-43.рф</a:t>
            </a:r>
            <a:r>
              <a:rPr lang="ru-RU" altLang="ru-RU" sz="1400" dirty="0">
                <a:solidFill>
                  <a:srgbClr val="6D2D19"/>
                </a:solidFill>
              </a:rPr>
              <a:t>/</a:t>
            </a:r>
          </a:p>
          <a:p>
            <a:pPr marL="0" marR="0" lvl="0" indent="0" algn="ctr" defTabSz="414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3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Helvetica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CA667F9-7DC8-901F-ACBA-3C6873E1DFB2}"/>
              </a:ext>
            </a:extLst>
          </p:cNvPr>
          <p:cNvSpPr txBox="1"/>
          <p:nvPr/>
        </p:nvSpPr>
        <p:spPr>
          <a:xfrm>
            <a:off x="1626661" y="4868980"/>
            <a:ext cx="4494304" cy="369332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softEdge rad="34290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6D2D19"/>
                </a:solidFill>
                <a:cs typeface="Calibri"/>
              </a:rPr>
              <a:t>г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D2D19"/>
                </a:solidFill>
                <a:effectLst/>
                <a:uLnTx/>
                <a:uFillTx/>
                <a:cs typeface="Calibri"/>
                <a:sym typeface="Calibri"/>
              </a:rPr>
              <a:t>. Киров, Динамовский 4, 2 этаж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7A75FAF2-F388-359C-6B68-44398D22CF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5710" y="2436779"/>
            <a:ext cx="1728192" cy="172819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0EDA720E-CFA2-117D-DA08-61FB4021772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3439" y="2428544"/>
            <a:ext cx="1728192" cy="172819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5E6A022-6989-04C2-BE13-A1324A7794BE}"/>
              </a:ext>
            </a:extLst>
          </p:cNvPr>
          <p:cNvSpPr txBox="1"/>
          <p:nvPr/>
        </p:nvSpPr>
        <p:spPr>
          <a:xfrm>
            <a:off x="4312439" y="1619688"/>
            <a:ext cx="2406724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+mn-lt"/>
              </a:rPr>
              <a:t>Телеграмм-канал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t.me/moibiznes_43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AE8309C9-345A-0F84-34FF-AB4C9EC943A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2989" y="2436779"/>
            <a:ext cx="1728192" cy="17281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4A7F193-3C90-DCB5-CAAA-22D0F9D1EE6B}"/>
              </a:ext>
            </a:extLst>
          </p:cNvPr>
          <p:cNvSpPr txBox="1"/>
          <p:nvPr/>
        </p:nvSpPr>
        <p:spPr>
          <a:xfrm>
            <a:off x="7299335" y="1619688"/>
            <a:ext cx="2975503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+mn-lt"/>
              </a:rPr>
              <a:t>Аккаунт в ВКонтакте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vk.com/moibiznes43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08072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2C40E33-79BA-4000-9EC6-8150FA2CF5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0360" y="265445"/>
            <a:ext cx="1512168" cy="850433"/>
          </a:xfrm>
          <a:prstGeom prst="rect">
            <a:avLst/>
          </a:prstGeom>
        </p:spPr>
      </p:pic>
      <p:sp>
        <p:nvSpPr>
          <p:cNvPr id="29" name="Арка 28"/>
          <p:cNvSpPr/>
          <p:nvPr/>
        </p:nvSpPr>
        <p:spPr>
          <a:xfrm rot="1132272">
            <a:off x="9146880" y="-2219392"/>
            <a:ext cx="6512240" cy="6324284"/>
          </a:xfrm>
          <a:prstGeom prst="blockArc">
            <a:avLst>
              <a:gd name="adj1" fmla="val 956724"/>
              <a:gd name="adj2" fmla="val 11921681"/>
              <a:gd name="adj3" fmla="val 18078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069" y="2482444"/>
            <a:ext cx="7876034" cy="1520466"/>
          </a:xfrm>
        </p:spPr>
        <p:txBody>
          <a:bodyPr>
            <a:noAutofit/>
          </a:bodyPr>
          <a:lstStyle/>
          <a:p>
            <a:pPr algn="l"/>
            <a: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500" b="1" spc="-25" dirty="0">
                <a:solidFill>
                  <a:srgbClr val="6D2D19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spc="-50" dirty="0">
                <a:solidFill>
                  <a:srgbClr val="663300"/>
                </a:solidFill>
                <a:latin typeface="+mn-lt"/>
                <a:cs typeface="Arial" pitchFamily="34" charset="0"/>
              </a:rPr>
              <a:t>Льготное и гарантийное </a:t>
            </a:r>
            <a:r>
              <a:rPr lang="ru-RU" sz="4800" b="1" dirty="0">
                <a:solidFill>
                  <a:srgbClr val="663300"/>
                </a:solidFill>
                <a:latin typeface="+mn-lt"/>
                <a:cs typeface="Arial" pitchFamily="34" charset="0"/>
              </a:rPr>
              <a:t>кредитование</a:t>
            </a:r>
            <a:endParaRPr lang="ru-RU" sz="4800" b="1" spc="-25" dirty="0">
              <a:solidFill>
                <a:srgbClr val="66330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print"/>
          <a:srcRect t="-77" r="218" b="-1"/>
          <a:stretch/>
        </p:blipFill>
        <p:spPr>
          <a:xfrm>
            <a:off x="10776520" y="5517232"/>
            <a:ext cx="2322296" cy="232851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51384" y="1124744"/>
            <a:ext cx="10513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4" name="Арка 23"/>
          <p:cNvSpPr/>
          <p:nvPr/>
        </p:nvSpPr>
        <p:spPr>
          <a:xfrm rot="8470968">
            <a:off x="-818752" y="5371232"/>
            <a:ext cx="3537529" cy="3537529"/>
          </a:xfrm>
          <a:prstGeom prst="blockArc">
            <a:avLst>
              <a:gd name="adj1" fmla="val 3346679"/>
              <a:gd name="adj2" fmla="val 13202193"/>
              <a:gd name="adj3" fmla="val 12415"/>
            </a:avLst>
          </a:prstGeom>
          <a:solidFill>
            <a:srgbClr val="C59368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79">
              <a:solidFill>
                <a:schemeClr val="tx1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8040216" y="5179084"/>
            <a:ext cx="1362714" cy="947086"/>
            <a:chOff x="2418080" y="4704080"/>
            <a:chExt cx="2032000" cy="1412239"/>
          </a:xfrm>
          <a:solidFill>
            <a:srgbClr val="6D2D19"/>
          </a:solidFill>
        </p:grpSpPr>
        <p:sp>
          <p:nvSpPr>
            <p:cNvPr id="26" name="Прямоугольник 25"/>
            <p:cNvSpPr/>
            <p:nvPr/>
          </p:nvSpPr>
          <p:spPr>
            <a:xfrm rot="2700000">
              <a:off x="367792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 rot="2700000">
              <a:off x="3048000" y="5344159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 rot="2700000">
              <a:off x="2418080" y="4704080"/>
              <a:ext cx="772160" cy="7721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0732CB12-74BE-438B-A7CF-978685898A7C}"/>
              </a:ext>
            </a:extLst>
          </p:cNvPr>
          <p:cNvGrpSpPr/>
          <p:nvPr/>
        </p:nvGrpSpPr>
        <p:grpSpPr>
          <a:xfrm>
            <a:off x="3672882" y="4828212"/>
            <a:ext cx="3942726" cy="1378040"/>
            <a:chOff x="3621597" y="4597293"/>
            <a:chExt cx="3942726" cy="1378040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849DF026-C928-4F56-8EE1-AE4F01512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60231" y="4757167"/>
              <a:ext cx="477374" cy="477374"/>
            </a:xfrm>
            <a:prstGeom prst="rect">
              <a:avLst/>
            </a:prstGeom>
          </p:spPr>
        </p:pic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83FD88D5-DD9E-4E20-9A8D-7ED3939AACC2}"/>
                </a:ext>
              </a:extLst>
            </p:cNvPr>
            <p:cNvSpPr/>
            <p:nvPr/>
          </p:nvSpPr>
          <p:spPr>
            <a:xfrm>
              <a:off x="4231681" y="4597293"/>
              <a:ext cx="3332642" cy="824415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softEdge rad="4445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4147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410 - 410 (доб.701</a:t>
              </a:r>
              <a:r>
                <a:rPr kumimoji="0" lang="ru-RU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6D2D19"/>
                  </a:solidFill>
                  <a:effectLst/>
                  <a:uLnTx/>
                  <a:uFillTx/>
                  <a:cs typeface="Helvetica"/>
                  <a:sym typeface="Calibri"/>
                </a:rPr>
                <a:t>)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xmlns="" id="{85280AAC-62B7-4CA1-A08C-99A485FAD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21597" y="5275144"/>
              <a:ext cx="700189" cy="700189"/>
            </a:xfrm>
            <a:prstGeom prst="rect">
              <a:avLst/>
            </a:prstGeom>
          </p:spPr>
        </p:pic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008FFFB8-9FA0-4B52-8882-603CD237993D}"/>
                </a:ext>
              </a:extLst>
            </p:cNvPr>
            <p:cNvSpPr/>
            <p:nvPr/>
          </p:nvSpPr>
          <p:spPr>
            <a:xfrm>
              <a:off x="3931054" y="5162640"/>
              <a:ext cx="3323812" cy="78993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  <a:effectLst>
              <a:glow rad="127000">
                <a:schemeClr val="accent1"/>
              </a:glow>
              <a:softEdge rad="685800"/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14772" hangingPunct="1">
                <a:defRPr/>
              </a:pPr>
              <a:r>
                <a:rPr lang="ru-RU" sz="2400" b="1" spc="5" dirty="0">
                  <a:solidFill>
                    <a:srgbClr val="6D2D19"/>
                  </a:solidFill>
                  <a:cs typeface="Circe"/>
                  <a:hlinkClick r:id="rId6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с</a:t>
              </a:r>
              <a:r>
                <a:rPr lang="en-US" sz="2400" b="1" spc="5" dirty="0">
                  <a:solidFill>
                    <a:srgbClr val="6D2D19"/>
                  </a:solidFill>
                  <a:cs typeface="Circe"/>
                  <a:hlinkClick r:id="rId6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redit@kfpp.ru</a:t>
              </a:r>
              <a:endParaRPr lang="ru-RU" sz="2400" b="1" spc="5" dirty="0">
                <a:solidFill>
                  <a:srgbClr val="6D2D19"/>
                </a:solidFill>
                <a:cs typeface="Circe"/>
              </a:endParaRPr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196961"/>
            <a:ext cx="10081120" cy="958452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Стандартные</a:t>
            </a:r>
            <a:r>
              <a:rPr lang="ru-RU" sz="4000" b="1" spc="-25" dirty="0">
                <a:solidFill>
                  <a:srgbClr val="663300"/>
                </a:solidFill>
              </a:rPr>
              <a:t> заёмные продукты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graphicFrame>
        <p:nvGraphicFramePr>
          <p:cNvPr id="1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9579162"/>
              </p:ext>
            </p:extLst>
          </p:nvPr>
        </p:nvGraphicFramePr>
        <p:xfrm>
          <a:off x="693714" y="1412776"/>
          <a:ext cx="7200800" cy="1800200"/>
        </p:xfrm>
        <a:graphic>
          <a:graphicData uri="http://schemas.openxmlformats.org/drawingml/2006/table">
            <a:tbl>
              <a:tblPr/>
              <a:tblGrid>
                <a:gridCol w="57771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36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1973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Пополнение оборотных или приобретение основных средств с залогом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(до 5 млн. рублей)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9%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046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Беззалоговые займы  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(</a:t>
                      </a:r>
                      <a:r>
                        <a:rPr kumimoji="0" lang="ru-RU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до 400 тыс. рублей)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9,5%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1" name="Рисунок 10" descr="e6f7e65952cb838f28e2d1a0aa4483b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00256" y="3573016"/>
            <a:ext cx="3526244" cy="2353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0582C7E-3CE2-448C-BD4B-48188E004833}"/>
              </a:ext>
            </a:extLst>
          </p:cNvPr>
          <p:cNvSpPr/>
          <p:nvPr/>
        </p:nvSpPr>
        <p:spPr>
          <a:xfrm>
            <a:off x="680119" y="3732473"/>
            <a:ext cx="7416824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49263" fontAlgn="base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2000" b="1" dirty="0">
                <a:solidFill>
                  <a:srgbClr val="6D2D19"/>
                </a:solidFill>
                <a:latin typeface="+mn-lt"/>
                <a:ea typeface="Microsoft YaHei" charset="-122"/>
                <a:cs typeface="Times New Roman" pitchFamily="16" charset="0"/>
              </a:rPr>
              <a:t>Самозанятые: 4% годовых, сумма до 500 тыс. рублей</a:t>
            </a:r>
          </a:p>
          <a:p>
            <a:r>
              <a:rPr lang="ru-RU" dirty="0">
                <a:solidFill>
                  <a:srgbClr val="6D2D19"/>
                </a:solidFill>
                <a:latin typeface="+mn-lt"/>
              </a:rPr>
              <a:t>без залога до 200 тыс. рублей</a:t>
            </a:r>
          </a:p>
          <a:p>
            <a:endParaRPr lang="ru-RU" dirty="0">
              <a:latin typeface="+mn-lt"/>
            </a:endParaRPr>
          </a:p>
          <a:p>
            <a:pPr defTabSz="449263" fontAlgn="base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2000" b="1" dirty="0">
                <a:solidFill>
                  <a:srgbClr val="6D2D19"/>
                </a:solidFill>
                <a:latin typeface="+mn-lt"/>
                <a:ea typeface="Microsoft YaHei" charset="-122"/>
                <a:cs typeface="Times New Roman" pitchFamily="16" charset="0"/>
              </a:rPr>
              <a:t>Социальное предпринимательство: до 5 млн. рублей</a:t>
            </a:r>
          </a:p>
          <a:p>
            <a:r>
              <a:rPr lang="ru-RU" dirty="0">
                <a:solidFill>
                  <a:srgbClr val="6D2D19"/>
                </a:solidFill>
                <a:latin typeface="+mn-lt"/>
              </a:rPr>
              <a:t>4,25% - с залогом</a:t>
            </a:r>
          </a:p>
          <a:p>
            <a:r>
              <a:rPr lang="ru-RU" dirty="0">
                <a:solidFill>
                  <a:srgbClr val="6D2D19"/>
                </a:solidFill>
                <a:latin typeface="+mn-lt"/>
              </a:rPr>
              <a:t>8,5% - без залога (сумма до 400 тыс. рублей)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936" y="226121"/>
            <a:ext cx="10081120" cy="958452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Специальные заёмные продукты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graphicFrame>
        <p:nvGraphicFramePr>
          <p:cNvPr id="10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3902505"/>
              </p:ext>
            </p:extLst>
          </p:nvPr>
        </p:nvGraphicFramePr>
        <p:xfrm>
          <a:off x="1199456" y="1772816"/>
          <a:ext cx="9948136" cy="3595101"/>
        </p:xfrm>
        <a:graphic>
          <a:graphicData uri="http://schemas.openxmlformats.org/drawingml/2006/table">
            <a:tbl>
              <a:tblPr/>
              <a:tblGrid>
                <a:gridCol w="77878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6108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Приоритетные виды экономической деятельности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6-7,5%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146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Приоритетные проекты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6</a:t>
                      </a: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7</a:t>
                      </a: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,5%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98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Приоритетные проекты на территории моногорода</a:t>
                      </a:r>
                      <a:endParaRPr kumimoji="0" lang="ru-RU" sz="2000" b="0" i="1" u="none" strike="noStrike" cap="none" normalizeH="0" baseline="0" dirty="0">
                        <a:ln>
                          <a:noFill/>
                        </a:ln>
                        <a:solidFill>
                          <a:srgbClr val="5E2716"/>
                        </a:solidFill>
                        <a:effectLst/>
                        <a:latin typeface="+mn-lt"/>
                        <a:ea typeface="Microsoft YaHei" charset="-122"/>
                        <a:cs typeface="Times New Roman" pitchFamily="16" charset="0"/>
                      </a:endParaRP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4,25-8,5%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98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uFillTx/>
                          <a:latin typeface="+mn-lt"/>
                          <a:ea typeface="Microsoft YaHei" charset="-122"/>
                          <a:cs typeface="Times New Roman" pitchFamily="16" charset="0"/>
                          <a:sym typeface="Calibri"/>
                        </a:rPr>
                        <a:t>Сельское хозяйство, рыболовство, рыбоводство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800" b="0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uFillTx/>
                          <a:latin typeface="+mn-lt"/>
                          <a:ea typeface="Microsoft YaHei" charset="-122"/>
                          <a:cs typeface="Times New Roman" pitchFamily="16" charset="0"/>
                          <a:sym typeface="Calibri"/>
                        </a:rPr>
                        <a:t>4%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238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Реализация проектов по поддержке местных инициатив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2%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510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«Надежный клиент»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7%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510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D2D19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Начинающие предприниматели (срок регистрации до 2 лет)</a:t>
                      </a:r>
                    </a:p>
                  </a:txBody>
                  <a:tcPr marL="68400" marR="68400" marT="6048" marB="0" anchor="ctr" horzOverflow="overflow">
                    <a:lnL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E2716"/>
                          </a:solidFill>
                          <a:effectLst/>
                          <a:latin typeface="+mn-lt"/>
                          <a:ea typeface="Microsoft YaHei" charset="-122"/>
                          <a:cs typeface="Times New Roman" pitchFamily="16" charset="0"/>
                        </a:rPr>
                        <a:t>2%</a:t>
                      </a:r>
                    </a:p>
                  </a:txBody>
                  <a:tcPr marL="68400" marR="68400" marT="6048" marB="0" anchor="ctr" horzOverflow="overflow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>
                        <a:alpha val="3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026" name="Picture 2" descr="Займы онлайн на карту - 72 микрозайма, срочно взять займ на карту онлайн">
            <a:extLst>
              <a:ext uri="{FF2B5EF4-FFF2-40B4-BE49-F238E27FC236}">
                <a16:creationId xmlns:a16="http://schemas.microsoft.com/office/drawing/2014/main" xmlns="" id="{0316040F-453B-4C3D-82AC-C3B5CB12C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6464" y="5301208"/>
            <a:ext cx="2843808" cy="16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E39A69-D65E-7F67-845C-6653F51C8865}"/>
              </a:ext>
            </a:extLst>
          </p:cNvPr>
          <p:cNvSpPr txBox="1"/>
          <p:nvPr/>
        </p:nvSpPr>
        <p:spPr>
          <a:xfrm>
            <a:off x="2135560" y="1186784"/>
            <a:ext cx="8367424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5E2716"/>
                </a:solidFill>
                <a:effectLst/>
                <a:latin typeface="+mn-lt"/>
                <a:ea typeface="Microsoft YaHei" charset="-122"/>
                <a:cs typeface="Times New Roman" pitchFamily="16" charset="0"/>
              </a:rPr>
              <a:t>с залогом –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Microsoft YaHei" charset="-122"/>
                <a:cs typeface="Times New Roman" pitchFamily="16" charset="0"/>
              </a:rPr>
              <a:t>до 5 млн. рублей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5E2716"/>
                </a:solidFill>
                <a:effectLst/>
                <a:latin typeface="+mn-lt"/>
                <a:ea typeface="Microsoft YaHei" charset="-122"/>
                <a:cs typeface="Times New Roman" pitchFamily="16" charset="0"/>
              </a:rPr>
              <a:t>, без залога - </a:t>
            </a:r>
            <a:r>
              <a:rPr lang="ru-RU" sz="2000" b="1" dirty="0">
                <a:solidFill>
                  <a:srgbClr val="FF0000"/>
                </a:solidFill>
                <a:latin typeface="+mn-lt"/>
                <a:ea typeface="Microsoft YaHei" charset="-122"/>
                <a:cs typeface="Times New Roman" pitchFamily="16" charset="0"/>
              </a:rPr>
              <a:t>до 400 тыс. рублей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827367"/>
            <a:ext cx="9649072" cy="576065"/>
          </a:xfrm>
          <a:noFill/>
          <a:ln>
            <a:solidFill>
              <a:srgbClr val="FFFFFF"/>
            </a:solidFill>
          </a:ln>
          <a:effectLst>
            <a:softEdge rad="127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spc="-25" dirty="0">
                <a:solidFill>
                  <a:srgbClr val="663300"/>
                </a:solidFill>
              </a:rPr>
              <a:t>Условия предоставления займа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93009AB-E562-49BE-9193-50AFC58FB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  <p:sp>
        <p:nvSpPr>
          <p:cNvPr id="10" name="Скругленный прямоугольник 15">
            <a:extLst>
              <a:ext uri="{FF2B5EF4-FFF2-40B4-BE49-F238E27FC236}">
                <a16:creationId xmlns:a16="http://schemas.microsoft.com/office/drawing/2014/main" xmlns="" id="{30235111-ADA3-4FBE-9FDF-70AE350F0D28}"/>
              </a:ext>
            </a:extLst>
          </p:cNvPr>
          <p:cNvSpPr/>
          <p:nvPr/>
        </p:nvSpPr>
        <p:spPr>
          <a:xfrm>
            <a:off x="382617" y="1768143"/>
            <a:ext cx="4968552" cy="576064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113" indent="-11113">
              <a:lnSpc>
                <a:spcPct val="125000"/>
              </a:lnSpc>
              <a:spcBef>
                <a:spcPts val="100"/>
              </a:spcBef>
              <a:buClr>
                <a:srgbClr val="131414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endParaRPr lang="ru-RU" sz="2000" b="1" dirty="0">
              <a:solidFill>
                <a:srgbClr val="5E2716"/>
              </a:solidFill>
            </a:endParaRPr>
          </a:p>
        </p:txBody>
      </p:sp>
      <p:sp>
        <p:nvSpPr>
          <p:cNvPr id="14" name="Скругленный прямоугольник 15">
            <a:extLst>
              <a:ext uri="{FF2B5EF4-FFF2-40B4-BE49-F238E27FC236}">
                <a16:creationId xmlns:a16="http://schemas.microsoft.com/office/drawing/2014/main" xmlns="" id="{30235111-ADA3-4FBE-9FDF-70AE350F0D28}"/>
              </a:ext>
            </a:extLst>
          </p:cNvPr>
          <p:cNvSpPr/>
          <p:nvPr/>
        </p:nvSpPr>
        <p:spPr>
          <a:xfrm>
            <a:off x="407368" y="4592311"/>
            <a:ext cx="9649073" cy="792087"/>
          </a:xfrm>
          <a:prstGeom prst="roundRect">
            <a:avLst/>
          </a:prstGeom>
          <a:noFill/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11113" indent="-11113">
              <a:lnSpc>
                <a:spcPct val="125000"/>
              </a:lnSpc>
              <a:spcBef>
                <a:spcPts val="100"/>
              </a:spcBef>
              <a:buClr>
                <a:srgbClr val="131414"/>
              </a:buClr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endParaRPr lang="ru-RU" b="1" dirty="0">
              <a:solidFill>
                <a:srgbClr val="5E2716"/>
              </a:solidFill>
            </a:endParaRPr>
          </a:p>
        </p:txBody>
      </p:sp>
      <p:pic>
        <p:nvPicPr>
          <p:cNvPr id="20" name="image3.png">
            <a:extLst>
              <a:ext uri="{FF2B5EF4-FFF2-40B4-BE49-F238E27FC236}">
                <a16:creationId xmlns:a16="http://schemas.microsoft.com/office/drawing/2014/main" xmlns="" id="{825015EB-87CA-40D2-9114-D33A1A47F4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16480" y="1538104"/>
            <a:ext cx="4248472" cy="42472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84AF7A3-68D9-6E32-35C7-9A3AA537BF49}"/>
              </a:ext>
            </a:extLst>
          </p:cNvPr>
          <p:cNvSpPr/>
          <p:nvPr/>
        </p:nvSpPr>
        <p:spPr>
          <a:xfrm>
            <a:off x="551384" y="1752635"/>
            <a:ext cx="10153128" cy="255454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Положительная кредитная </a:t>
            </a:r>
            <a:r>
              <a:rPr lang="ru-RU" sz="2000" dirty="0">
                <a:solidFill>
                  <a:srgbClr val="6D2D1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история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Залог </a:t>
            </a:r>
            <a:r>
              <a:rPr lang="ru-RU" sz="2000" dirty="0">
                <a:solidFill>
                  <a:srgbClr val="6D2D19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 менее 80% от суммы займа</a:t>
            </a:r>
            <a:endParaRPr lang="ru-RU" sz="2000" dirty="0">
              <a:solidFill>
                <a:srgbClr val="6D2D19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Регистрация на территории Кировской области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Min</a:t>
            </a: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 срок осуществления предпринимательской деятельности – 3 месяца </a:t>
            </a:r>
          </a:p>
          <a:p>
            <a:pPr marL="285750" indent="-285750">
              <a:spcBef>
                <a:spcPts val="1200"/>
              </a:spcBef>
              <a:buClr>
                <a:srgbClr val="D56509"/>
              </a:buClr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Отсутствие неисполненной обязанности по уплате налогов, </a:t>
            </a:r>
            <a:b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сборов, пеней, неустоек, штрафов (свыше 50 000 рублей)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479425" y="2454275"/>
            <a:ext cx="7233918" cy="3854450"/>
          </a:xfrm>
        </p:spPr>
        <p:txBody>
          <a:bodyPr>
            <a:normAutofit/>
          </a:bodyPr>
          <a:lstStyle/>
          <a:p>
            <a:pPr>
              <a:spcAft>
                <a:spcPct val="0"/>
              </a:spcAft>
              <a:buFont typeface="Times New Roman" pitchFamily="18" charset="0"/>
              <a:buNone/>
            </a:pPr>
            <a:r>
              <a:rPr lang="ru-RU" sz="20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Виды залогового имущества</a:t>
            </a: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ct val="0"/>
              </a:spcAft>
              <a:buFont typeface="Times New Roman" pitchFamily="18" charset="0"/>
              <a:buNone/>
            </a:pPr>
            <a:endParaRPr lang="ru-RU" sz="900" dirty="0">
              <a:solidFill>
                <a:srgbClr val="6D2D19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8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Автотранспорт</a:t>
            </a:r>
            <a:r>
              <a:rPr lang="ru-RU" sz="18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 (зарегистрированный на территории РФ)</a:t>
            </a:r>
          </a:p>
          <a:p>
            <a:pPr marL="0" indent="0">
              <a:spcBef>
                <a:spcPts val="0"/>
              </a:spcBef>
              <a:spcAft>
                <a:spcPct val="0"/>
              </a:spcAft>
              <a:buFont typeface="Times New Roman" pitchFamily="18" charset="0"/>
              <a:buNone/>
            </a:pPr>
            <a:r>
              <a:rPr lang="ru-RU" sz="1200" i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транспортные средства категории «А» и «В» не старше 15 лет с даты выпуска, </a:t>
            </a:r>
          </a:p>
          <a:p>
            <a:pPr marL="0" indent="0">
              <a:spcBef>
                <a:spcPts val="0"/>
              </a:spcBef>
              <a:spcAft>
                <a:spcPct val="0"/>
              </a:spcAft>
              <a:buFont typeface="Times New Roman" pitchFamily="18" charset="0"/>
              <a:buNone/>
            </a:pPr>
            <a:r>
              <a:rPr lang="ru-RU" sz="1200" i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транспортные средства категории «С» и «D», самоходная техника, прицепы не старше 20 лет </a:t>
            </a:r>
          </a:p>
          <a:p>
            <a:r>
              <a:rPr lang="ru-RU" sz="18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Коммерческая недвижимость </a:t>
            </a:r>
            <a:r>
              <a:rPr lang="ru-RU" sz="18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(зарегистрированная </a:t>
            </a:r>
            <a:br>
              <a:rPr lang="ru-RU" sz="18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на территории Кировской области)</a:t>
            </a:r>
          </a:p>
          <a:p>
            <a:r>
              <a:rPr lang="ru-RU" sz="18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Земельные участки под ИЖС без построек</a:t>
            </a:r>
          </a:p>
          <a:p>
            <a:r>
              <a:rPr lang="ru-RU" sz="18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Производственное оборудование не старше 20 лет</a:t>
            </a:r>
          </a:p>
          <a:p>
            <a:r>
              <a:rPr lang="ru-RU" sz="1800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Гаражные боксы</a:t>
            </a:r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949325" y="854076"/>
            <a:ext cx="10293350" cy="520700"/>
          </a:xfrm>
          <a:prstGeom prst="roundRect">
            <a:avLst>
              <a:gd name="adj" fmla="val 16667"/>
            </a:avLst>
          </a:prstGeom>
          <a:noFill/>
          <a:ln w="12600">
            <a:noFill/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sz="3600" b="1" spc="-25" dirty="0">
                <a:solidFill>
                  <a:srgbClr val="663300"/>
                </a:solidFill>
                <a:latin typeface="+mn-lt"/>
                <a:ea typeface="+mn-ea"/>
                <a:cs typeface="+mn-cs"/>
                <a:sym typeface="Calibri Light"/>
              </a:rPr>
              <a:t>Требования  и виды залогового имущества</a:t>
            </a:r>
          </a:p>
        </p:txBody>
      </p:sp>
      <p:sp>
        <p:nvSpPr>
          <p:cNvPr id="10244" name="AutoShape 1"/>
          <p:cNvSpPr>
            <a:spLocks noChangeArrowheads="1"/>
          </p:cNvSpPr>
          <p:nvPr/>
        </p:nvSpPr>
        <p:spPr bwMode="auto">
          <a:xfrm>
            <a:off x="479424" y="1557338"/>
            <a:ext cx="11233199" cy="714375"/>
          </a:xfrm>
          <a:prstGeom prst="roundRect">
            <a:avLst>
              <a:gd name="adj" fmla="val 16667"/>
            </a:avLst>
          </a:prstGeom>
          <a:noFill/>
          <a:ln w="12600">
            <a:solidFill>
              <a:srgbClr val="FF9966">
                <a:alpha val="98822"/>
              </a:srgbClr>
            </a:solidFill>
            <a:miter lim="800000"/>
            <a:headEnd/>
            <a:tailEnd/>
          </a:ln>
        </p:spPr>
        <p:txBody>
          <a:bodyPr lIns="41400" tIns="41400" rIns="41400" bIns="41400"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ru-RU" sz="2000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залоговая стоимость имущества должна составлять не менее 80%  от размера суммы займа с учетом начисленных процентов за весь период пользования займом </a:t>
            </a:r>
          </a:p>
        </p:txBody>
      </p:sp>
      <p:pic>
        <p:nvPicPr>
          <p:cNvPr id="10245" name="Picture 2" descr="Модель автомобиля и дома с агентом и клиентом, обсуждающими контракт на покупку, получение страховки или ссуды на недвижимость или фон недвижимости. Premium Фот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6200" y="3140968"/>
            <a:ext cx="3805287" cy="2534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C6ADF90-4438-47B6-F15D-AB4F33D88F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50863" y="1123950"/>
            <a:ext cx="10512425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50863" y="1196975"/>
            <a:ext cx="11347450" cy="422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905347" y="2379410"/>
            <a:ext cx="1470025" cy="1320800"/>
          </a:xfrm>
          <a:custGeom>
            <a:avLst/>
            <a:gdLst>
              <a:gd name="G0" fmla="+- 28233 0 0"/>
              <a:gd name="G1" fmla="+- 10080 0 0"/>
            </a:gdLst>
            <a:ahLst/>
            <a:cxnLst>
              <a:cxn ang="0">
                <a:pos x="215527" y="1257300"/>
              </a:cxn>
              <a:cxn ang="0">
                <a:pos x="367360" y="1244600"/>
              </a:cxn>
              <a:cxn ang="0">
                <a:pos x="264710" y="1054100"/>
              </a:cxn>
              <a:cxn ang="0">
                <a:pos x="979635" y="1143000"/>
              </a:cxn>
              <a:cxn ang="0">
                <a:pos x="612274" y="1270000"/>
              </a:cxn>
              <a:cxn ang="0">
                <a:pos x="440771" y="1257300"/>
              </a:cxn>
              <a:cxn ang="0">
                <a:pos x="1151116" y="1130300"/>
              </a:cxn>
              <a:cxn ang="0">
                <a:pos x="874417" y="825500"/>
              </a:cxn>
              <a:cxn ang="0">
                <a:pos x="1239470" y="1041400"/>
              </a:cxn>
              <a:cxn ang="0">
                <a:pos x="1151116" y="1244600"/>
              </a:cxn>
              <a:cxn ang="0">
                <a:pos x="1395538" y="990600"/>
              </a:cxn>
              <a:cxn ang="0">
                <a:pos x="195868" y="1092200"/>
              </a:cxn>
              <a:cxn ang="0">
                <a:pos x="1346985" y="1054100"/>
              </a:cxn>
              <a:cxn ang="0">
                <a:pos x="280457" y="1117600"/>
              </a:cxn>
              <a:cxn ang="0">
                <a:pos x="995652" y="1028700"/>
              </a:cxn>
              <a:cxn ang="0">
                <a:pos x="955112" y="990600"/>
              </a:cxn>
              <a:cxn ang="0">
                <a:pos x="832655" y="889000"/>
              </a:cxn>
              <a:cxn ang="0">
                <a:pos x="311518" y="977900"/>
              </a:cxn>
              <a:cxn ang="0">
                <a:pos x="1077558" y="863600"/>
              </a:cxn>
              <a:cxn ang="0">
                <a:pos x="0" y="889000"/>
              </a:cxn>
              <a:cxn ang="0">
                <a:pos x="122457" y="939800"/>
              </a:cxn>
              <a:cxn ang="0">
                <a:pos x="57453" y="723900"/>
              </a:cxn>
              <a:cxn ang="0">
                <a:pos x="1261605" y="965200"/>
              </a:cxn>
              <a:cxn ang="0">
                <a:pos x="321553" y="812800"/>
              </a:cxn>
              <a:cxn ang="0">
                <a:pos x="1350950" y="927100"/>
              </a:cxn>
              <a:cxn ang="0">
                <a:pos x="64630" y="800100"/>
              </a:cxn>
              <a:cxn ang="0">
                <a:pos x="1214147" y="756621"/>
              </a:cxn>
              <a:cxn ang="0">
                <a:pos x="492097" y="723900"/>
              </a:cxn>
              <a:cxn ang="0">
                <a:pos x="661068" y="787400"/>
              </a:cxn>
              <a:cxn ang="0">
                <a:pos x="1214147" y="756621"/>
              </a:cxn>
              <a:cxn ang="0">
                <a:pos x="783641" y="622300"/>
              </a:cxn>
              <a:cxn ang="0">
                <a:pos x="1134133" y="711200"/>
              </a:cxn>
              <a:cxn ang="0">
                <a:pos x="563228" y="723900"/>
              </a:cxn>
              <a:cxn ang="0">
                <a:pos x="83771" y="635000"/>
              </a:cxn>
              <a:cxn ang="0">
                <a:pos x="195868" y="622300"/>
              </a:cxn>
              <a:cxn ang="0">
                <a:pos x="440771" y="698500"/>
              </a:cxn>
              <a:cxn ang="0">
                <a:pos x="1428864" y="673100"/>
              </a:cxn>
              <a:cxn ang="0">
                <a:pos x="1357803" y="495300"/>
              </a:cxn>
              <a:cxn ang="0">
                <a:pos x="1469442" y="444500"/>
              </a:cxn>
              <a:cxn ang="0">
                <a:pos x="458769" y="596900"/>
              </a:cxn>
              <a:cxn ang="0">
                <a:pos x="1298065" y="558800"/>
              </a:cxn>
              <a:cxn ang="0">
                <a:pos x="1368028" y="546100"/>
              </a:cxn>
              <a:cxn ang="0">
                <a:pos x="978758" y="469900"/>
              </a:cxn>
              <a:cxn ang="0">
                <a:pos x="471223" y="431800"/>
              </a:cxn>
              <a:cxn ang="0">
                <a:pos x="636786" y="444500"/>
              </a:cxn>
              <a:cxn ang="0">
                <a:pos x="58896" y="88900"/>
              </a:cxn>
              <a:cxn ang="0">
                <a:pos x="293959" y="419100"/>
              </a:cxn>
              <a:cxn ang="0">
                <a:pos x="156403" y="215900"/>
              </a:cxn>
              <a:cxn ang="0">
                <a:pos x="283955" y="76200"/>
              </a:cxn>
              <a:cxn ang="0">
                <a:pos x="955112" y="304800"/>
              </a:cxn>
              <a:cxn ang="0">
                <a:pos x="1028670" y="292100"/>
              </a:cxn>
              <a:cxn ang="0">
                <a:pos x="1077558" y="292100"/>
              </a:cxn>
              <a:cxn ang="0">
                <a:pos x="1092827" y="88900"/>
              </a:cxn>
              <a:cxn ang="0">
                <a:pos x="1131279" y="228600"/>
              </a:cxn>
              <a:cxn ang="0">
                <a:pos x="1200015" y="368300"/>
              </a:cxn>
              <a:cxn ang="0">
                <a:pos x="1224561" y="63500"/>
              </a:cxn>
              <a:cxn ang="0">
                <a:pos x="373188" y="254000"/>
              </a:cxn>
              <a:cxn ang="0">
                <a:pos x="1322462" y="215900"/>
              </a:cxn>
              <a:cxn ang="0">
                <a:pos x="1028670" y="292100"/>
              </a:cxn>
              <a:cxn ang="0">
                <a:pos x="367424" y="12700"/>
              </a:cxn>
            </a:cxnLst>
            <a:rect l="0" t="0" r="r" b="b"/>
            <a:pathLst>
              <a:path w="1470025" h="1320800">
                <a:moveTo>
                  <a:pt x="1002828" y="1308100"/>
                </a:moveTo>
                <a:lnTo>
                  <a:pt x="466614" y="1308100"/>
                </a:lnTo>
                <a:lnTo>
                  <a:pt x="496215" y="1320800"/>
                </a:lnTo>
                <a:lnTo>
                  <a:pt x="973227" y="1320800"/>
                </a:lnTo>
                <a:lnTo>
                  <a:pt x="1002828" y="1308100"/>
                </a:lnTo>
                <a:close/>
              </a:path>
              <a:path w="1470025" h="1320800">
                <a:moveTo>
                  <a:pt x="123074" y="990600"/>
                </a:moveTo>
                <a:lnTo>
                  <a:pt x="73421" y="990600"/>
                </a:lnTo>
                <a:lnTo>
                  <a:pt x="73421" y="1155700"/>
                </a:lnTo>
                <a:lnTo>
                  <a:pt x="98935" y="1206500"/>
                </a:lnTo>
                <a:lnTo>
                  <a:pt x="128697" y="1231900"/>
                </a:lnTo>
                <a:lnTo>
                  <a:pt x="168007" y="1244600"/>
                </a:lnTo>
                <a:lnTo>
                  <a:pt x="215527" y="1257300"/>
                </a:lnTo>
                <a:lnTo>
                  <a:pt x="269915" y="1282700"/>
                </a:lnTo>
                <a:lnTo>
                  <a:pt x="329831" y="1295400"/>
                </a:lnTo>
                <a:lnTo>
                  <a:pt x="393935" y="1308100"/>
                </a:lnTo>
                <a:lnTo>
                  <a:pt x="1075510" y="1308100"/>
                </a:lnTo>
                <a:lnTo>
                  <a:pt x="1139616" y="1295400"/>
                </a:lnTo>
                <a:lnTo>
                  <a:pt x="1199534" y="1282700"/>
                </a:lnTo>
                <a:lnTo>
                  <a:pt x="660341" y="1282700"/>
                </a:lnTo>
                <a:lnTo>
                  <a:pt x="636080" y="1270000"/>
                </a:lnTo>
                <a:lnTo>
                  <a:pt x="489817" y="1270000"/>
                </a:lnTo>
                <a:lnTo>
                  <a:pt x="489817" y="1257300"/>
                </a:lnTo>
                <a:lnTo>
                  <a:pt x="384943" y="1257300"/>
                </a:lnTo>
                <a:lnTo>
                  <a:pt x="367360" y="1244600"/>
                </a:lnTo>
                <a:lnTo>
                  <a:pt x="318325" y="1244600"/>
                </a:lnTo>
                <a:lnTo>
                  <a:pt x="298523" y="1231900"/>
                </a:lnTo>
                <a:lnTo>
                  <a:pt x="261770" y="1231900"/>
                </a:lnTo>
                <a:lnTo>
                  <a:pt x="244914" y="1219200"/>
                </a:lnTo>
                <a:lnTo>
                  <a:pt x="244914" y="1206500"/>
                </a:lnTo>
                <a:lnTo>
                  <a:pt x="195868" y="1206500"/>
                </a:lnTo>
                <a:lnTo>
                  <a:pt x="164329" y="1193800"/>
                </a:lnTo>
                <a:lnTo>
                  <a:pt x="141324" y="1181100"/>
                </a:lnTo>
                <a:lnTo>
                  <a:pt x="127238" y="1168400"/>
                </a:lnTo>
                <a:lnTo>
                  <a:pt x="122457" y="1155700"/>
                </a:lnTo>
                <a:lnTo>
                  <a:pt x="122457" y="1054100"/>
                </a:lnTo>
                <a:lnTo>
                  <a:pt x="264710" y="1054100"/>
                </a:lnTo>
                <a:lnTo>
                  <a:pt x="229972" y="1041400"/>
                </a:lnTo>
                <a:lnTo>
                  <a:pt x="186583" y="1028700"/>
                </a:lnTo>
                <a:lnTo>
                  <a:pt x="153965" y="1016000"/>
                </a:lnTo>
                <a:lnTo>
                  <a:pt x="132625" y="1003300"/>
                </a:lnTo>
                <a:lnTo>
                  <a:pt x="123074" y="990600"/>
                </a:lnTo>
                <a:close/>
              </a:path>
              <a:path w="1470025" h="1320800">
                <a:moveTo>
                  <a:pt x="759243" y="1155700"/>
                </a:moveTo>
                <a:lnTo>
                  <a:pt x="710198" y="1155700"/>
                </a:lnTo>
                <a:lnTo>
                  <a:pt x="710198" y="1282700"/>
                </a:lnTo>
                <a:lnTo>
                  <a:pt x="759243" y="1282700"/>
                </a:lnTo>
                <a:lnTo>
                  <a:pt x="759243" y="1155700"/>
                </a:lnTo>
                <a:close/>
              </a:path>
              <a:path w="1470025" h="1320800">
                <a:moveTo>
                  <a:pt x="1028670" y="1143000"/>
                </a:moveTo>
                <a:lnTo>
                  <a:pt x="979635" y="1143000"/>
                </a:lnTo>
                <a:lnTo>
                  <a:pt x="979635" y="1270000"/>
                </a:lnTo>
                <a:lnTo>
                  <a:pt x="833367" y="1270000"/>
                </a:lnTo>
                <a:lnTo>
                  <a:pt x="809106" y="1282700"/>
                </a:lnTo>
                <a:lnTo>
                  <a:pt x="1199534" y="1282700"/>
                </a:lnTo>
                <a:lnTo>
                  <a:pt x="1253923" y="1257300"/>
                </a:lnTo>
                <a:lnTo>
                  <a:pt x="1028670" y="1257300"/>
                </a:lnTo>
                <a:lnTo>
                  <a:pt x="1028670" y="1143000"/>
                </a:lnTo>
                <a:close/>
              </a:path>
              <a:path w="1470025" h="1320800">
                <a:moveTo>
                  <a:pt x="924725" y="1143000"/>
                </a:moveTo>
                <a:lnTo>
                  <a:pt x="544721" y="1143000"/>
                </a:lnTo>
                <a:lnTo>
                  <a:pt x="563228" y="1155700"/>
                </a:lnTo>
                <a:lnTo>
                  <a:pt x="563228" y="1270000"/>
                </a:lnTo>
                <a:lnTo>
                  <a:pt x="612274" y="1270000"/>
                </a:lnTo>
                <a:lnTo>
                  <a:pt x="612274" y="1155700"/>
                </a:lnTo>
                <a:lnTo>
                  <a:pt x="906213" y="1155700"/>
                </a:lnTo>
                <a:lnTo>
                  <a:pt x="924725" y="1143000"/>
                </a:lnTo>
                <a:close/>
              </a:path>
              <a:path w="1470025" h="1320800">
                <a:moveTo>
                  <a:pt x="906213" y="1155700"/>
                </a:moveTo>
                <a:lnTo>
                  <a:pt x="857178" y="1155700"/>
                </a:lnTo>
                <a:lnTo>
                  <a:pt x="857178" y="1270000"/>
                </a:lnTo>
                <a:lnTo>
                  <a:pt x="906213" y="1270000"/>
                </a:lnTo>
                <a:lnTo>
                  <a:pt x="906213" y="1155700"/>
                </a:lnTo>
                <a:close/>
              </a:path>
              <a:path w="1470025" h="1320800">
                <a:moveTo>
                  <a:pt x="1047454" y="1130300"/>
                </a:moveTo>
                <a:lnTo>
                  <a:pt x="421987" y="1130300"/>
                </a:lnTo>
                <a:lnTo>
                  <a:pt x="440771" y="1143000"/>
                </a:lnTo>
                <a:lnTo>
                  <a:pt x="440771" y="1257300"/>
                </a:lnTo>
                <a:lnTo>
                  <a:pt x="489817" y="1257300"/>
                </a:lnTo>
                <a:lnTo>
                  <a:pt x="489817" y="1143000"/>
                </a:lnTo>
                <a:lnTo>
                  <a:pt x="1028670" y="1143000"/>
                </a:lnTo>
                <a:lnTo>
                  <a:pt x="1047454" y="1130300"/>
                </a:lnTo>
                <a:close/>
              </a:path>
              <a:path w="1470025" h="1320800">
                <a:moveTo>
                  <a:pt x="1151116" y="1130300"/>
                </a:moveTo>
                <a:lnTo>
                  <a:pt x="1102081" y="1130300"/>
                </a:lnTo>
                <a:lnTo>
                  <a:pt x="1102081" y="1244600"/>
                </a:lnTo>
                <a:lnTo>
                  <a:pt x="1084500" y="1257300"/>
                </a:lnTo>
                <a:lnTo>
                  <a:pt x="1253923" y="1257300"/>
                </a:lnTo>
                <a:lnTo>
                  <a:pt x="1301443" y="1244600"/>
                </a:lnTo>
                <a:lnTo>
                  <a:pt x="1151116" y="1244600"/>
                </a:lnTo>
                <a:lnTo>
                  <a:pt x="1151116" y="1130300"/>
                </a:lnTo>
                <a:close/>
              </a:path>
              <a:path w="1470025" h="1320800">
                <a:moveTo>
                  <a:pt x="1151116" y="1117600"/>
                </a:moveTo>
                <a:lnTo>
                  <a:pt x="318325" y="1117600"/>
                </a:lnTo>
                <a:lnTo>
                  <a:pt x="318325" y="1244600"/>
                </a:lnTo>
                <a:lnTo>
                  <a:pt x="367360" y="1244600"/>
                </a:lnTo>
                <a:lnTo>
                  <a:pt x="367360" y="1130300"/>
                </a:lnTo>
                <a:lnTo>
                  <a:pt x="1151116" y="1130300"/>
                </a:lnTo>
                <a:lnTo>
                  <a:pt x="1151116" y="1117600"/>
                </a:lnTo>
                <a:close/>
              </a:path>
              <a:path w="1470025" h="1320800">
                <a:moveTo>
                  <a:pt x="1240375" y="800100"/>
                </a:moveTo>
                <a:lnTo>
                  <a:pt x="1040891" y="800100"/>
                </a:lnTo>
                <a:lnTo>
                  <a:pt x="989751" y="812800"/>
                </a:lnTo>
                <a:lnTo>
                  <a:pt x="934200" y="825500"/>
                </a:lnTo>
                <a:lnTo>
                  <a:pt x="874417" y="825500"/>
                </a:lnTo>
                <a:lnTo>
                  <a:pt x="810580" y="838200"/>
                </a:lnTo>
                <a:lnTo>
                  <a:pt x="1151116" y="838200"/>
                </a:lnTo>
                <a:lnTo>
                  <a:pt x="1151116" y="952500"/>
                </a:lnTo>
                <a:lnTo>
                  <a:pt x="1283374" y="952500"/>
                </a:lnTo>
                <a:lnTo>
                  <a:pt x="1313471" y="965200"/>
                </a:lnTo>
                <a:lnTo>
                  <a:pt x="1332583" y="965200"/>
                </a:lnTo>
                <a:lnTo>
                  <a:pt x="1342902" y="977900"/>
                </a:lnTo>
                <a:lnTo>
                  <a:pt x="1346618" y="990600"/>
                </a:lnTo>
                <a:lnTo>
                  <a:pt x="1338171" y="1003300"/>
                </a:lnTo>
                <a:lnTo>
                  <a:pt x="1317133" y="1016000"/>
                </a:lnTo>
                <a:lnTo>
                  <a:pt x="1284052" y="1028700"/>
                </a:lnTo>
                <a:lnTo>
                  <a:pt x="1239470" y="1041400"/>
                </a:lnTo>
                <a:lnTo>
                  <a:pt x="1204731" y="1054100"/>
                </a:lnTo>
                <a:lnTo>
                  <a:pt x="1165546" y="1066800"/>
                </a:lnTo>
                <a:lnTo>
                  <a:pt x="1122063" y="1079500"/>
                </a:lnTo>
                <a:lnTo>
                  <a:pt x="1074434" y="1079500"/>
                </a:lnTo>
                <a:lnTo>
                  <a:pt x="1022808" y="1092200"/>
                </a:lnTo>
                <a:lnTo>
                  <a:pt x="967335" y="1092200"/>
                </a:lnTo>
                <a:lnTo>
                  <a:pt x="908166" y="1104900"/>
                </a:lnTo>
                <a:lnTo>
                  <a:pt x="1224538" y="1104900"/>
                </a:lnTo>
                <a:lnTo>
                  <a:pt x="1224538" y="1219200"/>
                </a:lnTo>
                <a:lnTo>
                  <a:pt x="1207680" y="1231900"/>
                </a:lnTo>
                <a:lnTo>
                  <a:pt x="1170920" y="1231900"/>
                </a:lnTo>
                <a:lnTo>
                  <a:pt x="1151116" y="1244600"/>
                </a:lnTo>
                <a:lnTo>
                  <a:pt x="1301443" y="1244600"/>
                </a:lnTo>
                <a:lnTo>
                  <a:pt x="1340754" y="1231900"/>
                </a:lnTo>
                <a:lnTo>
                  <a:pt x="1370516" y="1206500"/>
                </a:lnTo>
                <a:lnTo>
                  <a:pt x="1273573" y="1206500"/>
                </a:lnTo>
                <a:lnTo>
                  <a:pt x="1273573" y="1092200"/>
                </a:lnTo>
                <a:lnTo>
                  <a:pt x="1294543" y="1079500"/>
                </a:lnTo>
                <a:lnTo>
                  <a:pt x="1313817" y="1066800"/>
                </a:lnTo>
                <a:lnTo>
                  <a:pt x="1331322" y="1066800"/>
                </a:lnTo>
                <a:lnTo>
                  <a:pt x="1346985" y="1054100"/>
                </a:lnTo>
                <a:lnTo>
                  <a:pt x="1396030" y="1054100"/>
                </a:lnTo>
                <a:lnTo>
                  <a:pt x="1396030" y="990600"/>
                </a:lnTo>
                <a:lnTo>
                  <a:pt x="1395538" y="990600"/>
                </a:lnTo>
                <a:lnTo>
                  <a:pt x="1389775" y="965200"/>
                </a:lnTo>
                <a:lnTo>
                  <a:pt x="1374946" y="939800"/>
                </a:lnTo>
                <a:lnTo>
                  <a:pt x="1200015" y="939800"/>
                </a:lnTo>
                <a:lnTo>
                  <a:pt x="1200015" y="812800"/>
                </a:lnTo>
                <a:lnTo>
                  <a:pt x="1221056" y="812800"/>
                </a:lnTo>
                <a:lnTo>
                  <a:pt x="1240375" y="800100"/>
                </a:lnTo>
                <a:close/>
              </a:path>
              <a:path w="1470025" h="1320800">
                <a:moveTo>
                  <a:pt x="264710" y="1054100"/>
                </a:moveTo>
                <a:lnTo>
                  <a:pt x="122457" y="1054100"/>
                </a:lnTo>
                <a:lnTo>
                  <a:pt x="138121" y="1066800"/>
                </a:lnTo>
                <a:lnTo>
                  <a:pt x="155628" y="1066800"/>
                </a:lnTo>
                <a:lnTo>
                  <a:pt x="174903" y="1079500"/>
                </a:lnTo>
                <a:lnTo>
                  <a:pt x="195868" y="1092200"/>
                </a:lnTo>
                <a:lnTo>
                  <a:pt x="195868" y="1206500"/>
                </a:lnTo>
                <a:lnTo>
                  <a:pt x="244914" y="1206500"/>
                </a:lnTo>
                <a:lnTo>
                  <a:pt x="244914" y="1104900"/>
                </a:lnTo>
                <a:lnTo>
                  <a:pt x="561278" y="1104900"/>
                </a:lnTo>
                <a:lnTo>
                  <a:pt x="502110" y="1092200"/>
                </a:lnTo>
                <a:lnTo>
                  <a:pt x="446638" y="1092200"/>
                </a:lnTo>
                <a:lnTo>
                  <a:pt x="395011" y="1079500"/>
                </a:lnTo>
                <a:lnTo>
                  <a:pt x="347381" y="1079500"/>
                </a:lnTo>
                <a:lnTo>
                  <a:pt x="303897" y="1066800"/>
                </a:lnTo>
                <a:lnTo>
                  <a:pt x="264710" y="1054100"/>
                </a:lnTo>
                <a:close/>
              </a:path>
              <a:path w="1470025" h="1320800">
                <a:moveTo>
                  <a:pt x="1396030" y="1054100"/>
                </a:moveTo>
                <a:lnTo>
                  <a:pt x="1346985" y="1054100"/>
                </a:lnTo>
                <a:lnTo>
                  <a:pt x="1346985" y="1155700"/>
                </a:lnTo>
                <a:lnTo>
                  <a:pt x="1342205" y="1168400"/>
                </a:lnTo>
                <a:lnTo>
                  <a:pt x="1328121" y="1181100"/>
                </a:lnTo>
                <a:lnTo>
                  <a:pt x="1305117" y="1193800"/>
                </a:lnTo>
                <a:lnTo>
                  <a:pt x="1273573" y="1206500"/>
                </a:lnTo>
                <a:lnTo>
                  <a:pt x="1370516" y="1206500"/>
                </a:lnTo>
                <a:lnTo>
                  <a:pt x="1389388" y="1181100"/>
                </a:lnTo>
                <a:lnTo>
                  <a:pt x="1396030" y="1155700"/>
                </a:lnTo>
                <a:lnTo>
                  <a:pt x="1396030" y="1054100"/>
                </a:lnTo>
                <a:close/>
              </a:path>
              <a:path w="1470025" h="1320800">
                <a:moveTo>
                  <a:pt x="1207079" y="1104900"/>
                </a:moveTo>
                <a:lnTo>
                  <a:pt x="262371" y="1104900"/>
                </a:lnTo>
                <a:lnTo>
                  <a:pt x="280457" y="1117600"/>
                </a:lnTo>
                <a:lnTo>
                  <a:pt x="1188989" y="1117600"/>
                </a:lnTo>
                <a:lnTo>
                  <a:pt x="1207079" y="1104900"/>
                </a:lnTo>
                <a:close/>
              </a:path>
              <a:path w="1470025" h="1320800">
                <a:moveTo>
                  <a:pt x="900625" y="1041400"/>
                </a:moveTo>
                <a:lnTo>
                  <a:pt x="411427" y="1041400"/>
                </a:lnTo>
                <a:lnTo>
                  <a:pt x="462128" y="1054100"/>
                </a:lnTo>
                <a:lnTo>
                  <a:pt x="870444" y="1054100"/>
                </a:lnTo>
                <a:lnTo>
                  <a:pt x="900625" y="1041400"/>
                </a:lnTo>
                <a:close/>
              </a:path>
              <a:path w="1470025" h="1320800">
                <a:moveTo>
                  <a:pt x="995652" y="1028700"/>
                </a:moveTo>
                <a:lnTo>
                  <a:pt x="315267" y="1028700"/>
                </a:lnTo>
                <a:lnTo>
                  <a:pt x="362382" y="1041400"/>
                </a:lnTo>
                <a:lnTo>
                  <a:pt x="964359" y="1041400"/>
                </a:lnTo>
                <a:lnTo>
                  <a:pt x="995652" y="1028700"/>
                </a:lnTo>
                <a:close/>
              </a:path>
              <a:path w="1470025" h="1320800">
                <a:moveTo>
                  <a:pt x="955112" y="876300"/>
                </a:moveTo>
                <a:lnTo>
                  <a:pt x="906213" y="876300"/>
                </a:lnTo>
                <a:lnTo>
                  <a:pt x="906213" y="990600"/>
                </a:lnTo>
                <a:lnTo>
                  <a:pt x="883217" y="1003300"/>
                </a:lnTo>
                <a:lnTo>
                  <a:pt x="184172" y="1003300"/>
                </a:lnTo>
                <a:lnTo>
                  <a:pt x="270352" y="1028700"/>
                </a:lnTo>
                <a:lnTo>
                  <a:pt x="1055213" y="1028700"/>
                </a:lnTo>
                <a:lnTo>
                  <a:pt x="1070857" y="1016000"/>
                </a:lnTo>
                <a:lnTo>
                  <a:pt x="1083652" y="1016000"/>
                </a:lnTo>
                <a:lnTo>
                  <a:pt x="1135933" y="1003300"/>
                </a:lnTo>
                <a:lnTo>
                  <a:pt x="1183623" y="990600"/>
                </a:lnTo>
                <a:lnTo>
                  <a:pt x="955112" y="990600"/>
                </a:lnTo>
                <a:lnTo>
                  <a:pt x="955112" y="876300"/>
                </a:lnTo>
                <a:close/>
              </a:path>
              <a:path w="1470025" h="1320800">
                <a:moveTo>
                  <a:pt x="419872" y="990600"/>
                </a:moveTo>
                <a:lnTo>
                  <a:pt x="137891" y="990600"/>
                </a:lnTo>
                <a:lnTo>
                  <a:pt x="154634" y="1003300"/>
                </a:lnTo>
                <a:lnTo>
                  <a:pt x="421641" y="1003300"/>
                </a:lnTo>
                <a:lnTo>
                  <a:pt x="419872" y="990600"/>
                </a:lnTo>
                <a:close/>
              </a:path>
              <a:path w="1470025" h="1320800">
                <a:moveTo>
                  <a:pt x="832655" y="876300"/>
                </a:moveTo>
                <a:lnTo>
                  <a:pt x="489817" y="876300"/>
                </a:lnTo>
                <a:lnTo>
                  <a:pt x="489817" y="1003300"/>
                </a:lnTo>
                <a:lnTo>
                  <a:pt x="538863" y="1003300"/>
                </a:lnTo>
                <a:lnTo>
                  <a:pt x="538863" y="889000"/>
                </a:lnTo>
                <a:lnTo>
                  <a:pt x="832655" y="889000"/>
                </a:lnTo>
                <a:lnTo>
                  <a:pt x="832655" y="876300"/>
                </a:lnTo>
                <a:close/>
              </a:path>
              <a:path w="1470025" h="1320800">
                <a:moveTo>
                  <a:pt x="685801" y="889000"/>
                </a:moveTo>
                <a:lnTo>
                  <a:pt x="636786" y="889000"/>
                </a:lnTo>
                <a:lnTo>
                  <a:pt x="636786" y="1003300"/>
                </a:lnTo>
                <a:lnTo>
                  <a:pt x="685801" y="1003300"/>
                </a:lnTo>
                <a:lnTo>
                  <a:pt x="685801" y="889000"/>
                </a:lnTo>
                <a:close/>
              </a:path>
              <a:path w="1470025" h="1320800">
                <a:moveTo>
                  <a:pt x="832655" y="889000"/>
                </a:moveTo>
                <a:lnTo>
                  <a:pt x="783766" y="889000"/>
                </a:lnTo>
                <a:lnTo>
                  <a:pt x="783766" y="1003300"/>
                </a:lnTo>
                <a:lnTo>
                  <a:pt x="832655" y="1003300"/>
                </a:lnTo>
                <a:lnTo>
                  <a:pt x="832655" y="889000"/>
                </a:lnTo>
                <a:close/>
              </a:path>
              <a:path w="1470025" h="1320800">
                <a:moveTo>
                  <a:pt x="311518" y="977900"/>
                </a:moveTo>
                <a:lnTo>
                  <a:pt x="74154" y="977900"/>
                </a:lnTo>
                <a:lnTo>
                  <a:pt x="73788" y="990600"/>
                </a:lnTo>
                <a:lnTo>
                  <a:pt x="329615" y="990600"/>
                </a:lnTo>
                <a:lnTo>
                  <a:pt x="311518" y="977900"/>
                </a:lnTo>
                <a:close/>
              </a:path>
              <a:path w="1470025" h="1320800">
                <a:moveTo>
                  <a:pt x="955112" y="863600"/>
                </a:moveTo>
                <a:lnTo>
                  <a:pt x="367360" y="863600"/>
                </a:lnTo>
                <a:lnTo>
                  <a:pt x="367360" y="990600"/>
                </a:lnTo>
                <a:lnTo>
                  <a:pt x="416406" y="990600"/>
                </a:lnTo>
                <a:lnTo>
                  <a:pt x="416406" y="876300"/>
                </a:lnTo>
                <a:lnTo>
                  <a:pt x="955112" y="876300"/>
                </a:lnTo>
                <a:lnTo>
                  <a:pt x="955112" y="863600"/>
                </a:lnTo>
                <a:close/>
              </a:path>
              <a:path w="1470025" h="1320800">
                <a:moveTo>
                  <a:pt x="1077558" y="863600"/>
                </a:moveTo>
                <a:lnTo>
                  <a:pt x="1028670" y="863600"/>
                </a:lnTo>
                <a:lnTo>
                  <a:pt x="1028670" y="977900"/>
                </a:lnTo>
                <a:lnTo>
                  <a:pt x="1011091" y="977900"/>
                </a:lnTo>
                <a:lnTo>
                  <a:pt x="992971" y="990600"/>
                </a:lnTo>
                <a:lnTo>
                  <a:pt x="1183623" y="990600"/>
                </a:lnTo>
                <a:lnTo>
                  <a:pt x="1225816" y="977900"/>
                </a:lnTo>
                <a:lnTo>
                  <a:pt x="1261605" y="965200"/>
                </a:lnTo>
                <a:lnTo>
                  <a:pt x="1077558" y="965200"/>
                </a:lnTo>
                <a:lnTo>
                  <a:pt x="1077558" y="863600"/>
                </a:lnTo>
                <a:close/>
              </a:path>
              <a:path w="1470025" h="1320800">
                <a:moveTo>
                  <a:pt x="49265" y="711200"/>
                </a:moveTo>
                <a:lnTo>
                  <a:pt x="0" y="711200"/>
                </a:lnTo>
                <a:lnTo>
                  <a:pt x="0" y="889000"/>
                </a:lnTo>
                <a:lnTo>
                  <a:pt x="5379" y="914400"/>
                </a:lnTo>
                <a:lnTo>
                  <a:pt x="20681" y="927100"/>
                </a:lnTo>
                <a:lnTo>
                  <a:pt x="44929" y="952500"/>
                </a:lnTo>
                <a:lnTo>
                  <a:pt x="77149" y="965200"/>
                </a:lnTo>
                <a:lnTo>
                  <a:pt x="75348" y="977900"/>
                </a:lnTo>
                <a:lnTo>
                  <a:pt x="293959" y="977900"/>
                </a:lnTo>
                <a:lnTo>
                  <a:pt x="293959" y="965200"/>
                </a:lnTo>
                <a:lnTo>
                  <a:pt x="197359" y="965200"/>
                </a:lnTo>
                <a:lnTo>
                  <a:pt x="182853" y="952500"/>
                </a:lnTo>
                <a:lnTo>
                  <a:pt x="171502" y="952500"/>
                </a:lnTo>
                <a:lnTo>
                  <a:pt x="171502" y="939800"/>
                </a:lnTo>
                <a:lnTo>
                  <a:pt x="122457" y="939800"/>
                </a:lnTo>
                <a:lnTo>
                  <a:pt x="108467" y="927100"/>
                </a:lnTo>
                <a:lnTo>
                  <a:pt x="108227" y="927100"/>
                </a:lnTo>
                <a:lnTo>
                  <a:pt x="82732" y="914400"/>
                </a:lnTo>
                <a:lnTo>
                  <a:pt x="64194" y="901700"/>
                </a:lnTo>
                <a:lnTo>
                  <a:pt x="52876" y="901700"/>
                </a:lnTo>
                <a:lnTo>
                  <a:pt x="49045" y="889000"/>
                </a:lnTo>
                <a:lnTo>
                  <a:pt x="49045" y="787400"/>
                </a:lnTo>
                <a:lnTo>
                  <a:pt x="191184" y="787400"/>
                </a:lnTo>
                <a:lnTo>
                  <a:pt x="156403" y="774700"/>
                </a:lnTo>
                <a:lnTo>
                  <a:pt x="111568" y="762000"/>
                </a:lnTo>
                <a:lnTo>
                  <a:pt x="78403" y="749300"/>
                </a:lnTo>
                <a:lnTo>
                  <a:pt x="57453" y="723900"/>
                </a:lnTo>
                <a:lnTo>
                  <a:pt x="49265" y="711200"/>
                </a:lnTo>
                <a:close/>
              </a:path>
              <a:path w="1470025" h="1320800">
                <a:moveTo>
                  <a:pt x="1077558" y="850900"/>
                </a:moveTo>
                <a:lnTo>
                  <a:pt x="244914" y="850900"/>
                </a:lnTo>
                <a:lnTo>
                  <a:pt x="244914" y="965200"/>
                </a:lnTo>
                <a:lnTo>
                  <a:pt x="293959" y="965200"/>
                </a:lnTo>
                <a:lnTo>
                  <a:pt x="293959" y="863600"/>
                </a:lnTo>
                <a:lnTo>
                  <a:pt x="1077558" y="863600"/>
                </a:lnTo>
                <a:lnTo>
                  <a:pt x="1077558" y="850900"/>
                </a:lnTo>
                <a:close/>
              </a:path>
              <a:path w="1470025" h="1320800">
                <a:moveTo>
                  <a:pt x="1266139" y="952500"/>
                </a:moveTo>
                <a:lnTo>
                  <a:pt x="1134209" y="952500"/>
                </a:lnTo>
                <a:lnTo>
                  <a:pt x="1116312" y="965200"/>
                </a:lnTo>
                <a:lnTo>
                  <a:pt x="1261605" y="965200"/>
                </a:lnTo>
                <a:lnTo>
                  <a:pt x="1266139" y="952500"/>
                </a:lnTo>
                <a:close/>
              </a:path>
              <a:path w="1470025" h="1320800">
                <a:moveTo>
                  <a:pt x="273907" y="800100"/>
                </a:moveTo>
                <a:lnTo>
                  <a:pt x="82115" y="800100"/>
                </a:lnTo>
                <a:lnTo>
                  <a:pt x="101418" y="812800"/>
                </a:lnTo>
                <a:lnTo>
                  <a:pt x="122457" y="812800"/>
                </a:lnTo>
                <a:lnTo>
                  <a:pt x="122457" y="939800"/>
                </a:lnTo>
                <a:lnTo>
                  <a:pt x="171502" y="939800"/>
                </a:lnTo>
                <a:lnTo>
                  <a:pt x="171502" y="838200"/>
                </a:lnTo>
                <a:lnTo>
                  <a:pt x="550548" y="838200"/>
                </a:lnTo>
                <a:lnTo>
                  <a:pt x="487835" y="825500"/>
                </a:lnTo>
                <a:lnTo>
                  <a:pt x="373188" y="825500"/>
                </a:lnTo>
                <a:lnTo>
                  <a:pt x="321553" y="812800"/>
                </a:lnTo>
                <a:lnTo>
                  <a:pt x="273907" y="800100"/>
                </a:lnTo>
                <a:close/>
              </a:path>
              <a:path w="1470025" h="1320800">
                <a:moveTo>
                  <a:pt x="1322462" y="787400"/>
                </a:moveTo>
                <a:lnTo>
                  <a:pt x="1273573" y="787400"/>
                </a:lnTo>
                <a:lnTo>
                  <a:pt x="1273573" y="889000"/>
                </a:lnTo>
                <a:lnTo>
                  <a:pt x="1270819" y="889000"/>
                </a:lnTo>
                <a:lnTo>
                  <a:pt x="1262558" y="901700"/>
                </a:lnTo>
                <a:lnTo>
                  <a:pt x="1251303" y="914400"/>
                </a:lnTo>
                <a:lnTo>
                  <a:pt x="1237023" y="914400"/>
                </a:lnTo>
                <a:lnTo>
                  <a:pt x="1219875" y="927100"/>
                </a:lnTo>
                <a:lnTo>
                  <a:pt x="1200015" y="939800"/>
                </a:lnTo>
                <a:lnTo>
                  <a:pt x="1374946" y="939800"/>
                </a:lnTo>
                <a:lnTo>
                  <a:pt x="1350950" y="927100"/>
                </a:lnTo>
                <a:lnTo>
                  <a:pt x="1317687" y="914400"/>
                </a:lnTo>
                <a:lnTo>
                  <a:pt x="1320807" y="901700"/>
                </a:lnTo>
                <a:lnTo>
                  <a:pt x="1322462" y="889000"/>
                </a:lnTo>
                <a:lnTo>
                  <a:pt x="1322462" y="787400"/>
                </a:lnTo>
                <a:close/>
              </a:path>
              <a:path w="1470025" h="1320800">
                <a:moveTo>
                  <a:pt x="1115511" y="838200"/>
                </a:moveTo>
                <a:lnTo>
                  <a:pt x="207038" y="838200"/>
                </a:lnTo>
                <a:lnTo>
                  <a:pt x="225704" y="850900"/>
                </a:lnTo>
                <a:lnTo>
                  <a:pt x="1096828" y="850900"/>
                </a:lnTo>
                <a:lnTo>
                  <a:pt x="1115511" y="838200"/>
                </a:lnTo>
                <a:close/>
              </a:path>
              <a:path w="1470025" h="1320800">
                <a:moveTo>
                  <a:pt x="191184" y="787400"/>
                </a:moveTo>
                <a:lnTo>
                  <a:pt x="49045" y="787400"/>
                </a:lnTo>
                <a:lnTo>
                  <a:pt x="64630" y="800100"/>
                </a:lnTo>
                <a:lnTo>
                  <a:pt x="230401" y="800100"/>
                </a:lnTo>
                <a:lnTo>
                  <a:pt x="191184" y="787400"/>
                </a:lnTo>
                <a:close/>
              </a:path>
              <a:path w="1470025" h="1320800">
                <a:moveTo>
                  <a:pt x="520133" y="546100"/>
                </a:moveTo>
                <a:lnTo>
                  <a:pt x="269426" y="546100"/>
                </a:lnTo>
                <a:lnTo>
                  <a:pt x="269426" y="660400"/>
                </a:lnTo>
                <a:lnTo>
                  <a:pt x="168015" y="660400"/>
                </a:lnTo>
                <a:lnTo>
                  <a:pt x="200526" y="685800"/>
                </a:lnTo>
                <a:lnTo>
                  <a:pt x="243762" y="711200"/>
                </a:lnTo>
                <a:lnTo>
                  <a:pt x="296932" y="723900"/>
                </a:lnTo>
                <a:lnTo>
                  <a:pt x="358271" y="749300"/>
                </a:lnTo>
                <a:lnTo>
                  <a:pt x="1238527" y="749300"/>
                </a:lnTo>
                <a:lnTo>
                  <a:pt x="1214147" y="756621"/>
                </a:lnTo>
                <a:lnTo>
                  <a:pt x="1206954" y="762000"/>
                </a:lnTo>
                <a:lnTo>
                  <a:pt x="1187637" y="774700"/>
                </a:lnTo>
                <a:lnTo>
                  <a:pt x="1166058" y="774700"/>
                </a:lnTo>
                <a:lnTo>
                  <a:pt x="1129223" y="787400"/>
                </a:lnTo>
                <a:lnTo>
                  <a:pt x="1087441" y="800100"/>
                </a:lnTo>
                <a:lnTo>
                  <a:pt x="1257904" y="800100"/>
                </a:lnTo>
                <a:lnTo>
                  <a:pt x="1273573" y="787400"/>
                </a:lnTo>
                <a:lnTo>
                  <a:pt x="1322462" y="787400"/>
                </a:lnTo>
                <a:lnTo>
                  <a:pt x="1322462" y="736600"/>
                </a:lnTo>
                <a:lnTo>
                  <a:pt x="597538" y="736600"/>
                </a:lnTo>
                <a:lnTo>
                  <a:pt x="586122" y="723900"/>
                </a:lnTo>
                <a:lnTo>
                  <a:pt x="492097" y="723900"/>
                </a:lnTo>
                <a:lnTo>
                  <a:pt x="481239" y="711200"/>
                </a:lnTo>
                <a:lnTo>
                  <a:pt x="440771" y="711200"/>
                </a:lnTo>
                <a:lnTo>
                  <a:pt x="440771" y="698500"/>
                </a:lnTo>
                <a:lnTo>
                  <a:pt x="372013" y="698500"/>
                </a:lnTo>
                <a:lnTo>
                  <a:pt x="353129" y="685800"/>
                </a:lnTo>
                <a:lnTo>
                  <a:pt x="318325" y="685800"/>
                </a:lnTo>
                <a:lnTo>
                  <a:pt x="318325" y="558800"/>
                </a:lnTo>
                <a:lnTo>
                  <a:pt x="575588" y="558800"/>
                </a:lnTo>
                <a:lnTo>
                  <a:pt x="520133" y="546100"/>
                </a:lnTo>
                <a:close/>
              </a:path>
              <a:path w="1470025" h="1320800">
                <a:moveTo>
                  <a:pt x="1006919" y="774700"/>
                </a:moveTo>
                <a:lnTo>
                  <a:pt x="610198" y="774700"/>
                </a:lnTo>
                <a:lnTo>
                  <a:pt x="661068" y="787400"/>
                </a:lnTo>
                <a:lnTo>
                  <a:pt x="955719" y="787400"/>
                </a:lnTo>
                <a:lnTo>
                  <a:pt x="1006919" y="774700"/>
                </a:lnTo>
                <a:close/>
              </a:path>
              <a:path w="1470025" h="1320800">
                <a:moveTo>
                  <a:pt x="1151697" y="762000"/>
                </a:moveTo>
                <a:lnTo>
                  <a:pt x="467946" y="762000"/>
                </a:lnTo>
                <a:lnTo>
                  <a:pt x="513438" y="774700"/>
                </a:lnTo>
                <a:lnTo>
                  <a:pt x="1105141" y="774700"/>
                </a:lnTo>
                <a:lnTo>
                  <a:pt x="1151697" y="762000"/>
                </a:lnTo>
                <a:close/>
              </a:path>
              <a:path w="1470025" h="1320800">
                <a:moveTo>
                  <a:pt x="1223939" y="749300"/>
                </a:moveTo>
                <a:lnTo>
                  <a:pt x="383737" y="749300"/>
                </a:lnTo>
                <a:lnTo>
                  <a:pt x="424646" y="762000"/>
                </a:lnTo>
                <a:lnTo>
                  <a:pt x="1196237" y="762000"/>
                </a:lnTo>
                <a:lnTo>
                  <a:pt x="1214147" y="756621"/>
                </a:lnTo>
                <a:lnTo>
                  <a:pt x="1223939" y="749300"/>
                </a:lnTo>
                <a:close/>
              </a:path>
              <a:path w="1470025" h="1320800">
                <a:moveTo>
                  <a:pt x="1238527" y="749300"/>
                </a:moveTo>
                <a:lnTo>
                  <a:pt x="1223939" y="749300"/>
                </a:lnTo>
                <a:lnTo>
                  <a:pt x="1214147" y="756621"/>
                </a:lnTo>
                <a:lnTo>
                  <a:pt x="1238527" y="749300"/>
                </a:lnTo>
                <a:close/>
              </a:path>
              <a:path w="1470025" h="1320800">
                <a:moveTo>
                  <a:pt x="685675" y="609600"/>
                </a:moveTo>
                <a:lnTo>
                  <a:pt x="636786" y="609600"/>
                </a:lnTo>
                <a:lnTo>
                  <a:pt x="636786" y="736600"/>
                </a:lnTo>
                <a:lnTo>
                  <a:pt x="685675" y="736600"/>
                </a:lnTo>
                <a:lnTo>
                  <a:pt x="685675" y="609600"/>
                </a:lnTo>
                <a:close/>
              </a:path>
              <a:path w="1470025" h="1320800">
                <a:moveTo>
                  <a:pt x="832655" y="622300"/>
                </a:moveTo>
                <a:lnTo>
                  <a:pt x="783641" y="622300"/>
                </a:lnTo>
                <a:lnTo>
                  <a:pt x="783641" y="736600"/>
                </a:lnTo>
                <a:lnTo>
                  <a:pt x="832655" y="736600"/>
                </a:lnTo>
                <a:lnTo>
                  <a:pt x="832655" y="622300"/>
                </a:lnTo>
                <a:close/>
              </a:path>
              <a:path w="1470025" h="1320800">
                <a:moveTo>
                  <a:pt x="979635" y="609600"/>
                </a:moveTo>
                <a:lnTo>
                  <a:pt x="930578" y="609600"/>
                </a:lnTo>
                <a:lnTo>
                  <a:pt x="930578" y="736600"/>
                </a:lnTo>
                <a:lnTo>
                  <a:pt x="979635" y="736600"/>
                </a:lnTo>
                <a:lnTo>
                  <a:pt x="979635" y="609600"/>
                </a:lnTo>
                <a:close/>
              </a:path>
              <a:path w="1470025" h="1320800">
                <a:moveTo>
                  <a:pt x="1224538" y="584200"/>
                </a:moveTo>
                <a:lnTo>
                  <a:pt x="1175608" y="584200"/>
                </a:lnTo>
                <a:lnTo>
                  <a:pt x="1175608" y="711200"/>
                </a:lnTo>
                <a:lnTo>
                  <a:pt x="1134133" y="711200"/>
                </a:lnTo>
                <a:lnTo>
                  <a:pt x="1121096" y="723900"/>
                </a:lnTo>
                <a:lnTo>
                  <a:pt x="1020934" y="723900"/>
                </a:lnTo>
                <a:lnTo>
                  <a:pt x="1009990" y="736600"/>
                </a:lnTo>
                <a:lnTo>
                  <a:pt x="1322462" y="736600"/>
                </a:lnTo>
                <a:lnTo>
                  <a:pt x="1322462" y="723900"/>
                </a:lnTo>
                <a:lnTo>
                  <a:pt x="1382489" y="698500"/>
                </a:lnTo>
                <a:lnTo>
                  <a:pt x="1224538" y="698500"/>
                </a:lnTo>
                <a:lnTo>
                  <a:pt x="1224538" y="584200"/>
                </a:lnTo>
                <a:close/>
              </a:path>
              <a:path w="1470025" h="1320800">
                <a:moveTo>
                  <a:pt x="1102081" y="596900"/>
                </a:moveTo>
                <a:lnTo>
                  <a:pt x="514340" y="596900"/>
                </a:lnTo>
                <a:lnTo>
                  <a:pt x="514340" y="723900"/>
                </a:lnTo>
                <a:lnTo>
                  <a:pt x="563228" y="723900"/>
                </a:lnTo>
                <a:lnTo>
                  <a:pt x="563228" y="609600"/>
                </a:lnTo>
                <a:lnTo>
                  <a:pt x="1102081" y="609600"/>
                </a:lnTo>
                <a:lnTo>
                  <a:pt x="1102081" y="596900"/>
                </a:lnTo>
                <a:close/>
              </a:path>
              <a:path w="1470025" h="1320800">
                <a:moveTo>
                  <a:pt x="1102081" y="609600"/>
                </a:moveTo>
                <a:lnTo>
                  <a:pt x="1053035" y="609600"/>
                </a:lnTo>
                <a:lnTo>
                  <a:pt x="1053035" y="723900"/>
                </a:lnTo>
                <a:lnTo>
                  <a:pt x="1102081" y="723900"/>
                </a:lnTo>
                <a:lnTo>
                  <a:pt x="1102081" y="609600"/>
                </a:lnTo>
                <a:close/>
              </a:path>
              <a:path w="1470025" h="1320800">
                <a:moveTo>
                  <a:pt x="196234" y="444500"/>
                </a:moveTo>
                <a:lnTo>
                  <a:pt x="146979" y="444500"/>
                </a:lnTo>
                <a:lnTo>
                  <a:pt x="146979" y="622300"/>
                </a:lnTo>
                <a:lnTo>
                  <a:pt x="83771" y="635000"/>
                </a:lnTo>
                <a:lnTo>
                  <a:pt x="38405" y="660400"/>
                </a:lnTo>
                <a:lnTo>
                  <a:pt x="10645" y="685800"/>
                </a:lnTo>
                <a:lnTo>
                  <a:pt x="251" y="711200"/>
                </a:lnTo>
                <a:lnTo>
                  <a:pt x="56147" y="711200"/>
                </a:lnTo>
                <a:lnTo>
                  <a:pt x="75419" y="698500"/>
                </a:lnTo>
                <a:lnTo>
                  <a:pt x="111218" y="673100"/>
                </a:lnTo>
                <a:lnTo>
                  <a:pt x="167680" y="660400"/>
                </a:lnTo>
                <a:lnTo>
                  <a:pt x="243153" y="660400"/>
                </a:lnTo>
                <a:lnTo>
                  <a:pt x="222292" y="647700"/>
                </a:lnTo>
                <a:lnTo>
                  <a:pt x="207151" y="635000"/>
                </a:lnTo>
                <a:lnTo>
                  <a:pt x="198035" y="622300"/>
                </a:lnTo>
                <a:lnTo>
                  <a:pt x="195868" y="622300"/>
                </a:lnTo>
                <a:lnTo>
                  <a:pt x="195868" y="520700"/>
                </a:lnTo>
                <a:lnTo>
                  <a:pt x="338163" y="520700"/>
                </a:lnTo>
                <a:lnTo>
                  <a:pt x="303383" y="508000"/>
                </a:lnTo>
                <a:lnTo>
                  <a:pt x="258889" y="495300"/>
                </a:lnTo>
                <a:lnTo>
                  <a:pt x="225860" y="469900"/>
                </a:lnTo>
                <a:lnTo>
                  <a:pt x="204806" y="457200"/>
                </a:lnTo>
                <a:lnTo>
                  <a:pt x="196234" y="444500"/>
                </a:lnTo>
                <a:close/>
              </a:path>
              <a:path w="1470025" h="1320800">
                <a:moveTo>
                  <a:pt x="1243797" y="571500"/>
                </a:moveTo>
                <a:lnTo>
                  <a:pt x="372613" y="571500"/>
                </a:lnTo>
                <a:lnTo>
                  <a:pt x="391883" y="584200"/>
                </a:lnTo>
                <a:lnTo>
                  <a:pt x="391883" y="698500"/>
                </a:lnTo>
                <a:lnTo>
                  <a:pt x="440771" y="698500"/>
                </a:lnTo>
                <a:lnTo>
                  <a:pt x="440771" y="584200"/>
                </a:lnTo>
                <a:lnTo>
                  <a:pt x="1224538" y="584200"/>
                </a:lnTo>
                <a:lnTo>
                  <a:pt x="1243797" y="571500"/>
                </a:lnTo>
                <a:close/>
              </a:path>
              <a:path w="1470025" h="1320800">
                <a:moveTo>
                  <a:pt x="1346985" y="546100"/>
                </a:moveTo>
                <a:lnTo>
                  <a:pt x="1096253" y="546100"/>
                </a:lnTo>
                <a:lnTo>
                  <a:pt x="1040776" y="558800"/>
                </a:lnTo>
                <a:lnTo>
                  <a:pt x="1298065" y="558800"/>
                </a:lnTo>
                <a:lnTo>
                  <a:pt x="1298065" y="685800"/>
                </a:lnTo>
                <a:lnTo>
                  <a:pt x="1268528" y="685800"/>
                </a:lnTo>
                <a:lnTo>
                  <a:pt x="1258851" y="698500"/>
                </a:lnTo>
                <a:lnTo>
                  <a:pt x="1382489" y="698500"/>
                </a:lnTo>
                <a:lnTo>
                  <a:pt x="1428864" y="673100"/>
                </a:lnTo>
                <a:lnTo>
                  <a:pt x="1443824" y="660400"/>
                </a:lnTo>
                <a:lnTo>
                  <a:pt x="1346985" y="660400"/>
                </a:lnTo>
                <a:lnTo>
                  <a:pt x="1346985" y="546100"/>
                </a:lnTo>
                <a:close/>
              </a:path>
              <a:path w="1470025" h="1320800">
                <a:moveTo>
                  <a:pt x="1406166" y="381000"/>
                </a:moveTo>
                <a:lnTo>
                  <a:pt x="1278809" y="381000"/>
                </a:lnTo>
                <a:lnTo>
                  <a:pt x="1346771" y="406400"/>
                </a:lnTo>
                <a:lnTo>
                  <a:pt x="1389584" y="419100"/>
                </a:lnTo>
                <a:lnTo>
                  <a:pt x="1412354" y="431800"/>
                </a:lnTo>
                <a:lnTo>
                  <a:pt x="1420187" y="444500"/>
                </a:lnTo>
                <a:lnTo>
                  <a:pt x="1411922" y="457200"/>
                </a:lnTo>
                <a:lnTo>
                  <a:pt x="1390945" y="469900"/>
                </a:lnTo>
                <a:lnTo>
                  <a:pt x="1357803" y="495300"/>
                </a:lnTo>
                <a:lnTo>
                  <a:pt x="1313038" y="508000"/>
                </a:lnTo>
                <a:lnTo>
                  <a:pt x="1278258" y="520700"/>
                </a:lnTo>
                <a:lnTo>
                  <a:pt x="1420396" y="520700"/>
                </a:lnTo>
                <a:lnTo>
                  <a:pt x="1420396" y="622300"/>
                </a:lnTo>
                <a:lnTo>
                  <a:pt x="1415619" y="622300"/>
                </a:lnTo>
                <a:lnTo>
                  <a:pt x="1401541" y="635000"/>
                </a:lnTo>
                <a:lnTo>
                  <a:pt x="1378537" y="647700"/>
                </a:lnTo>
                <a:lnTo>
                  <a:pt x="1346985" y="660400"/>
                </a:lnTo>
                <a:lnTo>
                  <a:pt x="1443824" y="660400"/>
                </a:lnTo>
                <a:lnTo>
                  <a:pt x="1458783" y="647700"/>
                </a:lnTo>
                <a:lnTo>
                  <a:pt x="1469442" y="622300"/>
                </a:lnTo>
                <a:lnTo>
                  <a:pt x="1469442" y="444500"/>
                </a:lnTo>
                <a:lnTo>
                  <a:pt x="1469190" y="444500"/>
                </a:lnTo>
                <a:lnTo>
                  <a:pt x="1458412" y="419100"/>
                </a:lnTo>
                <a:lnTo>
                  <a:pt x="1429659" y="393700"/>
                </a:lnTo>
                <a:lnTo>
                  <a:pt x="1406166" y="381000"/>
                </a:lnTo>
                <a:close/>
              </a:path>
              <a:path w="1470025" h="1320800">
                <a:moveTo>
                  <a:pt x="893754" y="609600"/>
                </a:moveTo>
                <a:lnTo>
                  <a:pt x="722642" y="609600"/>
                </a:lnTo>
                <a:lnTo>
                  <a:pt x="741116" y="622300"/>
                </a:lnTo>
                <a:lnTo>
                  <a:pt x="875289" y="622300"/>
                </a:lnTo>
                <a:lnTo>
                  <a:pt x="893754" y="609600"/>
                </a:lnTo>
                <a:close/>
              </a:path>
              <a:path w="1470025" h="1320800">
                <a:moveTo>
                  <a:pt x="1175608" y="584200"/>
                </a:moveTo>
                <a:lnTo>
                  <a:pt x="440771" y="584200"/>
                </a:lnTo>
                <a:lnTo>
                  <a:pt x="458769" y="596900"/>
                </a:lnTo>
                <a:lnTo>
                  <a:pt x="1157634" y="596900"/>
                </a:lnTo>
                <a:lnTo>
                  <a:pt x="1175608" y="584200"/>
                </a:lnTo>
                <a:close/>
              </a:path>
              <a:path w="1470025" h="1320800">
                <a:moveTo>
                  <a:pt x="634728" y="558800"/>
                </a:moveTo>
                <a:lnTo>
                  <a:pt x="318325" y="558800"/>
                </a:lnTo>
                <a:lnTo>
                  <a:pt x="335833" y="571500"/>
                </a:lnTo>
                <a:lnTo>
                  <a:pt x="697402" y="571500"/>
                </a:lnTo>
                <a:lnTo>
                  <a:pt x="634728" y="558800"/>
                </a:lnTo>
                <a:close/>
              </a:path>
              <a:path w="1470025" h="1320800">
                <a:moveTo>
                  <a:pt x="1298065" y="558800"/>
                </a:moveTo>
                <a:lnTo>
                  <a:pt x="981606" y="558800"/>
                </a:lnTo>
                <a:lnTo>
                  <a:pt x="918893" y="571500"/>
                </a:lnTo>
                <a:lnTo>
                  <a:pt x="1280555" y="571500"/>
                </a:lnTo>
                <a:lnTo>
                  <a:pt x="1298065" y="558800"/>
                </a:lnTo>
                <a:close/>
              </a:path>
              <a:path w="1470025" h="1320800">
                <a:moveTo>
                  <a:pt x="377378" y="520700"/>
                </a:moveTo>
                <a:lnTo>
                  <a:pt x="211537" y="520700"/>
                </a:lnTo>
                <a:lnTo>
                  <a:pt x="229066" y="533400"/>
                </a:lnTo>
                <a:lnTo>
                  <a:pt x="248385" y="546100"/>
                </a:lnTo>
                <a:lnTo>
                  <a:pt x="468513" y="546100"/>
                </a:lnTo>
                <a:lnTo>
                  <a:pt x="420878" y="533400"/>
                </a:lnTo>
                <a:lnTo>
                  <a:pt x="377378" y="520700"/>
                </a:lnTo>
                <a:close/>
              </a:path>
              <a:path w="1470025" h="1320800">
                <a:moveTo>
                  <a:pt x="1404813" y="520700"/>
                </a:moveTo>
                <a:lnTo>
                  <a:pt x="1239040" y="520700"/>
                </a:lnTo>
                <a:lnTo>
                  <a:pt x="1195534" y="533400"/>
                </a:lnTo>
                <a:lnTo>
                  <a:pt x="1147889" y="546100"/>
                </a:lnTo>
                <a:lnTo>
                  <a:pt x="1368028" y="546100"/>
                </a:lnTo>
                <a:lnTo>
                  <a:pt x="1387330" y="533400"/>
                </a:lnTo>
                <a:lnTo>
                  <a:pt x="1404813" y="520700"/>
                </a:lnTo>
                <a:close/>
              </a:path>
              <a:path w="1470025" h="1320800">
                <a:moveTo>
                  <a:pt x="872856" y="482600"/>
                </a:moveTo>
                <a:lnTo>
                  <a:pt x="482355" y="482600"/>
                </a:lnTo>
                <a:lnTo>
                  <a:pt x="513387" y="495300"/>
                </a:lnTo>
                <a:lnTo>
                  <a:pt x="816927" y="495300"/>
                </a:lnTo>
                <a:lnTo>
                  <a:pt x="872856" y="482600"/>
                </a:lnTo>
                <a:close/>
              </a:path>
              <a:path w="1470025" h="1320800">
                <a:moveTo>
                  <a:pt x="978758" y="469900"/>
                </a:moveTo>
                <a:lnTo>
                  <a:pt x="348906" y="469900"/>
                </a:lnTo>
                <a:lnTo>
                  <a:pt x="391276" y="482600"/>
                </a:lnTo>
                <a:lnTo>
                  <a:pt x="926901" y="482600"/>
                </a:lnTo>
                <a:lnTo>
                  <a:pt x="978758" y="469900"/>
                </a:lnTo>
                <a:close/>
              </a:path>
              <a:path w="1470025" h="1320800">
                <a:moveTo>
                  <a:pt x="1158163" y="431800"/>
                </a:moveTo>
                <a:lnTo>
                  <a:pt x="851512" y="431800"/>
                </a:lnTo>
                <a:lnTo>
                  <a:pt x="832655" y="444500"/>
                </a:lnTo>
                <a:lnTo>
                  <a:pt x="216430" y="444500"/>
                </a:lnTo>
                <a:lnTo>
                  <a:pt x="223840" y="457200"/>
                </a:lnTo>
                <a:lnTo>
                  <a:pt x="268749" y="457200"/>
                </a:lnTo>
                <a:lnTo>
                  <a:pt x="308008" y="469900"/>
                </a:lnTo>
                <a:lnTo>
                  <a:pt x="1028119" y="469900"/>
                </a:lnTo>
                <a:lnTo>
                  <a:pt x="1074678" y="457200"/>
                </a:lnTo>
                <a:lnTo>
                  <a:pt x="1118128" y="444500"/>
                </a:lnTo>
                <a:lnTo>
                  <a:pt x="1158163" y="431800"/>
                </a:lnTo>
                <a:close/>
              </a:path>
              <a:path w="1470025" h="1320800">
                <a:moveTo>
                  <a:pt x="471223" y="431800"/>
                </a:moveTo>
                <a:lnTo>
                  <a:pt x="148299" y="431800"/>
                </a:lnTo>
                <a:lnTo>
                  <a:pt x="147566" y="444500"/>
                </a:lnTo>
                <a:lnTo>
                  <a:pt x="489817" y="444500"/>
                </a:lnTo>
                <a:lnTo>
                  <a:pt x="471223" y="431800"/>
                </a:lnTo>
                <a:close/>
              </a:path>
              <a:path w="1470025" h="1320800">
                <a:moveTo>
                  <a:pt x="538863" y="317500"/>
                </a:moveTo>
                <a:lnTo>
                  <a:pt x="489817" y="317500"/>
                </a:lnTo>
                <a:lnTo>
                  <a:pt x="489817" y="444500"/>
                </a:lnTo>
                <a:lnTo>
                  <a:pt x="538863" y="444500"/>
                </a:lnTo>
                <a:lnTo>
                  <a:pt x="538863" y="317500"/>
                </a:lnTo>
                <a:close/>
              </a:path>
              <a:path w="1470025" h="1320800">
                <a:moveTo>
                  <a:pt x="685675" y="317500"/>
                </a:moveTo>
                <a:lnTo>
                  <a:pt x="636786" y="317500"/>
                </a:lnTo>
                <a:lnTo>
                  <a:pt x="636786" y="444500"/>
                </a:lnTo>
                <a:lnTo>
                  <a:pt x="685675" y="444500"/>
                </a:lnTo>
                <a:lnTo>
                  <a:pt x="685675" y="317500"/>
                </a:lnTo>
                <a:close/>
              </a:path>
              <a:path w="1470025" h="1320800">
                <a:moveTo>
                  <a:pt x="832655" y="317500"/>
                </a:moveTo>
                <a:lnTo>
                  <a:pt x="783766" y="317500"/>
                </a:lnTo>
                <a:lnTo>
                  <a:pt x="783766" y="444500"/>
                </a:lnTo>
                <a:lnTo>
                  <a:pt x="832655" y="444500"/>
                </a:lnTo>
                <a:lnTo>
                  <a:pt x="832655" y="317500"/>
                </a:lnTo>
                <a:close/>
              </a:path>
              <a:path w="1470025" h="1320800">
                <a:moveTo>
                  <a:pt x="1126824" y="38100"/>
                </a:moveTo>
                <a:lnTo>
                  <a:pt x="195663" y="38100"/>
                </a:lnTo>
                <a:lnTo>
                  <a:pt x="144050" y="50800"/>
                </a:lnTo>
                <a:lnTo>
                  <a:pt x="97927" y="63500"/>
                </a:lnTo>
                <a:lnTo>
                  <a:pt x="58896" y="88900"/>
                </a:lnTo>
                <a:lnTo>
                  <a:pt x="28559" y="101600"/>
                </a:lnTo>
                <a:lnTo>
                  <a:pt x="8519" y="127000"/>
                </a:lnTo>
                <a:lnTo>
                  <a:pt x="376" y="152400"/>
                </a:lnTo>
                <a:lnTo>
                  <a:pt x="0" y="152400"/>
                </a:lnTo>
                <a:lnTo>
                  <a:pt x="0" y="317500"/>
                </a:lnTo>
                <a:lnTo>
                  <a:pt x="10848" y="355600"/>
                </a:lnTo>
                <a:lnTo>
                  <a:pt x="41291" y="381000"/>
                </a:lnTo>
                <a:lnTo>
                  <a:pt x="88462" y="406400"/>
                </a:lnTo>
                <a:lnTo>
                  <a:pt x="149492" y="431800"/>
                </a:lnTo>
                <a:lnTo>
                  <a:pt x="357444" y="431800"/>
                </a:lnTo>
                <a:lnTo>
                  <a:pt x="352669" y="419100"/>
                </a:lnTo>
                <a:lnTo>
                  <a:pt x="293959" y="419100"/>
                </a:lnTo>
                <a:lnTo>
                  <a:pt x="293959" y="406400"/>
                </a:lnTo>
                <a:lnTo>
                  <a:pt x="216545" y="406400"/>
                </a:lnTo>
                <a:lnTo>
                  <a:pt x="207145" y="393700"/>
                </a:lnTo>
                <a:lnTo>
                  <a:pt x="171502" y="393700"/>
                </a:lnTo>
                <a:lnTo>
                  <a:pt x="171502" y="368300"/>
                </a:lnTo>
                <a:lnTo>
                  <a:pt x="122457" y="368300"/>
                </a:lnTo>
                <a:lnTo>
                  <a:pt x="90904" y="355600"/>
                </a:lnTo>
                <a:lnTo>
                  <a:pt x="67901" y="342900"/>
                </a:lnTo>
                <a:lnTo>
                  <a:pt x="53822" y="330200"/>
                </a:lnTo>
                <a:lnTo>
                  <a:pt x="49045" y="317500"/>
                </a:lnTo>
                <a:lnTo>
                  <a:pt x="49045" y="215900"/>
                </a:lnTo>
                <a:lnTo>
                  <a:pt x="156403" y="215900"/>
                </a:lnTo>
                <a:lnTo>
                  <a:pt x="112048" y="203200"/>
                </a:lnTo>
                <a:lnTo>
                  <a:pt x="79049" y="177800"/>
                </a:lnTo>
                <a:lnTo>
                  <a:pt x="57972" y="165100"/>
                </a:lnTo>
                <a:lnTo>
                  <a:pt x="49380" y="152400"/>
                </a:lnTo>
                <a:lnTo>
                  <a:pt x="53822" y="139700"/>
                </a:lnTo>
                <a:lnTo>
                  <a:pt x="65377" y="139700"/>
                </a:lnTo>
                <a:lnTo>
                  <a:pt x="84042" y="127000"/>
                </a:lnTo>
                <a:lnTo>
                  <a:pt x="109816" y="114300"/>
                </a:lnTo>
                <a:lnTo>
                  <a:pt x="142697" y="101600"/>
                </a:lnTo>
                <a:lnTo>
                  <a:pt x="182682" y="88900"/>
                </a:lnTo>
                <a:lnTo>
                  <a:pt x="229769" y="88900"/>
                </a:lnTo>
                <a:lnTo>
                  <a:pt x="283955" y="76200"/>
                </a:lnTo>
                <a:lnTo>
                  <a:pt x="345240" y="63500"/>
                </a:lnTo>
                <a:lnTo>
                  <a:pt x="489092" y="63500"/>
                </a:lnTo>
                <a:lnTo>
                  <a:pt x="571656" y="50800"/>
                </a:lnTo>
                <a:lnTo>
                  <a:pt x="1178437" y="50800"/>
                </a:lnTo>
                <a:lnTo>
                  <a:pt x="1126824" y="38100"/>
                </a:lnTo>
                <a:close/>
              </a:path>
              <a:path w="1470025" h="1320800">
                <a:moveTo>
                  <a:pt x="955112" y="304800"/>
                </a:moveTo>
                <a:lnTo>
                  <a:pt x="367360" y="304800"/>
                </a:lnTo>
                <a:lnTo>
                  <a:pt x="367360" y="431800"/>
                </a:lnTo>
                <a:lnTo>
                  <a:pt x="416406" y="431800"/>
                </a:lnTo>
                <a:lnTo>
                  <a:pt x="416406" y="317500"/>
                </a:lnTo>
                <a:lnTo>
                  <a:pt x="955112" y="317500"/>
                </a:lnTo>
                <a:lnTo>
                  <a:pt x="955112" y="304800"/>
                </a:lnTo>
                <a:close/>
              </a:path>
              <a:path w="1470025" h="1320800">
                <a:moveTo>
                  <a:pt x="955112" y="317500"/>
                </a:moveTo>
                <a:lnTo>
                  <a:pt x="906213" y="317500"/>
                </a:lnTo>
                <a:lnTo>
                  <a:pt x="906213" y="431800"/>
                </a:lnTo>
                <a:lnTo>
                  <a:pt x="955112" y="431800"/>
                </a:lnTo>
                <a:lnTo>
                  <a:pt x="955112" y="317500"/>
                </a:lnTo>
                <a:close/>
              </a:path>
              <a:path w="1470025" h="1320800">
                <a:moveTo>
                  <a:pt x="1202390" y="419100"/>
                </a:moveTo>
                <a:lnTo>
                  <a:pt x="974222" y="419100"/>
                </a:lnTo>
                <a:lnTo>
                  <a:pt x="955112" y="431800"/>
                </a:lnTo>
                <a:lnTo>
                  <a:pt x="1196064" y="431800"/>
                </a:lnTo>
                <a:lnTo>
                  <a:pt x="1202390" y="419100"/>
                </a:lnTo>
                <a:close/>
              </a:path>
              <a:path w="1470025" h="1320800">
                <a:moveTo>
                  <a:pt x="1077558" y="292100"/>
                </a:moveTo>
                <a:lnTo>
                  <a:pt x="1028670" y="292100"/>
                </a:lnTo>
                <a:lnTo>
                  <a:pt x="1028670" y="419100"/>
                </a:lnTo>
                <a:lnTo>
                  <a:pt x="1226433" y="419100"/>
                </a:lnTo>
                <a:lnTo>
                  <a:pt x="1232800" y="406400"/>
                </a:lnTo>
                <a:lnTo>
                  <a:pt x="1077558" y="406400"/>
                </a:lnTo>
                <a:lnTo>
                  <a:pt x="1077558" y="292100"/>
                </a:lnTo>
                <a:close/>
              </a:path>
              <a:path w="1470025" h="1320800">
                <a:moveTo>
                  <a:pt x="1096828" y="279400"/>
                </a:moveTo>
                <a:lnTo>
                  <a:pt x="225704" y="279400"/>
                </a:lnTo>
                <a:lnTo>
                  <a:pt x="244914" y="292100"/>
                </a:lnTo>
                <a:lnTo>
                  <a:pt x="244914" y="406400"/>
                </a:lnTo>
                <a:lnTo>
                  <a:pt x="293959" y="406400"/>
                </a:lnTo>
                <a:lnTo>
                  <a:pt x="293959" y="292100"/>
                </a:lnTo>
                <a:lnTo>
                  <a:pt x="1077558" y="292100"/>
                </a:lnTo>
                <a:lnTo>
                  <a:pt x="1096828" y="279400"/>
                </a:lnTo>
                <a:close/>
              </a:path>
              <a:path w="1470025" h="1320800">
                <a:moveTo>
                  <a:pt x="1257773" y="393700"/>
                </a:moveTo>
                <a:lnTo>
                  <a:pt x="1116128" y="393700"/>
                </a:lnTo>
                <a:lnTo>
                  <a:pt x="1097256" y="406400"/>
                </a:lnTo>
                <a:lnTo>
                  <a:pt x="1251689" y="406400"/>
                </a:lnTo>
                <a:lnTo>
                  <a:pt x="1257773" y="393700"/>
                </a:lnTo>
                <a:close/>
              </a:path>
              <a:path w="1470025" h="1320800">
                <a:moveTo>
                  <a:pt x="1178437" y="50800"/>
                </a:moveTo>
                <a:lnTo>
                  <a:pt x="750956" y="50800"/>
                </a:lnTo>
                <a:lnTo>
                  <a:pt x="833514" y="63500"/>
                </a:lnTo>
                <a:lnTo>
                  <a:pt x="977360" y="63500"/>
                </a:lnTo>
                <a:lnTo>
                  <a:pt x="1038642" y="76200"/>
                </a:lnTo>
                <a:lnTo>
                  <a:pt x="1092827" y="88900"/>
                </a:lnTo>
                <a:lnTo>
                  <a:pt x="1139913" y="88900"/>
                </a:lnTo>
                <a:lnTo>
                  <a:pt x="1179897" y="101600"/>
                </a:lnTo>
                <a:lnTo>
                  <a:pt x="1212776" y="114300"/>
                </a:lnTo>
                <a:lnTo>
                  <a:pt x="1238550" y="127000"/>
                </a:lnTo>
                <a:lnTo>
                  <a:pt x="1257214" y="139700"/>
                </a:lnTo>
                <a:lnTo>
                  <a:pt x="1268767" y="139700"/>
                </a:lnTo>
                <a:lnTo>
                  <a:pt x="1273207" y="152400"/>
                </a:lnTo>
                <a:lnTo>
                  <a:pt x="1264547" y="165100"/>
                </a:lnTo>
                <a:lnTo>
                  <a:pt x="1243439" y="177800"/>
                </a:lnTo>
                <a:lnTo>
                  <a:pt x="1210428" y="203200"/>
                </a:lnTo>
                <a:lnTo>
                  <a:pt x="1166058" y="215900"/>
                </a:lnTo>
                <a:lnTo>
                  <a:pt x="1131279" y="228600"/>
                </a:lnTo>
                <a:lnTo>
                  <a:pt x="1092064" y="228600"/>
                </a:lnTo>
                <a:lnTo>
                  <a:pt x="1048564" y="241300"/>
                </a:lnTo>
                <a:lnTo>
                  <a:pt x="1000928" y="254000"/>
                </a:lnTo>
                <a:lnTo>
                  <a:pt x="949308" y="254000"/>
                </a:lnTo>
                <a:lnTo>
                  <a:pt x="893853" y="266700"/>
                </a:lnTo>
                <a:lnTo>
                  <a:pt x="1151116" y="266700"/>
                </a:lnTo>
                <a:lnTo>
                  <a:pt x="1151116" y="393700"/>
                </a:lnTo>
                <a:lnTo>
                  <a:pt x="1277395" y="393700"/>
                </a:lnTo>
                <a:lnTo>
                  <a:pt x="1278809" y="381000"/>
                </a:lnTo>
                <a:lnTo>
                  <a:pt x="1406166" y="381000"/>
                </a:lnTo>
                <a:lnTo>
                  <a:pt x="1382673" y="368300"/>
                </a:lnTo>
                <a:lnTo>
                  <a:pt x="1200015" y="368300"/>
                </a:lnTo>
                <a:lnTo>
                  <a:pt x="1200015" y="254000"/>
                </a:lnTo>
                <a:lnTo>
                  <a:pt x="1221056" y="241300"/>
                </a:lnTo>
                <a:lnTo>
                  <a:pt x="1240375" y="241300"/>
                </a:lnTo>
                <a:lnTo>
                  <a:pt x="1257904" y="228600"/>
                </a:lnTo>
                <a:lnTo>
                  <a:pt x="1273573" y="215900"/>
                </a:lnTo>
                <a:lnTo>
                  <a:pt x="1322462" y="215900"/>
                </a:lnTo>
                <a:lnTo>
                  <a:pt x="1322462" y="152400"/>
                </a:lnTo>
                <a:lnTo>
                  <a:pt x="1322127" y="152400"/>
                </a:lnTo>
                <a:lnTo>
                  <a:pt x="1313979" y="127000"/>
                </a:lnTo>
                <a:lnTo>
                  <a:pt x="1293934" y="101600"/>
                </a:lnTo>
                <a:lnTo>
                  <a:pt x="1263594" y="88900"/>
                </a:lnTo>
                <a:lnTo>
                  <a:pt x="1224561" y="63500"/>
                </a:lnTo>
                <a:lnTo>
                  <a:pt x="1178437" y="50800"/>
                </a:lnTo>
                <a:close/>
              </a:path>
              <a:path w="1470025" h="1320800">
                <a:moveTo>
                  <a:pt x="156403" y="215900"/>
                </a:moveTo>
                <a:lnTo>
                  <a:pt x="49045" y="215900"/>
                </a:lnTo>
                <a:lnTo>
                  <a:pt x="64630" y="228600"/>
                </a:lnTo>
                <a:lnTo>
                  <a:pt x="82115" y="241300"/>
                </a:lnTo>
                <a:lnTo>
                  <a:pt x="101418" y="241300"/>
                </a:lnTo>
                <a:lnTo>
                  <a:pt x="122457" y="254000"/>
                </a:lnTo>
                <a:lnTo>
                  <a:pt x="122457" y="368300"/>
                </a:lnTo>
                <a:lnTo>
                  <a:pt x="171502" y="368300"/>
                </a:lnTo>
                <a:lnTo>
                  <a:pt x="171502" y="266700"/>
                </a:lnTo>
                <a:lnTo>
                  <a:pt x="428665" y="266700"/>
                </a:lnTo>
                <a:lnTo>
                  <a:pt x="373188" y="254000"/>
                </a:lnTo>
                <a:lnTo>
                  <a:pt x="321553" y="254000"/>
                </a:lnTo>
                <a:lnTo>
                  <a:pt x="273907" y="241300"/>
                </a:lnTo>
                <a:lnTo>
                  <a:pt x="230401" y="228600"/>
                </a:lnTo>
                <a:lnTo>
                  <a:pt x="191184" y="228600"/>
                </a:lnTo>
                <a:lnTo>
                  <a:pt x="156403" y="215900"/>
                </a:lnTo>
                <a:close/>
              </a:path>
              <a:path w="1470025" h="1320800">
                <a:moveTo>
                  <a:pt x="1317195" y="342900"/>
                </a:moveTo>
                <a:lnTo>
                  <a:pt x="1247293" y="342900"/>
                </a:lnTo>
                <a:lnTo>
                  <a:pt x="1233844" y="355600"/>
                </a:lnTo>
                <a:lnTo>
                  <a:pt x="1218043" y="368300"/>
                </a:lnTo>
                <a:lnTo>
                  <a:pt x="1382673" y="368300"/>
                </a:lnTo>
                <a:lnTo>
                  <a:pt x="1317195" y="342900"/>
                </a:lnTo>
                <a:close/>
              </a:path>
              <a:path w="1470025" h="1320800">
                <a:moveTo>
                  <a:pt x="1322462" y="215900"/>
                </a:moveTo>
                <a:lnTo>
                  <a:pt x="1273573" y="215900"/>
                </a:lnTo>
                <a:lnTo>
                  <a:pt x="1273573" y="330200"/>
                </a:lnTo>
                <a:lnTo>
                  <a:pt x="1267238" y="330200"/>
                </a:lnTo>
                <a:lnTo>
                  <a:pt x="1258265" y="342900"/>
                </a:lnTo>
                <a:lnTo>
                  <a:pt x="1320567" y="342900"/>
                </a:lnTo>
                <a:lnTo>
                  <a:pt x="1322462" y="330200"/>
                </a:lnTo>
                <a:lnTo>
                  <a:pt x="1322462" y="215900"/>
                </a:lnTo>
                <a:close/>
              </a:path>
              <a:path w="1470025" h="1320800">
                <a:moveTo>
                  <a:pt x="1028670" y="292100"/>
                </a:moveTo>
                <a:lnTo>
                  <a:pt x="293959" y="292100"/>
                </a:lnTo>
                <a:lnTo>
                  <a:pt x="311860" y="304800"/>
                </a:lnTo>
                <a:lnTo>
                  <a:pt x="1010674" y="304800"/>
                </a:lnTo>
                <a:lnTo>
                  <a:pt x="1028670" y="292100"/>
                </a:lnTo>
                <a:close/>
              </a:path>
              <a:path w="1470025" h="1320800">
                <a:moveTo>
                  <a:pt x="576998" y="266700"/>
                </a:moveTo>
                <a:lnTo>
                  <a:pt x="171502" y="266700"/>
                </a:lnTo>
                <a:lnTo>
                  <a:pt x="188957" y="279400"/>
                </a:lnTo>
                <a:lnTo>
                  <a:pt x="591699" y="279400"/>
                </a:lnTo>
                <a:lnTo>
                  <a:pt x="576998" y="266700"/>
                </a:lnTo>
                <a:close/>
              </a:path>
              <a:path w="1470025" h="1320800">
                <a:moveTo>
                  <a:pt x="1151116" y="266700"/>
                </a:moveTo>
                <a:lnTo>
                  <a:pt x="745495" y="266700"/>
                </a:lnTo>
                <a:lnTo>
                  <a:pt x="730773" y="279400"/>
                </a:lnTo>
                <a:lnTo>
                  <a:pt x="1133608" y="279400"/>
                </a:lnTo>
                <a:lnTo>
                  <a:pt x="1151116" y="266700"/>
                </a:lnTo>
                <a:close/>
              </a:path>
              <a:path w="1470025" h="1320800">
                <a:moveTo>
                  <a:pt x="955077" y="12700"/>
                </a:moveTo>
                <a:lnTo>
                  <a:pt x="367424" y="12700"/>
                </a:lnTo>
                <a:lnTo>
                  <a:pt x="251165" y="38100"/>
                </a:lnTo>
                <a:lnTo>
                  <a:pt x="1071325" y="38100"/>
                </a:lnTo>
                <a:lnTo>
                  <a:pt x="955077" y="12700"/>
                </a:lnTo>
                <a:close/>
              </a:path>
              <a:path w="1470025" h="1320800">
                <a:moveTo>
                  <a:pt x="746440" y="0"/>
                </a:moveTo>
                <a:lnTo>
                  <a:pt x="576111" y="0"/>
                </a:lnTo>
                <a:lnTo>
                  <a:pt x="530923" y="12700"/>
                </a:lnTo>
                <a:lnTo>
                  <a:pt x="791611" y="12700"/>
                </a:lnTo>
                <a:lnTo>
                  <a:pt x="746440" y="0"/>
                </a:lnTo>
                <a:close/>
              </a:path>
            </a:pathLst>
          </a:custGeom>
          <a:solidFill>
            <a:srgbClr val="DDB893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8256240" y="2358923"/>
            <a:ext cx="1295400" cy="1368425"/>
          </a:xfrm>
          <a:custGeom>
            <a:avLst/>
            <a:gdLst>
              <a:gd name="G0" fmla="+- 29634 0 0"/>
              <a:gd name="G1" fmla="+- 58844 0 0"/>
            </a:gdLst>
            <a:ahLst/>
            <a:cxnLst>
              <a:cxn ang="0">
                <a:pos x="63379" y="1219200"/>
              </a:cxn>
              <a:cxn ang="0">
                <a:pos x="25422" y="1358900"/>
              </a:cxn>
              <a:cxn ang="0">
                <a:pos x="1379422" y="1397000"/>
              </a:cxn>
              <a:cxn ang="0">
                <a:pos x="1376684" y="1346200"/>
              </a:cxn>
              <a:cxn ang="0">
                <a:pos x="102110" y="1270000"/>
              </a:cxn>
              <a:cxn ang="0">
                <a:pos x="109095" y="1206500"/>
              </a:cxn>
              <a:cxn ang="0">
                <a:pos x="1334387" y="1346200"/>
              </a:cxn>
              <a:cxn ang="0">
                <a:pos x="1379422" y="1358900"/>
              </a:cxn>
              <a:cxn ang="0">
                <a:pos x="365998" y="1308100"/>
              </a:cxn>
              <a:cxn ang="0">
                <a:pos x="555198" y="1206500"/>
              </a:cxn>
              <a:cxn ang="0">
                <a:pos x="853732" y="1270000"/>
              </a:cxn>
              <a:cxn ang="0">
                <a:pos x="849644" y="1206500"/>
              </a:cxn>
              <a:cxn ang="0">
                <a:pos x="815000" y="1308100"/>
              </a:cxn>
              <a:cxn ang="0">
                <a:pos x="1053991" y="1181100"/>
              </a:cxn>
              <a:cxn ang="0">
                <a:pos x="1077589" y="1270000"/>
              </a:cxn>
              <a:cxn ang="0">
                <a:pos x="1084562" y="1206500"/>
              </a:cxn>
              <a:cxn ang="0">
                <a:pos x="1302734" y="1270000"/>
              </a:cxn>
              <a:cxn ang="0">
                <a:pos x="320030" y="1206500"/>
              </a:cxn>
              <a:cxn ang="0">
                <a:pos x="361912" y="1206500"/>
              </a:cxn>
              <a:cxn ang="0">
                <a:pos x="853732" y="1231900"/>
              </a:cxn>
              <a:cxn ang="0">
                <a:pos x="1302273" y="1219200"/>
              </a:cxn>
              <a:cxn ang="0">
                <a:pos x="1337387" y="1206500"/>
              </a:cxn>
              <a:cxn ang="0">
                <a:pos x="154119" y="673100"/>
              </a:cxn>
              <a:cxn ang="0">
                <a:pos x="275016" y="1168400"/>
              </a:cxn>
              <a:cxn ang="0">
                <a:pos x="603111" y="1168400"/>
              </a:cxn>
              <a:cxn ang="0">
                <a:pos x="801733" y="673100"/>
              </a:cxn>
              <a:cxn ang="0">
                <a:pos x="1289467" y="660400"/>
              </a:cxn>
              <a:cxn ang="0">
                <a:pos x="1289467" y="673100"/>
              </a:cxn>
              <a:cxn ang="0">
                <a:pos x="1289467" y="1168400"/>
              </a:cxn>
              <a:cxn ang="0">
                <a:pos x="67466" y="635000"/>
              </a:cxn>
              <a:cxn ang="0">
                <a:pos x="361912" y="635000"/>
              </a:cxn>
              <a:cxn ang="0">
                <a:pos x="365998" y="558800"/>
              </a:cxn>
              <a:cxn ang="0">
                <a:pos x="590106" y="533400"/>
              </a:cxn>
              <a:cxn ang="0">
                <a:pos x="582463" y="660400"/>
              </a:cxn>
              <a:cxn ang="0">
                <a:pos x="589855" y="622300"/>
              </a:cxn>
              <a:cxn ang="0">
                <a:pos x="590106" y="533400"/>
              </a:cxn>
              <a:cxn ang="0">
                <a:pos x="1053687" y="647700"/>
              </a:cxn>
              <a:cxn ang="0">
                <a:pos x="1339431" y="622300"/>
              </a:cxn>
              <a:cxn ang="0">
                <a:pos x="1077850" y="558800"/>
              </a:cxn>
              <a:cxn ang="0">
                <a:pos x="363955" y="622300"/>
              </a:cxn>
              <a:cxn ang="0">
                <a:pos x="814727" y="622300"/>
              </a:cxn>
              <a:cxn ang="0">
                <a:pos x="1302597" y="596900"/>
              </a:cxn>
              <a:cxn ang="0">
                <a:pos x="365998" y="533400"/>
              </a:cxn>
              <a:cxn ang="0">
                <a:pos x="853732" y="533400"/>
              </a:cxn>
              <a:cxn ang="0">
                <a:pos x="1341476" y="533400"/>
              </a:cxn>
              <a:cxn ang="0">
                <a:pos x="64153" y="406400"/>
              </a:cxn>
              <a:cxn ang="0">
                <a:pos x="47846" y="520700"/>
              </a:cxn>
              <a:cxn ang="0">
                <a:pos x="69865" y="482600"/>
              </a:cxn>
              <a:cxn ang="0">
                <a:pos x="1340429" y="406400"/>
              </a:cxn>
              <a:cxn ang="0">
                <a:pos x="1372813" y="495300"/>
              </a:cxn>
              <a:cxn ang="0">
                <a:pos x="6590" y="393700"/>
              </a:cxn>
              <a:cxn ang="0">
                <a:pos x="1334717" y="393700"/>
              </a:cxn>
              <a:cxn ang="0">
                <a:pos x="0" y="381000"/>
              </a:cxn>
              <a:cxn ang="0">
                <a:pos x="4339" y="368300"/>
              </a:cxn>
              <a:cxn ang="0">
                <a:pos x="698888" y="0"/>
              </a:cxn>
              <a:cxn ang="0">
                <a:pos x="121618" y="355600"/>
              </a:cxn>
              <a:cxn ang="0">
                <a:pos x="784554" y="50800"/>
              </a:cxn>
            </a:cxnLst>
            <a:rect l="0" t="0" r="r" b="b"/>
            <a:pathLst>
              <a:path w="1405890" h="1435100">
                <a:moveTo>
                  <a:pt x="334354" y="1168400"/>
                </a:moveTo>
                <a:lnTo>
                  <a:pt x="95026" y="1168400"/>
                </a:lnTo>
                <a:lnTo>
                  <a:pt x="78534" y="1181100"/>
                </a:lnTo>
                <a:lnTo>
                  <a:pt x="67466" y="1206500"/>
                </a:lnTo>
                <a:lnTo>
                  <a:pt x="63379" y="1219200"/>
                </a:lnTo>
                <a:lnTo>
                  <a:pt x="63379" y="1308100"/>
                </a:lnTo>
                <a:lnTo>
                  <a:pt x="47822" y="1320800"/>
                </a:lnTo>
                <a:lnTo>
                  <a:pt x="35852" y="1333500"/>
                </a:lnTo>
                <a:lnTo>
                  <a:pt x="28156" y="1346200"/>
                </a:lnTo>
                <a:lnTo>
                  <a:pt x="25422" y="1358900"/>
                </a:lnTo>
                <a:lnTo>
                  <a:pt x="25422" y="1422400"/>
                </a:lnTo>
                <a:lnTo>
                  <a:pt x="26954" y="1435100"/>
                </a:lnTo>
                <a:lnTo>
                  <a:pt x="1377890" y="1435100"/>
                </a:lnTo>
                <a:lnTo>
                  <a:pt x="1379422" y="1422400"/>
                </a:lnTo>
                <a:lnTo>
                  <a:pt x="1379422" y="1397000"/>
                </a:lnTo>
                <a:lnTo>
                  <a:pt x="64153" y="1397000"/>
                </a:lnTo>
                <a:lnTo>
                  <a:pt x="64153" y="1358900"/>
                </a:lnTo>
                <a:lnTo>
                  <a:pt x="65738" y="1358900"/>
                </a:lnTo>
                <a:lnTo>
                  <a:pt x="70058" y="1346200"/>
                </a:lnTo>
                <a:lnTo>
                  <a:pt x="1376684" y="1346200"/>
                </a:lnTo>
                <a:lnTo>
                  <a:pt x="1368989" y="1333500"/>
                </a:lnTo>
                <a:lnTo>
                  <a:pt x="1357025" y="1320800"/>
                </a:lnTo>
                <a:lnTo>
                  <a:pt x="1341476" y="1308100"/>
                </a:lnTo>
                <a:lnTo>
                  <a:pt x="102110" y="1308100"/>
                </a:lnTo>
                <a:lnTo>
                  <a:pt x="102110" y="1270000"/>
                </a:lnTo>
                <a:lnTo>
                  <a:pt x="365998" y="1270000"/>
                </a:lnTo>
                <a:lnTo>
                  <a:pt x="365998" y="1231900"/>
                </a:lnTo>
                <a:lnTo>
                  <a:pt x="102110" y="1231900"/>
                </a:lnTo>
                <a:lnTo>
                  <a:pt x="102110" y="1219200"/>
                </a:lnTo>
                <a:lnTo>
                  <a:pt x="109095" y="1206500"/>
                </a:lnTo>
                <a:lnTo>
                  <a:pt x="361912" y="1206500"/>
                </a:lnTo>
                <a:lnTo>
                  <a:pt x="350846" y="1181100"/>
                </a:lnTo>
                <a:lnTo>
                  <a:pt x="334354" y="1168400"/>
                </a:lnTo>
                <a:close/>
              </a:path>
              <a:path w="1405890" h="1435100">
                <a:moveTo>
                  <a:pt x="1376684" y="1346200"/>
                </a:moveTo>
                <a:lnTo>
                  <a:pt x="1334387" y="1346200"/>
                </a:lnTo>
                <a:lnTo>
                  <a:pt x="1338734" y="1358900"/>
                </a:lnTo>
                <a:lnTo>
                  <a:pt x="1340429" y="1358900"/>
                </a:lnTo>
                <a:lnTo>
                  <a:pt x="1340429" y="1397000"/>
                </a:lnTo>
                <a:lnTo>
                  <a:pt x="1379422" y="1397000"/>
                </a:lnTo>
                <a:lnTo>
                  <a:pt x="1379422" y="1358900"/>
                </a:lnTo>
                <a:lnTo>
                  <a:pt x="1376684" y="1346200"/>
                </a:lnTo>
                <a:close/>
              </a:path>
              <a:path w="1405890" h="1435100">
                <a:moveTo>
                  <a:pt x="365998" y="1270000"/>
                </a:moveTo>
                <a:lnTo>
                  <a:pt x="327004" y="1270000"/>
                </a:lnTo>
                <a:lnTo>
                  <a:pt x="327004" y="1308100"/>
                </a:lnTo>
                <a:lnTo>
                  <a:pt x="365998" y="1308100"/>
                </a:lnTo>
                <a:lnTo>
                  <a:pt x="365998" y="1270000"/>
                </a:lnTo>
                <a:close/>
              </a:path>
              <a:path w="1405890" h="1435100">
                <a:moveTo>
                  <a:pt x="822088" y="1168400"/>
                </a:moveTo>
                <a:lnTo>
                  <a:pt x="582751" y="1168400"/>
                </a:lnTo>
                <a:lnTo>
                  <a:pt x="566263" y="1181100"/>
                </a:lnTo>
                <a:lnTo>
                  <a:pt x="555198" y="1206500"/>
                </a:lnTo>
                <a:lnTo>
                  <a:pt x="551112" y="1219200"/>
                </a:lnTo>
                <a:lnTo>
                  <a:pt x="551112" y="1308100"/>
                </a:lnTo>
                <a:lnTo>
                  <a:pt x="589865" y="1308100"/>
                </a:lnTo>
                <a:lnTo>
                  <a:pt x="589865" y="1270000"/>
                </a:lnTo>
                <a:lnTo>
                  <a:pt x="853732" y="1270000"/>
                </a:lnTo>
                <a:lnTo>
                  <a:pt x="853732" y="1231900"/>
                </a:lnTo>
                <a:lnTo>
                  <a:pt x="589855" y="1231900"/>
                </a:lnTo>
                <a:lnTo>
                  <a:pt x="589855" y="1219200"/>
                </a:lnTo>
                <a:lnTo>
                  <a:pt x="596828" y="1206500"/>
                </a:lnTo>
                <a:lnTo>
                  <a:pt x="849644" y="1206500"/>
                </a:lnTo>
                <a:lnTo>
                  <a:pt x="838578" y="1181100"/>
                </a:lnTo>
                <a:lnTo>
                  <a:pt x="822088" y="1168400"/>
                </a:lnTo>
                <a:close/>
              </a:path>
              <a:path w="1405890" h="1435100">
                <a:moveTo>
                  <a:pt x="853732" y="1270000"/>
                </a:moveTo>
                <a:lnTo>
                  <a:pt x="815000" y="1270000"/>
                </a:lnTo>
                <a:lnTo>
                  <a:pt x="815000" y="1308100"/>
                </a:lnTo>
                <a:lnTo>
                  <a:pt x="853732" y="1308100"/>
                </a:lnTo>
                <a:lnTo>
                  <a:pt x="853732" y="1270000"/>
                </a:lnTo>
                <a:close/>
              </a:path>
              <a:path w="1405890" h="1435100">
                <a:moveTo>
                  <a:pt x="1309824" y="1168400"/>
                </a:moveTo>
                <a:lnTo>
                  <a:pt x="1070484" y="1168400"/>
                </a:lnTo>
                <a:lnTo>
                  <a:pt x="1053991" y="1181100"/>
                </a:lnTo>
                <a:lnTo>
                  <a:pt x="1042923" y="1206500"/>
                </a:lnTo>
                <a:lnTo>
                  <a:pt x="1038836" y="1219200"/>
                </a:lnTo>
                <a:lnTo>
                  <a:pt x="1038836" y="1308100"/>
                </a:lnTo>
                <a:lnTo>
                  <a:pt x="1077589" y="1308100"/>
                </a:lnTo>
                <a:lnTo>
                  <a:pt x="1077589" y="1270000"/>
                </a:lnTo>
                <a:lnTo>
                  <a:pt x="1341476" y="1270000"/>
                </a:lnTo>
                <a:lnTo>
                  <a:pt x="1341476" y="1231900"/>
                </a:lnTo>
                <a:lnTo>
                  <a:pt x="1077578" y="1231900"/>
                </a:lnTo>
                <a:lnTo>
                  <a:pt x="1077578" y="1219200"/>
                </a:lnTo>
                <a:lnTo>
                  <a:pt x="1084562" y="1206500"/>
                </a:lnTo>
                <a:lnTo>
                  <a:pt x="1337387" y="1206500"/>
                </a:lnTo>
                <a:lnTo>
                  <a:pt x="1326317" y="1181100"/>
                </a:lnTo>
                <a:lnTo>
                  <a:pt x="1309824" y="1168400"/>
                </a:lnTo>
                <a:close/>
              </a:path>
              <a:path w="1405890" h="1435100">
                <a:moveTo>
                  <a:pt x="1341476" y="1270000"/>
                </a:moveTo>
                <a:lnTo>
                  <a:pt x="1302734" y="1270000"/>
                </a:lnTo>
                <a:lnTo>
                  <a:pt x="1302734" y="1308100"/>
                </a:lnTo>
                <a:lnTo>
                  <a:pt x="1341476" y="1308100"/>
                </a:lnTo>
                <a:lnTo>
                  <a:pt x="1341476" y="1270000"/>
                </a:lnTo>
                <a:close/>
              </a:path>
              <a:path w="1405890" h="1435100">
                <a:moveTo>
                  <a:pt x="361912" y="1206500"/>
                </a:moveTo>
                <a:lnTo>
                  <a:pt x="320030" y="1206500"/>
                </a:lnTo>
                <a:lnTo>
                  <a:pt x="327004" y="1219200"/>
                </a:lnTo>
                <a:lnTo>
                  <a:pt x="327004" y="1231900"/>
                </a:lnTo>
                <a:lnTo>
                  <a:pt x="365998" y="1231900"/>
                </a:lnTo>
                <a:lnTo>
                  <a:pt x="365998" y="1219200"/>
                </a:lnTo>
                <a:lnTo>
                  <a:pt x="361912" y="1206500"/>
                </a:lnTo>
                <a:close/>
              </a:path>
              <a:path w="1405890" h="1435100">
                <a:moveTo>
                  <a:pt x="849644" y="1206500"/>
                </a:moveTo>
                <a:lnTo>
                  <a:pt x="807764" y="1206500"/>
                </a:lnTo>
                <a:lnTo>
                  <a:pt x="814727" y="1219200"/>
                </a:lnTo>
                <a:lnTo>
                  <a:pt x="814727" y="1231900"/>
                </a:lnTo>
                <a:lnTo>
                  <a:pt x="853732" y="1231900"/>
                </a:lnTo>
                <a:lnTo>
                  <a:pt x="853732" y="1219200"/>
                </a:lnTo>
                <a:lnTo>
                  <a:pt x="849644" y="1206500"/>
                </a:lnTo>
                <a:close/>
              </a:path>
              <a:path w="1405890" h="1435100">
                <a:moveTo>
                  <a:pt x="1337387" y="1206500"/>
                </a:moveTo>
                <a:lnTo>
                  <a:pt x="1295582" y="1206500"/>
                </a:lnTo>
                <a:lnTo>
                  <a:pt x="1302273" y="1219200"/>
                </a:lnTo>
                <a:lnTo>
                  <a:pt x="1302472" y="1219200"/>
                </a:lnTo>
                <a:lnTo>
                  <a:pt x="1302472" y="1231900"/>
                </a:lnTo>
                <a:lnTo>
                  <a:pt x="1341476" y="1231900"/>
                </a:lnTo>
                <a:lnTo>
                  <a:pt x="1341476" y="1219200"/>
                </a:lnTo>
                <a:lnTo>
                  <a:pt x="1337387" y="1206500"/>
                </a:lnTo>
                <a:close/>
              </a:path>
              <a:path w="1405890" h="1435100">
                <a:moveTo>
                  <a:pt x="313989" y="660400"/>
                </a:moveTo>
                <a:lnTo>
                  <a:pt x="115388" y="660400"/>
                </a:lnTo>
                <a:lnTo>
                  <a:pt x="115388" y="1168400"/>
                </a:lnTo>
                <a:lnTo>
                  <a:pt x="154119" y="1168400"/>
                </a:lnTo>
                <a:lnTo>
                  <a:pt x="154119" y="673100"/>
                </a:lnTo>
                <a:lnTo>
                  <a:pt x="313989" y="673100"/>
                </a:lnTo>
                <a:lnTo>
                  <a:pt x="313989" y="660400"/>
                </a:lnTo>
                <a:close/>
              </a:path>
              <a:path w="1405890" h="1435100">
                <a:moveTo>
                  <a:pt x="313989" y="673100"/>
                </a:moveTo>
                <a:lnTo>
                  <a:pt x="275016" y="673100"/>
                </a:lnTo>
                <a:lnTo>
                  <a:pt x="275016" y="1168400"/>
                </a:lnTo>
                <a:lnTo>
                  <a:pt x="313989" y="1168400"/>
                </a:lnTo>
                <a:lnTo>
                  <a:pt x="313989" y="673100"/>
                </a:lnTo>
                <a:close/>
              </a:path>
              <a:path w="1405890" h="1435100">
                <a:moveTo>
                  <a:pt x="801733" y="660400"/>
                </a:moveTo>
                <a:lnTo>
                  <a:pt x="603111" y="660400"/>
                </a:lnTo>
                <a:lnTo>
                  <a:pt x="603111" y="1168400"/>
                </a:lnTo>
                <a:lnTo>
                  <a:pt x="641843" y="1168400"/>
                </a:lnTo>
                <a:lnTo>
                  <a:pt x="641843" y="673100"/>
                </a:lnTo>
                <a:lnTo>
                  <a:pt x="801733" y="673100"/>
                </a:lnTo>
                <a:lnTo>
                  <a:pt x="801733" y="660400"/>
                </a:lnTo>
                <a:close/>
              </a:path>
              <a:path w="1405890" h="1435100">
                <a:moveTo>
                  <a:pt x="801733" y="673100"/>
                </a:moveTo>
                <a:lnTo>
                  <a:pt x="762865" y="673100"/>
                </a:lnTo>
                <a:lnTo>
                  <a:pt x="762865" y="1168400"/>
                </a:lnTo>
                <a:lnTo>
                  <a:pt x="801733" y="1168400"/>
                </a:lnTo>
                <a:lnTo>
                  <a:pt x="801733" y="673100"/>
                </a:lnTo>
                <a:close/>
              </a:path>
              <a:path w="1405890" h="1435100">
                <a:moveTo>
                  <a:pt x="1289467" y="660400"/>
                </a:moveTo>
                <a:lnTo>
                  <a:pt x="1090845" y="660400"/>
                </a:lnTo>
                <a:lnTo>
                  <a:pt x="1090845" y="1168400"/>
                </a:lnTo>
                <a:lnTo>
                  <a:pt x="1129577" y="1168400"/>
                </a:lnTo>
                <a:lnTo>
                  <a:pt x="1129577" y="673100"/>
                </a:lnTo>
                <a:lnTo>
                  <a:pt x="1289467" y="673100"/>
                </a:lnTo>
                <a:lnTo>
                  <a:pt x="1289467" y="660400"/>
                </a:lnTo>
                <a:close/>
              </a:path>
              <a:path w="1405890" h="1435100">
                <a:moveTo>
                  <a:pt x="1289467" y="673100"/>
                </a:moveTo>
                <a:lnTo>
                  <a:pt x="1250599" y="673100"/>
                </a:lnTo>
                <a:lnTo>
                  <a:pt x="1250599" y="1168400"/>
                </a:lnTo>
                <a:lnTo>
                  <a:pt x="1289467" y="1168400"/>
                </a:lnTo>
                <a:lnTo>
                  <a:pt x="1289467" y="673100"/>
                </a:lnTo>
                <a:close/>
              </a:path>
              <a:path w="1405890" h="1435100">
                <a:moveTo>
                  <a:pt x="1341476" y="520700"/>
                </a:moveTo>
                <a:lnTo>
                  <a:pt x="63379" y="520700"/>
                </a:lnTo>
                <a:lnTo>
                  <a:pt x="63379" y="609600"/>
                </a:lnTo>
                <a:lnTo>
                  <a:pt x="67466" y="635000"/>
                </a:lnTo>
                <a:lnTo>
                  <a:pt x="78534" y="647700"/>
                </a:lnTo>
                <a:lnTo>
                  <a:pt x="95026" y="660400"/>
                </a:lnTo>
                <a:lnTo>
                  <a:pt x="334354" y="660400"/>
                </a:lnTo>
                <a:lnTo>
                  <a:pt x="350846" y="647700"/>
                </a:lnTo>
                <a:lnTo>
                  <a:pt x="361912" y="635000"/>
                </a:lnTo>
                <a:lnTo>
                  <a:pt x="363955" y="622300"/>
                </a:lnTo>
                <a:lnTo>
                  <a:pt x="102037" y="622300"/>
                </a:lnTo>
                <a:lnTo>
                  <a:pt x="102110" y="596900"/>
                </a:lnTo>
                <a:lnTo>
                  <a:pt x="365998" y="596900"/>
                </a:lnTo>
                <a:lnTo>
                  <a:pt x="365998" y="558800"/>
                </a:lnTo>
                <a:lnTo>
                  <a:pt x="102372" y="558800"/>
                </a:lnTo>
                <a:lnTo>
                  <a:pt x="102372" y="533400"/>
                </a:lnTo>
                <a:lnTo>
                  <a:pt x="1341476" y="533400"/>
                </a:lnTo>
                <a:lnTo>
                  <a:pt x="1341476" y="520700"/>
                </a:lnTo>
                <a:close/>
              </a:path>
              <a:path w="1405890" h="1435100">
                <a:moveTo>
                  <a:pt x="590106" y="533400"/>
                </a:moveTo>
                <a:lnTo>
                  <a:pt x="550840" y="533400"/>
                </a:lnTo>
                <a:lnTo>
                  <a:pt x="550840" y="609600"/>
                </a:lnTo>
                <a:lnTo>
                  <a:pt x="554900" y="635000"/>
                </a:lnTo>
                <a:lnTo>
                  <a:pt x="565960" y="647700"/>
                </a:lnTo>
                <a:lnTo>
                  <a:pt x="582463" y="660400"/>
                </a:lnTo>
                <a:lnTo>
                  <a:pt x="822088" y="660400"/>
                </a:lnTo>
                <a:lnTo>
                  <a:pt x="838578" y="647700"/>
                </a:lnTo>
                <a:lnTo>
                  <a:pt x="849644" y="635000"/>
                </a:lnTo>
                <a:lnTo>
                  <a:pt x="851688" y="622300"/>
                </a:lnTo>
                <a:lnTo>
                  <a:pt x="589855" y="622300"/>
                </a:lnTo>
                <a:lnTo>
                  <a:pt x="589855" y="596900"/>
                </a:lnTo>
                <a:lnTo>
                  <a:pt x="853732" y="596900"/>
                </a:lnTo>
                <a:lnTo>
                  <a:pt x="853732" y="558800"/>
                </a:lnTo>
                <a:lnTo>
                  <a:pt x="590106" y="558800"/>
                </a:lnTo>
                <a:lnTo>
                  <a:pt x="590106" y="533400"/>
                </a:lnTo>
                <a:close/>
              </a:path>
              <a:path w="1405890" h="1435100">
                <a:moveTo>
                  <a:pt x="1077850" y="533400"/>
                </a:moveTo>
                <a:lnTo>
                  <a:pt x="1038585" y="533400"/>
                </a:lnTo>
                <a:lnTo>
                  <a:pt x="1038585" y="609600"/>
                </a:lnTo>
                <a:lnTo>
                  <a:pt x="1042632" y="635000"/>
                </a:lnTo>
                <a:lnTo>
                  <a:pt x="1053687" y="647700"/>
                </a:lnTo>
                <a:lnTo>
                  <a:pt x="1070191" y="660400"/>
                </a:lnTo>
                <a:lnTo>
                  <a:pt x="1309824" y="660400"/>
                </a:lnTo>
                <a:lnTo>
                  <a:pt x="1326317" y="647700"/>
                </a:lnTo>
                <a:lnTo>
                  <a:pt x="1337387" y="635000"/>
                </a:lnTo>
                <a:lnTo>
                  <a:pt x="1339431" y="622300"/>
                </a:lnTo>
                <a:lnTo>
                  <a:pt x="1077714" y="622300"/>
                </a:lnTo>
                <a:lnTo>
                  <a:pt x="1077714" y="596900"/>
                </a:lnTo>
                <a:lnTo>
                  <a:pt x="1341476" y="596900"/>
                </a:lnTo>
                <a:lnTo>
                  <a:pt x="1341476" y="558800"/>
                </a:lnTo>
                <a:lnTo>
                  <a:pt x="1077850" y="558800"/>
                </a:lnTo>
                <a:lnTo>
                  <a:pt x="1077850" y="533400"/>
                </a:lnTo>
                <a:close/>
              </a:path>
              <a:path w="1405890" h="1435100">
                <a:moveTo>
                  <a:pt x="365998" y="596900"/>
                </a:moveTo>
                <a:lnTo>
                  <a:pt x="327004" y="596900"/>
                </a:lnTo>
                <a:lnTo>
                  <a:pt x="327004" y="622300"/>
                </a:lnTo>
                <a:lnTo>
                  <a:pt x="363955" y="622300"/>
                </a:lnTo>
                <a:lnTo>
                  <a:pt x="365998" y="609600"/>
                </a:lnTo>
                <a:lnTo>
                  <a:pt x="365998" y="596900"/>
                </a:lnTo>
                <a:close/>
              </a:path>
              <a:path w="1405890" h="1435100">
                <a:moveTo>
                  <a:pt x="853732" y="596900"/>
                </a:moveTo>
                <a:lnTo>
                  <a:pt x="814727" y="596900"/>
                </a:lnTo>
                <a:lnTo>
                  <a:pt x="814727" y="622300"/>
                </a:lnTo>
                <a:lnTo>
                  <a:pt x="851688" y="622300"/>
                </a:lnTo>
                <a:lnTo>
                  <a:pt x="853732" y="609600"/>
                </a:lnTo>
                <a:lnTo>
                  <a:pt x="853732" y="596900"/>
                </a:lnTo>
                <a:close/>
              </a:path>
              <a:path w="1405890" h="1435100">
                <a:moveTo>
                  <a:pt x="1341476" y="596900"/>
                </a:moveTo>
                <a:lnTo>
                  <a:pt x="1302597" y="596900"/>
                </a:lnTo>
                <a:lnTo>
                  <a:pt x="1302472" y="622300"/>
                </a:lnTo>
                <a:lnTo>
                  <a:pt x="1339431" y="622300"/>
                </a:lnTo>
                <a:lnTo>
                  <a:pt x="1341476" y="609600"/>
                </a:lnTo>
                <a:lnTo>
                  <a:pt x="1341476" y="596900"/>
                </a:lnTo>
                <a:close/>
              </a:path>
              <a:path w="1405890" h="1435100">
                <a:moveTo>
                  <a:pt x="365998" y="533400"/>
                </a:moveTo>
                <a:lnTo>
                  <a:pt x="327255" y="533400"/>
                </a:lnTo>
                <a:lnTo>
                  <a:pt x="327255" y="558800"/>
                </a:lnTo>
                <a:lnTo>
                  <a:pt x="365998" y="558800"/>
                </a:lnTo>
                <a:lnTo>
                  <a:pt x="365998" y="533400"/>
                </a:lnTo>
                <a:close/>
              </a:path>
              <a:path w="1405890" h="1435100">
                <a:moveTo>
                  <a:pt x="853732" y="533400"/>
                </a:moveTo>
                <a:lnTo>
                  <a:pt x="815000" y="533400"/>
                </a:lnTo>
                <a:lnTo>
                  <a:pt x="815000" y="558800"/>
                </a:lnTo>
                <a:lnTo>
                  <a:pt x="853732" y="558800"/>
                </a:lnTo>
                <a:lnTo>
                  <a:pt x="853732" y="533400"/>
                </a:lnTo>
                <a:close/>
              </a:path>
              <a:path w="1405890" h="1435100">
                <a:moveTo>
                  <a:pt x="1341476" y="533400"/>
                </a:moveTo>
                <a:lnTo>
                  <a:pt x="1302734" y="533400"/>
                </a:lnTo>
                <a:lnTo>
                  <a:pt x="1302734" y="558800"/>
                </a:lnTo>
                <a:lnTo>
                  <a:pt x="1341476" y="558800"/>
                </a:lnTo>
                <a:lnTo>
                  <a:pt x="1341476" y="533400"/>
                </a:lnTo>
                <a:close/>
              </a:path>
              <a:path w="1405890" h="1435100">
                <a:moveTo>
                  <a:pt x="64153" y="406400"/>
                </a:moveTo>
                <a:lnTo>
                  <a:pt x="25422" y="406400"/>
                </a:lnTo>
                <a:lnTo>
                  <a:pt x="25422" y="469900"/>
                </a:lnTo>
                <a:lnTo>
                  <a:pt x="28179" y="482600"/>
                </a:lnTo>
                <a:lnTo>
                  <a:pt x="35883" y="508000"/>
                </a:lnTo>
                <a:lnTo>
                  <a:pt x="47846" y="520700"/>
                </a:lnTo>
                <a:lnTo>
                  <a:pt x="1357003" y="520700"/>
                </a:lnTo>
                <a:lnTo>
                  <a:pt x="1368962" y="508000"/>
                </a:lnTo>
                <a:lnTo>
                  <a:pt x="1372813" y="495300"/>
                </a:lnTo>
                <a:lnTo>
                  <a:pt x="76063" y="495300"/>
                </a:lnTo>
                <a:lnTo>
                  <a:pt x="69865" y="482600"/>
                </a:lnTo>
                <a:lnTo>
                  <a:pt x="65686" y="482600"/>
                </a:lnTo>
                <a:lnTo>
                  <a:pt x="64153" y="469900"/>
                </a:lnTo>
                <a:lnTo>
                  <a:pt x="64153" y="406400"/>
                </a:lnTo>
                <a:close/>
              </a:path>
              <a:path w="1405890" h="1435100">
                <a:moveTo>
                  <a:pt x="1379422" y="406400"/>
                </a:moveTo>
                <a:lnTo>
                  <a:pt x="1340429" y="406400"/>
                </a:lnTo>
                <a:lnTo>
                  <a:pt x="1340429" y="469900"/>
                </a:lnTo>
                <a:lnTo>
                  <a:pt x="1338896" y="482600"/>
                </a:lnTo>
                <a:lnTo>
                  <a:pt x="1334717" y="482600"/>
                </a:lnTo>
                <a:lnTo>
                  <a:pt x="1328519" y="495300"/>
                </a:lnTo>
                <a:lnTo>
                  <a:pt x="1372813" y="495300"/>
                </a:lnTo>
                <a:lnTo>
                  <a:pt x="1376665" y="482600"/>
                </a:lnTo>
                <a:lnTo>
                  <a:pt x="1379422" y="469900"/>
                </a:lnTo>
                <a:lnTo>
                  <a:pt x="1379422" y="406400"/>
                </a:lnTo>
                <a:close/>
              </a:path>
              <a:path w="1405890" h="1435100">
                <a:moveTo>
                  <a:pt x="69865" y="393700"/>
                </a:moveTo>
                <a:lnTo>
                  <a:pt x="6590" y="393700"/>
                </a:lnTo>
                <a:lnTo>
                  <a:pt x="12519" y="406400"/>
                </a:lnTo>
                <a:lnTo>
                  <a:pt x="65686" y="406400"/>
                </a:lnTo>
                <a:lnTo>
                  <a:pt x="69865" y="393700"/>
                </a:lnTo>
                <a:close/>
              </a:path>
              <a:path w="1405890" h="1435100">
                <a:moveTo>
                  <a:pt x="1399675" y="393700"/>
                </a:moveTo>
                <a:lnTo>
                  <a:pt x="1334717" y="393700"/>
                </a:lnTo>
                <a:lnTo>
                  <a:pt x="1338896" y="406400"/>
                </a:lnTo>
                <a:lnTo>
                  <a:pt x="1393368" y="406400"/>
                </a:lnTo>
                <a:lnTo>
                  <a:pt x="1399675" y="393700"/>
                </a:lnTo>
                <a:close/>
              </a:path>
              <a:path w="1405890" h="1435100">
                <a:moveTo>
                  <a:pt x="1405792" y="381000"/>
                </a:moveTo>
                <a:lnTo>
                  <a:pt x="0" y="381000"/>
                </a:lnTo>
                <a:lnTo>
                  <a:pt x="2176" y="393700"/>
                </a:lnTo>
                <a:lnTo>
                  <a:pt x="1404134" y="393700"/>
                </a:lnTo>
                <a:lnTo>
                  <a:pt x="1405792" y="381000"/>
                </a:lnTo>
                <a:close/>
              </a:path>
              <a:path w="1405890" h="1435100">
                <a:moveTo>
                  <a:pt x="1400536" y="368300"/>
                </a:moveTo>
                <a:lnTo>
                  <a:pt x="4339" y="368300"/>
                </a:lnTo>
                <a:lnTo>
                  <a:pt x="806" y="381000"/>
                </a:lnTo>
                <a:lnTo>
                  <a:pt x="1404488" y="381000"/>
                </a:lnTo>
                <a:lnTo>
                  <a:pt x="1400536" y="368300"/>
                </a:lnTo>
                <a:close/>
              </a:path>
              <a:path w="1405890" h="1435100">
                <a:moveTo>
                  <a:pt x="705694" y="0"/>
                </a:moveTo>
                <a:lnTo>
                  <a:pt x="698888" y="0"/>
                </a:lnTo>
                <a:lnTo>
                  <a:pt x="693192" y="12700"/>
                </a:lnTo>
                <a:lnTo>
                  <a:pt x="10344" y="368300"/>
                </a:lnTo>
                <a:lnTo>
                  <a:pt x="1394249" y="368300"/>
                </a:lnTo>
                <a:lnTo>
                  <a:pt x="1369861" y="355600"/>
                </a:lnTo>
                <a:lnTo>
                  <a:pt x="121618" y="355600"/>
                </a:lnTo>
                <a:lnTo>
                  <a:pt x="702291" y="50800"/>
                </a:lnTo>
                <a:lnTo>
                  <a:pt x="784554" y="50800"/>
                </a:lnTo>
                <a:lnTo>
                  <a:pt x="711390" y="12700"/>
                </a:lnTo>
                <a:lnTo>
                  <a:pt x="705694" y="0"/>
                </a:lnTo>
                <a:close/>
              </a:path>
              <a:path w="1405890" h="1435100">
                <a:moveTo>
                  <a:pt x="784554" y="50800"/>
                </a:moveTo>
                <a:lnTo>
                  <a:pt x="702291" y="50800"/>
                </a:lnTo>
                <a:lnTo>
                  <a:pt x="1282965" y="355600"/>
                </a:lnTo>
                <a:lnTo>
                  <a:pt x="1369861" y="355600"/>
                </a:lnTo>
                <a:lnTo>
                  <a:pt x="784554" y="50800"/>
                </a:lnTo>
                <a:close/>
              </a:path>
            </a:pathLst>
          </a:custGeom>
          <a:solidFill>
            <a:srgbClr val="663300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983432" y="3798947"/>
            <a:ext cx="3888432" cy="1800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2700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Поручительство предоставляется </a:t>
            </a:r>
          </a:p>
          <a:p>
            <a:pPr marL="12700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по кредитам и банковским гарантиям, минимальная сумма и срок не установлены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71231BAF-5D53-4EF8-BC1B-FBE2FE64C61D}"/>
              </a:ext>
            </a:extLst>
          </p:cNvPr>
          <p:cNvGrpSpPr/>
          <p:nvPr/>
        </p:nvGrpSpPr>
        <p:grpSpPr>
          <a:xfrm>
            <a:off x="4774344" y="4005064"/>
            <a:ext cx="2065462" cy="322644"/>
            <a:chOff x="4799856" y="2843029"/>
            <a:chExt cx="2065462" cy="322644"/>
          </a:xfrm>
        </p:grpSpPr>
        <p:sp>
          <p:nvSpPr>
            <p:cNvPr id="15368" name="Freeform 8"/>
            <p:cNvSpPr>
              <a:spLocks noChangeArrowheads="1"/>
            </p:cNvSpPr>
            <p:nvPr/>
          </p:nvSpPr>
          <p:spPr bwMode="auto">
            <a:xfrm>
              <a:off x="5015880" y="2996952"/>
              <a:ext cx="1577975" cy="1588"/>
            </a:xfrm>
            <a:custGeom>
              <a:avLst/>
              <a:gdLst>
                <a:gd name="G0" fmla="+- 5745 0 0"/>
                <a:gd name="G1" fmla="+- 360 0 0"/>
              </a:gdLst>
              <a:ahLst/>
              <a:cxnLst>
                <a:cxn ang="0">
                  <a:pos x="0" y="0"/>
                </a:cxn>
                <a:cxn ang="0">
                  <a:pos x="1577983" y="0"/>
                </a:cxn>
              </a:cxnLst>
              <a:rect l="0" t="0" r="r" b="b"/>
              <a:pathLst>
                <a:path w="1578609" h="360">
                  <a:moveTo>
                    <a:pt x="0" y="0"/>
                  </a:moveTo>
                  <a:lnTo>
                    <a:pt x="1577983" y="0"/>
                  </a:lnTo>
                </a:path>
              </a:pathLst>
            </a:custGeom>
            <a:noFill/>
            <a:ln w="104760" cap="flat">
              <a:solidFill>
                <a:srgbClr val="7129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Freeform 9"/>
            <p:cNvSpPr>
              <a:spLocks noChangeArrowheads="1"/>
            </p:cNvSpPr>
            <p:nvPr/>
          </p:nvSpPr>
          <p:spPr bwMode="auto">
            <a:xfrm>
              <a:off x="6593855" y="2843029"/>
              <a:ext cx="271463" cy="312737"/>
            </a:xfrm>
            <a:custGeom>
              <a:avLst/>
              <a:gdLst>
                <a:gd name="G0" fmla="+- 9635 0 0"/>
                <a:gd name="G1" fmla="+- 51545 0 0"/>
              </a:gdLst>
              <a:ahLst/>
              <a:cxnLst>
                <a:cxn ang="0">
                  <a:pos x="0" y="0"/>
                </a:cxn>
                <a:cxn ang="0">
                  <a:pos x="0" y="313267"/>
                </a:cxn>
                <a:cxn ang="0">
                  <a:pos x="271258" y="156633"/>
                </a:cxn>
                <a:cxn ang="0">
                  <a:pos x="0" y="0"/>
                </a:cxn>
              </a:cxnLst>
              <a:rect l="0" t="0" r="r" b="b"/>
              <a:pathLst>
                <a:path w="271779" h="313689">
                  <a:moveTo>
                    <a:pt x="0" y="0"/>
                  </a:moveTo>
                  <a:lnTo>
                    <a:pt x="0" y="313267"/>
                  </a:lnTo>
                  <a:lnTo>
                    <a:pt x="271258" y="156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16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Freeform 10"/>
            <p:cNvSpPr>
              <a:spLocks noChangeArrowheads="1"/>
            </p:cNvSpPr>
            <p:nvPr/>
          </p:nvSpPr>
          <p:spPr bwMode="auto">
            <a:xfrm>
              <a:off x="4799856" y="2852936"/>
              <a:ext cx="271463" cy="312737"/>
            </a:xfrm>
            <a:custGeom>
              <a:avLst/>
              <a:gdLst>
                <a:gd name="G0" fmla="+- 9635 0 0"/>
                <a:gd name="G1" fmla="+- 51545 0 0"/>
              </a:gdLst>
              <a:ahLst/>
              <a:cxnLst>
                <a:cxn ang="0">
                  <a:pos x="271258" y="0"/>
                </a:cxn>
                <a:cxn ang="0">
                  <a:pos x="0" y="156633"/>
                </a:cxn>
                <a:cxn ang="0">
                  <a:pos x="271258" y="313267"/>
                </a:cxn>
                <a:cxn ang="0">
                  <a:pos x="271258" y="0"/>
                </a:cxn>
              </a:cxnLst>
              <a:rect l="0" t="0" r="r" b="b"/>
              <a:pathLst>
                <a:path w="271779" h="313689">
                  <a:moveTo>
                    <a:pt x="271258" y="0"/>
                  </a:moveTo>
                  <a:lnTo>
                    <a:pt x="0" y="156633"/>
                  </a:lnTo>
                  <a:lnTo>
                    <a:pt x="271258" y="313267"/>
                  </a:lnTo>
                  <a:lnTo>
                    <a:pt x="271258" y="0"/>
                  </a:lnTo>
                  <a:close/>
                </a:path>
              </a:pathLst>
            </a:custGeom>
            <a:solidFill>
              <a:srgbClr val="712915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7320138" y="3798947"/>
            <a:ext cx="4032446" cy="144189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2700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Максимальный размер поручительства - 70% </a:t>
            </a:r>
          </a:p>
          <a:p>
            <a:pPr marL="12700">
              <a:lnSpc>
                <a:spcPct val="125000"/>
              </a:lnSpc>
              <a:spcBef>
                <a:spcPts val="1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b="1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от обязательств по кредитной сделке/банковской гарантии</a:t>
            </a: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2384" y="116632"/>
            <a:ext cx="654050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1092571" y="792937"/>
            <a:ext cx="9649072" cy="894764"/>
          </a:xfrm>
          <a:prstGeom prst="rect">
            <a:avLst/>
          </a:prstGeom>
          <a:noFill/>
          <a:ln w="25400" cap="flat" cmpd="sng" algn="ctr">
            <a:solidFill>
              <a:srgbClr val="FFFFFF"/>
            </a:solidFill>
            <a:prstDash val="solid"/>
            <a:miter lim="400000"/>
          </a:ln>
          <a:effectLst>
            <a:softEdge rad="12700"/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45719" rIns="45719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-25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Light"/>
              </a:rPr>
              <a:t>Гарантийное</a:t>
            </a:r>
            <a:r>
              <a:rPr kumimoji="0" lang="ru-RU" sz="4400" b="1" i="0" u="none" strike="noStrike" kern="0" cap="none" spc="-25" normalizeH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 Light"/>
              </a:rPr>
              <a:t> кредитование</a:t>
            </a:r>
            <a:endParaRPr kumimoji="0" lang="ru-RU" sz="4400" b="1" i="0" u="none" strike="noStrike" kern="0" cap="none" spc="-25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+mn-lt"/>
              <a:ea typeface="+mn-ea"/>
              <a:cs typeface="+mn-cs"/>
              <a:sym typeface="Calibri Light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248BC5B-44E6-4245-9BF8-EB61097A1EB0}"/>
              </a:ext>
            </a:extLst>
          </p:cNvPr>
          <p:cNvSpPr/>
          <p:nvPr/>
        </p:nvSpPr>
        <p:spPr>
          <a:xfrm>
            <a:off x="9568678" y="176987"/>
            <a:ext cx="2345929" cy="488950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030CF23-BC40-D42C-6647-A0B0B46CE3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ребования к заемщику по кредитной карте при оформлении и получении.">
            <a:extLst>
              <a:ext uri="{FF2B5EF4-FFF2-40B4-BE49-F238E27FC236}">
                <a16:creationId xmlns:a16="http://schemas.microsoft.com/office/drawing/2014/main" xmlns="" id="{57923A21-3576-E1BB-AB05-5B157C672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7476" y="3907211"/>
            <a:ext cx="3493951" cy="236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1089880" y="723998"/>
            <a:ext cx="10228263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90000"/>
              </a:lnSpc>
              <a:defRPr/>
            </a:pPr>
            <a:r>
              <a:rPr lang="ru-RU" sz="4400" b="1" spc="-25" dirty="0">
                <a:solidFill>
                  <a:srgbClr val="663300"/>
                </a:solidFill>
                <a:latin typeface="+mn-lt"/>
                <a:ea typeface="+mn-ea"/>
                <a:cs typeface="+mn-cs"/>
                <a:sym typeface="Calibri Light"/>
              </a:rPr>
              <a:t>Общие требования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E5141B-793F-CB26-8397-8AAC44B08E10}"/>
              </a:ext>
            </a:extLst>
          </p:cNvPr>
          <p:cNvSpPr txBox="1"/>
          <p:nvPr/>
        </p:nvSpPr>
        <p:spPr>
          <a:xfrm>
            <a:off x="1451484" y="1339420"/>
            <a:ext cx="8712968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ru-RU" sz="2000" b="1" spc="-25" dirty="0">
                <a:solidFill>
                  <a:srgbClr val="663300"/>
                </a:solidFill>
                <a:latin typeface="+mn-lt"/>
                <a:ea typeface="+mn-ea"/>
                <a:cs typeface="+mn-cs"/>
              </a:rPr>
              <a:t>к предпринимателям, желающим получить поручительство Фонда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7DE6E7B-DABD-CF41-F655-8D38F0D33F9C}"/>
              </a:ext>
            </a:extLst>
          </p:cNvPr>
          <p:cNvSpPr txBox="1"/>
          <p:nvPr/>
        </p:nvSpPr>
        <p:spPr>
          <a:xfrm>
            <a:off x="767407" y="1972982"/>
            <a:ext cx="10873208" cy="36933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отнесение к категории субъектов МСП</a:t>
            </a:r>
          </a:p>
          <a:p>
            <a:pPr marL="171450" indent="-171450">
              <a:buSzPct val="150000"/>
              <a:buFont typeface="Arial" panose="020B0604020202020204" pitchFamily="34" charset="0"/>
              <a:buChar char="•"/>
            </a:pPr>
            <a:endParaRPr lang="ru-RU" sz="900" dirty="0">
              <a:solidFill>
                <a:srgbClr val="6D2D19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регистрация и осуществление деятельности на территории Кировской области</a:t>
            </a:r>
          </a:p>
          <a:p>
            <a:pPr marL="171450" indent="-171450">
              <a:buSzPct val="150000"/>
              <a:buFont typeface="Arial" panose="020B0604020202020204" pitchFamily="34" charset="0"/>
              <a:buChar char="•"/>
            </a:pPr>
            <a:endParaRPr lang="ru-RU" sz="900" dirty="0">
              <a:solidFill>
                <a:srgbClr val="6D2D19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положительная кредитная история: отсутствие просроченной задолженности по начисленным налогам, сборам, соответствующим пеням, штрафам</a:t>
            </a:r>
          </a:p>
          <a:p>
            <a:pPr marL="171450" indent="-171450">
              <a:buSzPct val="150000"/>
              <a:buFont typeface="Arial" panose="020B0604020202020204" pitchFamily="34" charset="0"/>
              <a:buChar char="•"/>
            </a:pPr>
            <a:endParaRPr lang="ru-RU" sz="900" dirty="0">
              <a:solidFill>
                <a:srgbClr val="6D2D19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в отношении субъекта МСП не применяются процедуры несостоятельности (банкротства), </a:t>
            </a:r>
          </a:p>
          <a:p>
            <a:pPr>
              <a:buSzPct val="150000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в том числе наблюдение, финансовое оздоровление, внешнее управление, </a:t>
            </a:r>
          </a:p>
          <a:p>
            <a:pPr>
              <a:buSzPct val="150000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конкурсное производство, либо санкции в виде аннулирования </a:t>
            </a:r>
          </a:p>
          <a:p>
            <a:pPr>
              <a:buSzPct val="150000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или приостановления действия лицензии</a:t>
            </a:r>
          </a:p>
          <a:p>
            <a:pPr>
              <a:buSzPct val="150000"/>
            </a:pPr>
            <a:endParaRPr lang="ru-RU" sz="900" dirty="0">
              <a:solidFill>
                <a:srgbClr val="6D2D19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обеспечение своих обязательств по кредитному договору/договору </a:t>
            </a:r>
          </a:p>
          <a:p>
            <a:pPr>
              <a:buSzPct val="150000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 предоставлении банковской гарантии в размере не менее 30% </a:t>
            </a:r>
          </a:p>
          <a:p>
            <a:pPr>
              <a:buSzPct val="150000"/>
            </a:pPr>
            <a:r>
              <a:rPr lang="ru-RU" dirty="0">
                <a:solidFill>
                  <a:srgbClr val="6D2D19"/>
                </a:solidFill>
                <a:latin typeface="+mn-lt"/>
                <a:cs typeface="Times New Roman" panose="02020603050405020304" pitchFamily="18" charset="0"/>
              </a:rPr>
              <a:t>от суммы обязательств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B5AD9A0-FA8C-BC49-D47E-664C865BC6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87" t="17236" r="10527" b="21469"/>
          <a:stretch/>
        </p:blipFill>
        <p:spPr>
          <a:xfrm>
            <a:off x="128852" y="59443"/>
            <a:ext cx="1102534" cy="4892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1">
      <a:dk1>
        <a:srgbClr val="000000"/>
      </a:dk1>
      <a:lt1>
        <a:srgbClr val="000000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BE5D5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Другая 1">
    <a:dk1>
      <a:srgbClr val="000000"/>
    </a:dk1>
    <a:lt1>
      <a:srgbClr val="000000"/>
    </a:lt1>
    <a:dk2>
      <a:srgbClr val="A7A7A7"/>
    </a:dk2>
    <a:lt2>
      <a:srgbClr val="535353"/>
    </a:lt2>
    <a:accent1>
      <a:srgbClr val="4472C4"/>
    </a:accent1>
    <a:accent2>
      <a:srgbClr val="ED7D31"/>
    </a:accent2>
    <a:accent3>
      <a:srgbClr val="A5A5A5"/>
    </a:accent3>
    <a:accent4>
      <a:srgbClr val="FBE5D5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16373</TotalTime>
  <Words>1467</Words>
  <Application>Microsoft Office PowerPoint</Application>
  <PresentationFormat>Произвольный</PresentationFormat>
  <Paragraphs>261</Paragraphs>
  <Slides>27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Центр «Мой бизнес»</vt:lpstr>
      <vt:lpstr> Льготное и гарантийное кредитование</vt:lpstr>
      <vt:lpstr>Стандартные заёмные продукты</vt:lpstr>
      <vt:lpstr>Специальные заёмные продукты</vt:lpstr>
      <vt:lpstr>Условия предоставления займа</vt:lpstr>
      <vt:lpstr>Слайд 7</vt:lpstr>
      <vt:lpstr>Слайд 8</vt:lpstr>
      <vt:lpstr>Слайд 9</vt:lpstr>
      <vt:lpstr> Рв – размер вознаграждения Сп – сумма поручительства (гарантии) (в рублях) Р – процентная ставка стоимости поручительства (гарантии) К – срок действия поручительства (гарантии) в днях </vt:lpstr>
      <vt:lpstr>Слайд 11</vt:lpstr>
      <vt:lpstr>Слайд 12</vt:lpstr>
      <vt:lpstr> </vt:lpstr>
      <vt:lpstr>Слайд 14</vt:lpstr>
      <vt:lpstr>Слайд 15</vt:lpstr>
      <vt:lpstr>Слайд 16</vt:lpstr>
      <vt:lpstr> Социальное предпринимательство</vt:lpstr>
      <vt:lpstr>Социальное предпринимательство  предпринимательская деятельность, направленная на достижение общественно полезных целей, способствующая решению социальных проблем граждан и общества (ФЗ от 24.07.2007 № 209-ФЗ)</vt:lpstr>
      <vt:lpstr>Слайд 19</vt:lpstr>
      <vt:lpstr>Порядок формирования реестра социальных предприятий</vt:lpstr>
      <vt:lpstr> 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user</cp:lastModifiedBy>
  <cp:revision>587</cp:revision>
  <cp:lastPrinted>2021-02-26T09:52:55Z</cp:lastPrinted>
  <dcterms:modified xsi:type="dcterms:W3CDTF">2023-08-15T11:00:31Z</dcterms:modified>
</cp:coreProperties>
</file>