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17"/>
  </p:notesMasterIdLst>
  <p:handoutMasterIdLst>
    <p:handoutMasterId r:id="rId18"/>
  </p:handoutMasterIdLst>
  <p:sldIdLst>
    <p:sldId id="314" r:id="rId2"/>
    <p:sldId id="355" r:id="rId3"/>
    <p:sldId id="316" r:id="rId4"/>
    <p:sldId id="335" r:id="rId5"/>
    <p:sldId id="336" r:id="rId6"/>
    <p:sldId id="340" r:id="rId7"/>
    <p:sldId id="341" r:id="rId8"/>
    <p:sldId id="339" r:id="rId9"/>
    <p:sldId id="354" r:id="rId10"/>
    <p:sldId id="352" r:id="rId11"/>
    <p:sldId id="345" r:id="rId12"/>
    <p:sldId id="349" r:id="rId13"/>
    <p:sldId id="350" r:id="rId14"/>
    <p:sldId id="348" r:id="rId15"/>
    <p:sldId id="365" r:id="rId16"/>
  </p:sldIdLst>
  <p:sldSz cx="9144000" cy="6858000" type="screen4x3"/>
  <p:notesSz cx="67818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00"/>
    <a:srgbClr val="006600"/>
    <a:srgbClr val="29A329"/>
    <a:srgbClr val="30BE30"/>
    <a:srgbClr val="33CC33"/>
    <a:srgbClr val="00CC00"/>
    <a:srgbClr val="00CC99"/>
    <a:srgbClr val="335000"/>
    <a:srgbClr val="33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96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10.ako.lan\&#1044;&#1077;&#1087;_&#1101;&#1082;&#1086;&#1085;&#1086;&#1084;&#1080;&#1082;&#1080;\&#1054;&#1090;&#1076;&#1077;&#1083;%20&#1048;&#1085;&#1074;&#1077;&#1089;&#1090;&#1080;&#1094;&#1080;&#1081;\&#1050;&#1080;&#1089;&#1077;&#1083;&#1077;&#1074;&#1072;%20&#1050;.&#1052;\&#1062;&#1077;&#1083;&#1077;&#1074;&#1099;&#1077;%20&#1084;&#1086;&#1076;&#1077;&#1083;&#1080;\&#1069;&#1082;&#1086;&#1085;&#1086;&#1084;&#1080;&#1095;&#1077;&#1089;&#1082;&#1080;&#1081;%20&#1089;&#1086;&#1074;&#1077;&#1090;%20&#1076;&#1077;&#1082;&#1072;&#1073;&#1088;&#1100;%202017\&#1076;&#1083;&#1103;%20&#1087;&#1088;&#1077;&#1079;&#1077;&#1085;&#1090;&#1072;&#1094;&#1080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4"/>
  <c:chart>
    <c:plotArea>
      <c:layout/>
      <c:barChart>
        <c:barDir val="bar"/>
        <c:grouping val="clustered"/>
        <c:ser>
          <c:idx val="0"/>
          <c:order val="0"/>
          <c:spPr>
            <a:solidFill>
              <a:prstClr val="white"/>
            </a:solidFill>
          </c:spPr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0070C0"/>
              </a:solidFill>
            </c:spPr>
          </c:dPt>
          <c:dPt>
            <c:idx val="5"/>
            <c:spPr>
              <a:solidFill>
                <a:srgbClr val="0070C0"/>
              </a:solidFill>
            </c:spPr>
          </c:dPt>
          <c:dPt>
            <c:idx val="6"/>
            <c:spPr>
              <a:solidFill>
                <a:srgbClr val="0070C0"/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Pt>
            <c:idx val="10"/>
            <c:spPr>
              <a:solidFill>
                <a:srgbClr val="FF0000"/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dLbls>
            <c:dLbl>
              <c:idx val="11"/>
              <c:spPr>
                <a:noFill/>
                <a:ln>
                  <a:solidFill>
                    <a:schemeClr val="tx1"/>
                  </a:solidFill>
                </a:ln>
              </c:spPr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Лист1!$A$1:$A$12</c:f>
              <c:strCache>
                <c:ptCount val="12"/>
                <c:pt idx="0">
                  <c:v>Регистрация права собственности </c:v>
                </c:pt>
                <c:pt idx="1">
                  <c:v>Законодательство об инвестиционной деятельности</c:v>
                </c:pt>
                <c:pt idx="2">
                  <c:v>Инвестиционный портал субъекта </c:v>
                </c:pt>
                <c:pt idx="3">
                  <c:v>Подключение к сетям газораспределения</c:v>
                </c:pt>
                <c:pt idx="4">
                  <c:v>Организация по работе с инвесторами</c:v>
                </c:pt>
                <c:pt idx="5">
                  <c:v>Присоединение к электрическим сетям</c:v>
                </c:pt>
                <c:pt idx="6">
                  <c:v>Подключение к системам тепло, водоснабжения</c:v>
                </c:pt>
                <c:pt idx="7">
                  <c:v>Эффективность обратной связи для инвесторов</c:v>
                </c:pt>
                <c:pt idx="8">
                  <c:v>Поддержка предпринимательства</c:v>
                </c:pt>
                <c:pt idx="9">
                  <c:v>Получение разрешения на строительство </c:v>
                </c:pt>
                <c:pt idx="10">
                  <c:v>Контрольно-надзорная деятельность</c:v>
                </c:pt>
                <c:pt idx="11">
                  <c:v>Постановка на кадастровый учет </c:v>
                </c:pt>
              </c:strCache>
            </c:strRef>
          </c:cat>
          <c:val>
            <c:numRef>
              <c:f>Лист1!$B$1:$B$12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0.95000000000000062</c:v>
                </c:pt>
                <c:pt idx="6">
                  <c:v>0.94000000000000061</c:v>
                </c:pt>
                <c:pt idx="7">
                  <c:v>0.91</c:v>
                </c:pt>
                <c:pt idx="8">
                  <c:v>0.88000000000000256</c:v>
                </c:pt>
                <c:pt idx="9">
                  <c:v>0.82000000000000062</c:v>
                </c:pt>
                <c:pt idx="10">
                  <c:v>0.8</c:v>
                </c:pt>
                <c:pt idx="11">
                  <c:v>0.78</c:v>
                </c:pt>
              </c:numCache>
            </c:numRef>
          </c:val>
        </c:ser>
        <c:axId val="67110016"/>
        <c:axId val="67111552"/>
      </c:barChart>
      <c:catAx>
        <c:axId val="67110016"/>
        <c:scaling>
          <c:orientation val="minMax"/>
        </c:scaling>
        <c:axPos val="l"/>
        <c:tickLblPos val="nextTo"/>
        <c:txPr>
          <a:bodyPr/>
          <a:lstStyle/>
          <a:p>
            <a:pPr>
              <a:defRPr sz="1500"/>
            </a:pPr>
            <a:endParaRPr lang="ru-RU"/>
          </a:p>
        </c:txPr>
        <c:crossAx val="67111552"/>
        <c:crosses val="autoZero"/>
        <c:auto val="1"/>
        <c:lblAlgn val="ctr"/>
        <c:lblOffset val="100"/>
      </c:catAx>
      <c:valAx>
        <c:axId val="67111552"/>
        <c:scaling>
          <c:orientation val="minMax"/>
          <c:max val="1"/>
        </c:scaling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0%" sourceLinked="1"/>
        <c:tickLblPos val="nextTo"/>
        <c:crossAx val="67110016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8D9BD-FFEC-48EF-A043-0F9E5C7E2C3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91A64-C0AE-4CB5-A10D-6379D7541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923920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76D2B-8F4C-400C-AA31-CF6081576C44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4C8DD-CD93-47E7-A7D8-B766B91E2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205285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4C8DD-CD93-47E7-A7D8-B766B91E2F1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CF64C38-0B8B-4ECB-9158-F7287A0D8B69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F851-D406-44EE-99F1-5C433692381F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F4A8-6898-4EF8-8194-D8528CEF141A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51B12-171E-462C-BB3F-5EF797B01A0A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5DCD936-0494-41DF-B572-45E53242F74C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CE44-8778-428D-A625-BC26C295F59F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9C08-0356-4E45-82AA-AB01D0D33655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F2D7-8A3F-41EF-B7D5-8E4E38206A16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32FB-0094-4DFB-9F5C-416D71EDED42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A17F5-25D5-470B-A73A-F8B57EAEB28A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F4A3-7058-45DD-99B3-A0112D0B36A0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48A8F5-D502-4ECE-87E8-B3A9F3A82FBC}" type="datetime1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971600" y="260648"/>
            <a:ext cx="532859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Правительство Кировской области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0" y="1772816"/>
            <a:ext cx="9144000" cy="2448272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 prstMaterial="translucent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Реализация целевых моделей  упрощения процедур ведения бизнеса и повышения инвестиционной привлекательности </a:t>
            </a:r>
            <a:b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на территории муниципальных образований Кировской области</a:t>
            </a:r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9" name="Picture 2" descr="O:\Отдел прогнозирования\Жаворонкина\ФОН copy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766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771800" y="6237312"/>
          <a:ext cx="40324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736304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Киров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8 </a:t>
                      </a:r>
                      <a:r>
                        <a:rPr lang="ru-RU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февраля </a:t>
                      </a:r>
                      <a:r>
                        <a:rPr lang="ru-RU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2018 года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4067944" y="6237312"/>
            <a:ext cx="0" cy="36004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89248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Повышение инвестиционной привлекательности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55976" y="0"/>
            <a:ext cx="43204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806896" y="1340768"/>
            <a:ext cx="8229600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Поддержка малого</a:t>
            </a: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 среднего предпринимательства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12075" y="6519446"/>
            <a:ext cx="773192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88%, в РФ – 86%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30727" r="74312" b="64843"/>
          <a:stretch>
            <a:fillRect/>
          </a:stretch>
        </p:blipFill>
        <p:spPr bwMode="auto">
          <a:xfrm>
            <a:off x="251519" y="816574"/>
            <a:ext cx="54600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51520" y="1991742"/>
            <a:ext cx="40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Организация финансовой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и имущественной поддержки субъектам малого и среднего предпринимательства</a:t>
            </a:r>
            <a:endParaRPr lang="ru-RU" sz="16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211960" y="1700808"/>
            <a:ext cx="0" cy="1728192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139952" y="2835513"/>
            <a:ext cx="1329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На   </a:t>
            </a:r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18%</a:t>
            </a:r>
            <a:endParaRPr lang="ru-RU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5364088" y="2814028"/>
            <a:ext cx="0" cy="319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364088" y="2598003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количество объектов в перечне государственного и муниципального имущества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861048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Обучение субъектов малого и среднего предпринимательства</a:t>
            </a:r>
            <a:endParaRPr lang="ru-RU" sz="16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364088" y="3573016"/>
            <a:ext cx="0" cy="1224136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5436096" y="4068361"/>
            <a:ext cx="36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4424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субъекта МСП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36096" y="3645024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ru-RU" sz="1600" b="1" dirty="0" smtClean="0">
                <a:solidFill>
                  <a:srgbClr val="29A32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семинаров и тренингов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1520" y="4941168"/>
            <a:ext cx="56166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Предоставление услуг по принципу «одного окна»</a:t>
            </a:r>
            <a:endParaRPr lang="ru-RU" sz="1600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H="1">
            <a:off x="467544" y="3501008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467544" y="4869160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364088" y="4941168"/>
            <a:ext cx="0" cy="360040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5508104" y="4941168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1600" b="1" dirty="0" smtClean="0">
                <a:solidFill>
                  <a:srgbClr val="29A32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центров оказания услуг (ЦОУ)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733256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Развитие системы информационных сервисов через портал «Бизнес навигатор»</a:t>
            </a:r>
            <a:endParaRPr lang="ru-RU" sz="1600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467544" y="5445224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940152" y="5589240"/>
            <a:ext cx="0" cy="864096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6012160" y="5589240"/>
            <a:ext cx="29523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5,7%</a:t>
            </a:r>
            <a:r>
              <a:rPr lang="ru-RU" sz="1600" b="1" dirty="0" smtClean="0">
                <a:solidFill>
                  <a:srgbClr val="29A32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субъектов МСП используют сервис портала «Бизнес навигатор»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83968" y="1628800"/>
            <a:ext cx="1584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Гарантийное 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 льготное кредитование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724128" y="1628800"/>
            <a:ext cx="2448272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000"/>
              </a:spcAft>
            </a:pPr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767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субъектов МСП</a:t>
            </a:r>
          </a:p>
          <a:p>
            <a:pPr algn="ctr">
              <a:spcAft>
                <a:spcPts val="2000"/>
              </a:spcAft>
            </a:pPr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297,51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млн. рублей </a:t>
            </a:r>
            <a:endParaRPr lang="ru-RU" sz="1600" b="1" dirty="0">
              <a:solidFill>
                <a:srgbClr val="29A32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Documents and Settings\pirogova_ea\Рабочий стол\705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761755" y="3717032"/>
            <a:ext cx="178397" cy="178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55976" y="0"/>
            <a:ext cx="43204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539552" y="908720"/>
            <a:ext cx="8496944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Присоединение</a:t>
            </a: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 электрическим сетям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12075" y="6519446"/>
            <a:ext cx="773192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95%, в РФ – 93%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1520" y="1700808"/>
            <a:ext cx="3600400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Оптимизация сроков получения заявителем услуг по присоединению к электрическим сетям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Контроль за соблюдением сетевыми организациями требований законодательства РФ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в сфере электроэнергетики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Развитие заочных сервисов обслуживания клиентов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Совершенствование административных процессов по упрощению процедур размещения (строительства) объектов </a:t>
            </a:r>
            <a:r>
              <a:rPr lang="ru-RU" sz="1600" dirty="0" err="1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электросетевого</a:t>
            </a: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хозяйства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851920" y="1268760"/>
            <a:ext cx="7371" cy="5261533"/>
          </a:xfrm>
          <a:prstGeom prst="line">
            <a:avLst/>
          </a:prstGeom>
          <a:ln w="190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5724128" y="2282205"/>
            <a:ext cx="208823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30 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10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6588224" y="2344293"/>
            <a:ext cx="0" cy="329007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6300192" y="2348880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Блок-схема: процесс 46"/>
          <p:cNvSpPr/>
          <p:nvPr/>
        </p:nvSpPr>
        <p:spPr>
          <a:xfrm>
            <a:off x="4067944" y="3068960"/>
            <a:ext cx="4968552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Выдача акта об осуществлении технологического присоединения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V="1">
            <a:off x="5148064" y="4154413"/>
            <a:ext cx="0" cy="319065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 flipV="1">
            <a:off x="3995936" y="2853391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 flipV="1">
            <a:off x="3995936" y="4730477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Блок-схема: процесс 56"/>
          <p:cNvSpPr/>
          <p:nvPr/>
        </p:nvSpPr>
        <p:spPr>
          <a:xfrm>
            <a:off x="4211960" y="4869160"/>
            <a:ext cx="4680520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Средний срок присоединения заявителей к электросетям</a:t>
            </a:r>
          </a:p>
          <a:p>
            <a:pPr>
              <a:spcAft>
                <a:spcPts val="3000"/>
              </a:spcAft>
              <a:buClr>
                <a:srgbClr val="EA8027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04048" y="5775647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120 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90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>
              <a:latin typeface="Calibri" pitchFamily="34" charset="0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6372200" y="5836297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288032" cy="47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Блок-схема: процесс 34"/>
          <p:cNvSpPr/>
          <p:nvPr/>
        </p:nvSpPr>
        <p:spPr>
          <a:xfrm>
            <a:off x="4067944" y="1412776"/>
            <a:ext cx="4968552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Выдача разрешения на выполнение работ в целях строительства (реконструкции) объектов </a:t>
            </a:r>
            <a:r>
              <a:rPr lang="ru-RU" sz="1600" dirty="0" err="1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электросетевого</a:t>
            </a: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хозяйства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24128" y="3975447"/>
            <a:ext cx="208823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23 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10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6300192" y="4005064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4320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55976" y="0"/>
            <a:ext cx="864096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899592" y="908720"/>
            <a:ext cx="8136904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9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Подключение к сетям газораспределения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98262" y="6519446"/>
            <a:ext cx="784573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100%, в РФ – 95%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18710"/>
            <a:ext cx="62400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51520" y="1866310"/>
            <a:ext cx="597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Повышение открытости информации о подключении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51520" y="4221088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Развитие сервисов, обеспечивающих различные варианты заключения договора о подключении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H="1">
            <a:off x="467544" y="2492896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67544" y="4077072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228184" y="1628800"/>
            <a:ext cx="0" cy="792088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372200" y="1772816"/>
            <a:ext cx="2448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  <a:buClr>
                <a:srgbClr val="002060"/>
              </a:buClr>
              <a:buSzPct val="140000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Техническая комиссия 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 участием заявителя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508104" y="4212377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на бумажном носителе</a:t>
            </a:r>
          </a:p>
          <a:p>
            <a:pPr>
              <a:buClr>
                <a:srgbClr val="00206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в электронном виде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2564904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Внесение изменений в региональное законодательство, предусматривающих упрощение процедуры получения разрешения на строительство газопроводов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572000" y="2636912"/>
            <a:ext cx="0" cy="1224136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4644008" y="2780928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  <a:buClr>
                <a:srgbClr val="002060"/>
              </a:buClr>
              <a:buSzPct val="140000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Утвержден перечень случаев, когда выдача разрешения на строительство 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не требуется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5436096" y="4221088"/>
            <a:ext cx="0" cy="576064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467544" y="5013176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251520" y="5118283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Регламентация оказания муниципальных услуг по получению ордера на проведение земляных работ</a:t>
            </a: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5220072" y="5157192"/>
            <a:ext cx="0" cy="864096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5292080" y="5157192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500"/>
              </a:spcAft>
              <a:buClr>
                <a:srgbClr val="002060"/>
              </a:buClr>
              <a:buSzPct val="140000"/>
              <a:defRPr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100%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муниципальных образований утвердили регламенты данной услуги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55976" y="0"/>
            <a:ext cx="864096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611560" y="1340768"/>
            <a:ext cx="8424936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9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Подключение к сетям тепло-, водоснабжения и водоотведения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94%, в РФ – 93%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72768"/>
            <a:ext cx="44200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251520" y="1988840"/>
            <a:ext cx="27363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Сокращение времени заявителей на получение необходимой информации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по подключению</a:t>
            </a:r>
            <a:endParaRPr lang="ru-RU" sz="16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3059832" y="1967354"/>
            <a:ext cx="0" cy="1389638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3131840" y="1980129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Информация о доступной мощности размещена на сайтах ОМСУ и РСО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(42 из 45 МО) 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2628201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Исчерпывающий перечень документов для подключения размещен на сайтах ОМСУ и РСО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(44 из 45 МО) 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1520" y="3584629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Упрощение получения разрешения на строительство сетей тепло-, водоснабжения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и водоотведения</a:t>
            </a:r>
            <a:endParaRPr lang="ru-RU" sz="16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788024" y="3554432"/>
            <a:ext cx="0" cy="933202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860032" y="3584629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Утвержден перечень объектов, получение разрешения на строительство которых не требуется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467544" y="3407514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251520" y="5054987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Утверждение схем тепло-, водоснабжения и инвестиционных программ регулируемых организаций</a:t>
            </a:r>
            <a:endParaRPr lang="ru-RU" sz="1600" dirty="0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6516216" y="4725144"/>
            <a:ext cx="0" cy="1152128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6588224" y="4800054"/>
            <a:ext cx="2304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100%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муниципальных образований актуализировали и утвердили схемы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>
            <a:off x="467544" y="4653136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89248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Повышение инвестиционной привлекательности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55976" y="0"/>
            <a:ext cx="43204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251520" y="764704"/>
            <a:ext cx="8712968" cy="936104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9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Внедрение положений Регионального инвестиционного стандарта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9513" y="2988241"/>
            <a:ext cx="43924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Кировской области – 100%, в РФ – 99%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572000" y="1916832"/>
            <a:ext cx="0" cy="4176464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Блок-схема: процесс 26"/>
          <p:cNvSpPr/>
          <p:nvPr/>
        </p:nvSpPr>
        <p:spPr>
          <a:xfrm>
            <a:off x="323528" y="2060848"/>
            <a:ext cx="4176464" cy="100811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002060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Законодательство по поддержке инвестиционной деятельности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9512" y="5229200"/>
            <a:ext cx="43924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Кировской области – 91%, в РФ – 92%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4716016" y="1484784"/>
            <a:ext cx="4176464" cy="100811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002060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644008" y="2988241"/>
            <a:ext cx="44644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Кировской области – 100%, в РФ – 100%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644008" y="5229200"/>
            <a:ext cx="44644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Кировской области – 100%, в РФ – 100%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323528" y="3933056"/>
            <a:ext cx="410445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4788024" y="3933056"/>
            <a:ext cx="410445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14209"/>
            <a:ext cx="504056" cy="46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Блок-схема: процесс 20"/>
          <p:cNvSpPr/>
          <p:nvPr/>
        </p:nvSpPr>
        <p:spPr>
          <a:xfrm>
            <a:off x="4932040" y="2060848"/>
            <a:ext cx="4176464" cy="100811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002060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Специализированная организация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 l="21554" t="70313" r="74312" b="24977"/>
          <a:stretch>
            <a:fillRect/>
          </a:stretch>
        </p:blipFill>
        <p:spPr bwMode="auto">
          <a:xfrm>
            <a:off x="4644008" y="2348881"/>
            <a:ext cx="504000" cy="45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Блок-схема: процесс 22"/>
          <p:cNvSpPr/>
          <p:nvPr/>
        </p:nvSpPr>
        <p:spPr>
          <a:xfrm>
            <a:off x="323528" y="4149080"/>
            <a:ext cx="4176464" cy="100811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002060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Каналы прямой связи инвестора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 руководством региона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4932040" y="4077072"/>
            <a:ext cx="3960440" cy="100811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002060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Инвестиционный портал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/>
          <a:srcRect l="21554" t="83144" r="74312" b="13164"/>
          <a:stretch>
            <a:fillRect/>
          </a:stretch>
        </p:blipFill>
        <p:spPr bwMode="auto">
          <a:xfrm>
            <a:off x="323528" y="4365104"/>
            <a:ext cx="50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5" cstate="print"/>
          <a:srcRect l="22144" t="33680" r="74903" b="61152"/>
          <a:stretch>
            <a:fillRect/>
          </a:stretch>
        </p:blipFill>
        <p:spPr bwMode="auto">
          <a:xfrm>
            <a:off x="4788024" y="4365104"/>
            <a:ext cx="334286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Номер слайда 6"/>
          <p:cNvSpPr txBox="1">
            <a:spLocks/>
          </p:cNvSpPr>
          <p:nvPr/>
        </p:nvSpPr>
        <p:spPr>
          <a:xfrm>
            <a:off x="4355976" y="0"/>
            <a:ext cx="504056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18864" y="2852936"/>
            <a:ext cx="8229600" cy="5536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404664"/>
            <a:ext cx="9144000" cy="432048"/>
          </a:xfrm>
          <a:prstGeom prst="rect">
            <a:avLst/>
          </a:prstGeom>
        </p:spPr>
        <p:txBody>
          <a:bodyPr vert="horz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Контрольные события реализации  целевых моделей</a:t>
            </a:r>
            <a:endParaRPr kumimoji="0" lang="ru-RU" sz="29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3528" y="1412776"/>
            <a:ext cx="2592288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</a:rPr>
              <a:t>05.12.2016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843808" y="1412776"/>
            <a:ext cx="6120680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Поручение Президента Российской Федерации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№ Пр-2347ГС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3528" y="2204864"/>
            <a:ext cx="2592288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</a:rPr>
              <a:t>31.01.2017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843808" y="2204864"/>
            <a:ext cx="6120680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Распоряжение Правительства Российской Федерации № 147-р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95536" y="3068960"/>
            <a:ext cx="2376264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</a:rPr>
              <a:t>22.02.2017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2843808" y="3068960"/>
            <a:ext cx="6120680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Дорожная карта по внедрению целевых моделей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Кировской области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395536" y="4869160"/>
            <a:ext cx="2448272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</a:rPr>
              <a:t>Апрель – май 2017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843808" y="4797152"/>
            <a:ext cx="6120680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Планы реализации муниципальных образований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 внедрению целевых моделей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395536" y="3933056"/>
            <a:ext cx="2304256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</a:rPr>
              <a:t>30.03.2017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843808" y="3933056"/>
            <a:ext cx="6120680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Приказ АНО «АСИ» №49-ОД о создании региональных экспертных групп</a:t>
            </a:r>
            <a:endParaRPr lang="ru-RU" sz="2000" dirty="0">
              <a:solidFill>
                <a:schemeClr val="tx1"/>
              </a:solidFill>
            </a:endParaRPr>
          </a:p>
        </p:txBody>
      </p:sp>
      <p:grpSp>
        <p:nvGrpSpPr>
          <p:cNvPr id="2" name="Группа 18"/>
          <p:cNvGrpSpPr/>
          <p:nvPr/>
        </p:nvGrpSpPr>
        <p:grpSpPr>
          <a:xfrm>
            <a:off x="141734" y="1556792"/>
            <a:ext cx="288032" cy="360040"/>
            <a:chOff x="7884368" y="44624"/>
            <a:chExt cx="432048" cy="432048"/>
          </a:xfrm>
        </p:grpSpPr>
        <p:sp>
          <p:nvSpPr>
            <p:cNvPr id="17" name="Овал 16"/>
            <p:cNvSpPr/>
            <p:nvPr/>
          </p:nvSpPr>
          <p:spPr>
            <a:xfrm>
              <a:off x="7884368" y="44624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7956376" y="116632"/>
              <a:ext cx="296888" cy="34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Группа 18"/>
          <p:cNvGrpSpPr/>
          <p:nvPr/>
        </p:nvGrpSpPr>
        <p:grpSpPr>
          <a:xfrm>
            <a:off x="141734" y="2420888"/>
            <a:ext cx="288032" cy="360040"/>
            <a:chOff x="7884368" y="44624"/>
            <a:chExt cx="432048" cy="432048"/>
          </a:xfrm>
        </p:grpSpPr>
        <p:sp>
          <p:nvSpPr>
            <p:cNvPr id="23" name="Овал 22"/>
            <p:cNvSpPr/>
            <p:nvPr/>
          </p:nvSpPr>
          <p:spPr>
            <a:xfrm>
              <a:off x="7884368" y="44624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7956376" y="116632"/>
              <a:ext cx="296888" cy="34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" name="Группа 18"/>
          <p:cNvGrpSpPr/>
          <p:nvPr/>
        </p:nvGrpSpPr>
        <p:grpSpPr>
          <a:xfrm>
            <a:off x="141734" y="3212976"/>
            <a:ext cx="288032" cy="360040"/>
            <a:chOff x="7884368" y="44624"/>
            <a:chExt cx="432048" cy="432048"/>
          </a:xfrm>
        </p:grpSpPr>
        <p:sp>
          <p:nvSpPr>
            <p:cNvPr id="26" name="Овал 25"/>
            <p:cNvSpPr/>
            <p:nvPr/>
          </p:nvSpPr>
          <p:spPr>
            <a:xfrm>
              <a:off x="7884368" y="44624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7956376" y="116632"/>
              <a:ext cx="296888" cy="34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" name="Группа 18"/>
          <p:cNvGrpSpPr/>
          <p:nvPr/>
        </p:nvGrpSpPr>
        <p:grpSpPr>
          <a:xfrm>
            <a:off x="141734" y="4077072"/>
            <a:ext cx="288032" cy="360040"/>
            <a:chOff x="7884368" y="44624"/>
            <a:chExt cx="432048" cy="432048"/>
          </a:xfrm>
        </p:grpSpPr>
        <p:sp>
          <p:nvSpPr>
            <p:cNvPr id="29" name="Овал 28"/>
            <p:cNvSpPr/>
            <p:nvPr/>
          </p:nvSpPr>
          <p:spPr>
            <a:xfrm>
              <a:off x="7884368" y="44624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7956376" y="116632"/>
              <a:ext cx="296888" cy="34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Группа 18"/>
          <p:cNvGrpSpPr/>
          <p:nvPr/>
        </p:nvGrpSpPr>
        <p:grpSpPr>
          <a:xfrm>
            <a:off x="141734" y="5013176"/>
            <a:ext cx="288032" cy="360040"/>
            <a:chOff x="7884368" y="44624"/>
            <a:chExt cx="432048" cy="432048"/>
          </a:xfrm>
        </p:grpSpPr>
        <p:sp>
          <p:nvSpPr>
            <p:cNvPr id="32" name="Овал 31"/>
            <p:cNvSpPr/>
            <p:nvPr/>
          </p:nvSpPr>
          <p:spPr>
            <a:xfrm>
              <a:off x="7884368" y="44624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7956376" y="116632"/>
              <a:ext cx="296888" cy="34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35" name="Прямая соединительная линия 34"/>
          <p:cNvCxnSpPr/>
          <p:nvPr/>
        </p:nvCxnSpPr>
        <p:spPr>
          <a:xfrm>
            <a:off x="467544" y="2132856"/>
            <a:ext cx="83529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67544" y="2996952"/>
            <a:ext cx="83529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67544" y="3861048"/>
            <a:ext cx="83529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67544" y="4725144"/>
            <a:ext cx="83529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67544" y="5661248"/>
            <a:ext cx="835292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2" name="Группа 18"/>
          <p:cNvGrpSpPr/>
          <p:nvPr/>
        </p:nvGrpSpPr>
        <p:grpSpPr>
          <a:xfrm>
            <a:off x="107504" y="5877272"/>
            <a:ext cx="288032" cy="360040"/>
            <a:chOff x="7884368" y="44624"/>
            <a:chExt cx="432048" cy="432048"/>
          </a:xfrm>
        </p:grpSpPr>
        <p:sp>
          <p:nvSpPr>
            <p:cNvPr id="40" name="Овал 39"/>
            <p:cNvSpPr/>
            <p:nvPr/>
          </p:nvSpPr>
          <p:spPr>
            <a:xfrm>
              <a:off x="7884368" y="44624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7956376" y="116632"/>
              <a:ext cx="296888" cy="34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2" name="Блок-схема: процесс 41"/>
          <p:cNvSpPr/>
          <p:nvPr/>
        </p:nvSpPr>
        <p:spPr>
          <a:xfrm>
            <a:off x="395536" y="5733256"/>
            <a:ext cx="2232248" cy="72008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</a:rPr>
              <a:t>Декабрь 2017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2843808" y="5733256"/>
            <a:ext cx="6120680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Заседание Государственного Совета по оценке результатов внедрения целевых моделей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74848" y="188640"/>
            <a:ext cx="8229600" cy="810344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002060"/>
                </a:solidFill>
              </a:rPr>
              <a:t>Направления реализации целевых моделей</a:t>
            </a:r>
            <a:endParaRPr lang="ru-RU" sz="29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3645024"/>
          <a:ext cx="889248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96"/>
                <a:gridCol w="2736304"/>
                <a:gridCol w="2052736"/>
                <a:gridCol w="2267744"/>
              </a:tblGrid>
              <a:tr h="57606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Строительство: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Разрешение</a:t>
                      </a:r>
                      <a:r>
                        <a:rPr lang="ru-RU" sz="14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на строительство;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Кадастровый учет;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Регистрация</a:t>
                      </a:r>
                      <a:r>
                        <a:rPr lang="ru-RU" sz="14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права собственности</a:t>
                      </a:r>
                      <a:endParaRPr lang="ru-RU" sz="1400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Законодательство об инвестиционной деятельности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Эффективность обратной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 связи для инвесторов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56381">
                <a:tc rowSpan="2">
                  <a:txBody>
                    <a:bodyPr/>
                    <a:lstStyle/>
                    <a:p>
                      <a:pPr marL="180975" indent="-180975">
                        <a:buFont typeface="Wingdings" pitchFamily="2" charset="2"/>
                        <a:buChar char="ü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Подключение </a:t>
                      </a:r>
                      <a:br>
                        <a:rPr lang="ru-RU" sz="1600" b="1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к инженерным сетям: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Теплоснабжение;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Водоснабжение и водоотведение;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Газоснабжение;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Электроснабжение</a:t>
                      </a:r>
                      <a:endParaRPr lang="ru-RU" sz="140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buFont typeface="Wingdings" pitchFamily="2" charset="2"/>
                        <a:buChar char="ü"/>
                      </a:pPr>
                      <a:r>
                        <a:rPr kumimoji="0" lang="ru-RU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Инвестиционный портал региона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buFont typeface="Wingdings" pitchFamily="2" charset="2"/>
                        <a:buChar char="ü"/>
                      </a:pPr>
                      <a:r>
                        <a:rPr kumimoji="0" lang="ru-RU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Поддержка малого </a:t>
                      </a:r>
                      <a:br>
                        <a:rPr kumimoji="0" lang="ru-RU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и среднего предпринимательства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6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algn="ctr" rtl="0" eaLnBrk="1" latinLnBrk="0" hangingPunct="1">
                        <a:buFont typeface="Wingdings" pitchFamily="2" charset="2"/>
                        <a:buChar char="ü"/>
                      </a:pPr>
                      <a:r>
                        <a:rPr kumimoji="0" lang="ru-RU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Единая специализированная организация по привлечению инвестиций и работе с инвесторами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5767">
                <a:tc>
                  <a:txBody>
                    <a:bodyPr/>
                    <a:lstStyle/>
                    <a:p>
                      <a:pPr marL="180975" indent="-180975">
                        <a:buFont typeface="Wingdings" pitchFamily="2" charset="2"/>
                        <a:buChar char="ü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Контроль и надзор: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Сокращение количества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проверок;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Единая информационная </a:t>
                      </a:r>
                      <a:b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база проверяющих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0" algn="l" rtl="0" eaLnBrk="1" latinLnBrk="0" hangingPunct="1">
                        <a:buFont typeface="Wingdings" pitchFamily="2" charset="2"/>
                        <a:buNone/>
                      </a:pPr>
                      <a:endParaRPr kumimoji="0" lang="ru-RU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algn="l" rtl="0" eaLnBrk="1" latinLnBrk="0" hangingPunct="1">
                        <a:buFont typeface="Wingdings" pitchFamily="2" charset="2"/>
                        <a:buChar char="ü"/>
                      </a:pPr>
                      <a:endParaRPr kumimoji="0" lang="ru-RU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Блок-схема: процесс 6"/>
          <p:cNvSpPr/>
          <p:nvPr/>
        </p:nvSpPr>
        <p:spPr>
          <a:xfrm>
            <a:off x="251520" y="1268760"/>
            <a:ext cx="8640960" cy="864096"/>
          </a:xfrm>
          <a:prstGeom prst="flowChartProcess">
            <a:avLst/>
          </a:prstGeom>
          <a:noFill/>
          <a:ln w="6350"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Целевая модель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– совокупность целевых показателей (сроки, стоимость, количество процедур и др.) по ключевым факторам, наиболее влияющим на улучшение инвестиционного климата в регионе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411760" y="2204864"/>
            <a:ext cx="0" cy="360040"/>
          </a:xfrm>
          <a:prstGeom prst="straightConnector1">
            <a:avLst/>
          </a:prstGeom>
          <a:ln w="63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732240" y="2204864"/>
            <a:ext cx="0" cy="360040"/>
          </a:xfrm>
          <a:prstGeom prst="straightConnector1">
            <a:avLst/>
          </a:prstGeom>
          <a:ln w="63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процесс 10"/>
          <p:cNvSpPr/>
          <p:nvPr/>
        </p:nvSpPr>
        <p:spPr>
          <a:xfrm>
            <a:off x="683568" y="2708920"/>
            <a:ext cx="3528392" cy="504056"/>
          </a:xfrm>
          <a:prstGeom prst="flowChartProcess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Упрощение процедур ведения бизнеса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4932040" y="2708920"/>
            <a:ext cx="3528392" cy="504056"/>
          </a:xfrm>
          <a:prstGeom prst="flowChartProcess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Повышение инвестиционной привлекательности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51520" y="2636912"/>
            <a:ext cx="4320480" cy="4032448"/>
          </a:xfrm>
          <a:prstGeom prst="flowChartProcess">
            <a:avLst/>
          </a:prstGeom>
          <a:noFill/>
          <a:ln w="6350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300"/>
              </a:solidFill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4716016" y="2636912"/>
            <a:ext cx="4245104" cy="4032448"/>
          </a:xfrm>
          <a:prstGeom prst="flowChartProcess">
            <a:avLst/>
          </a:prstGeom>
          <a:noFill/>
          <a:ln w="6350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3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476672"/>
            <a:ext cx="867645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002060"/>
                </a:solidFill>
                <a:latin typeface="+mj-lt"/>
              </a:rPr>
              <a:t>Взаимодействие участников реализации целевых моделей</a:t>
            </a:r>
            <a:endParaRPr lang="ru-RU" sz="29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6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484784"/>
            <a:ext cx="8640960" cy="2376264"/>
          </a:xfrm>
          <a:prstGeom prst="roundRect">
            <a:avLst/>
          </a:prstGeom>
          <a:noFill/>
          <a:ln w="12700">
            <a:solidFill>
              <a:srgbClr val="0066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635896" y="4437112"/>
            <a:ext cx="1800200" cy="792088"/>
          </a:xfrm>
          <a:prstGeom prst="flowChartProcess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</a:rPr>
              <a:t>Информационная система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en-US" sz="1600" b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</a:rPr>
              <a:t>Region-ID</a:t>
            </a:r>
            <a:endParaRPr lang="ru-RU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6012160" y="4437112"/>
            <a:ext cx="2592288" cy="1008112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Ответственные 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федеральные органы исполнительной власти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51520" y="4509120"/>
            <a:ext cx="2808312" cy="648072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Экспертная группа региона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2339752" y="5805264"/>
            <a:ext cx="4608512" cy="504056"/>
          </a:xfrm>
          <a:prstGeom prst="flowChartProcess">
            <a:avLst/>
          </a:prstGeom>
          <a:noFill/>
          <a:ln w="6350">
            <a:solidFill>
              <a:srgbClr val="335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Мониторинг внедрения целевых моделей 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федеральными органами исполнительной власти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23528" y="1777008"/>
            <a:ext cx="1944216" cy="1003920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Министерство экономического развития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2411760" y="1772816"/>
            <a:ext cx="2376264" cy="1008112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Министерство развития предпринимательства, торговли и внешних связей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3635896" y="2924944"/>
            <a:ext cx="1584176" cy="504056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Управление </a:t>
            </a:r>
            <a:r>
              <a:rPr lang="ru-RU" sz="1600" dirty="0" err="1" smtClean="0">
                <a:solidFill>
                  <a:schemeClr val="tx1"/>
                </a:solidFill>
              </a:rPr>
              <a:t>Росреестра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4932040" y="1772816"/>
            <a:ext cx="1728192" cy="936104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Министерство строительства и ЖКХ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804248" y="1772816"/>
            <a:ext cx="1800200" cy="936104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Министерство промышленности и энергетики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323528" y="2924944"/>
            <a:ext cx="3096344" cy="504056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Уполномоченный по защите прав предпринимателей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455528" y="2924944"/>
            <a:ext cx="3168352" cy="504056"/>
          </a:xfrm>
          <a:prstGeom prst="flowChartProcess">
            <a:avLst/>
          </a:prstGeom>
          <a:noFill/>
          <a:ln w="63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образования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6" name="Стрелка вниз 35"/>
          <p:cNvSpPr/>
          <p:nvPr/>
        </p:nvSpPr>
        <p:spPr>
          <a:xfrm>
            <a:off x="4427984" y="5301208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5400000">
            <a:off x="5616116" y="4617132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-5400000">
            <a:off x="3239852" y="4617132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5004048" y="3573016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6600"/>
                </a:solidFill>
              </a:rPr>
              <a:t>Ответственные исполнители ЦМ в регионе</a:t>
            </a:r>
            <a:endParaRPr lang="ru-RU" sz="1400" i="1" dirty="0">
              <a:solidFill>
                <a:srgbClr val="00660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79512" y="3933056"/>
            <a:ext cx="8640960" cy="2736304"/>
          </a:xfrm>
          <a:prstGeom prst="roundRect">
            <a:avLst/>
          </a:prstGeom>
          <a:noFill/>
          <a:ln w="12700">
            <a:solidFill>
              <a:srgbClr val="0066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3995936" y="6361583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6600"/>
                </a:solidFill>
              </a:rPr>
              <a:t>Контроль за исполнением мероприятий целевых моделей</a:t>
            </a:r>
            <a:endParaRPr lang="ru-RU" sz="1400" i="1" dirty="0">
              <a:solidFill>
                <a:srgbClr val="0066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427984" y="4005064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6876256" y="4005064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 rot="10800000">
            <a:off x="7164288" y="4005064"/>
            <a:ext cx="216024" cy="360040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547664" y="4005064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10800000">
            <a:off x="1835696" y="4005064"/>
            <a:ext cx="216024" cy="432048"/>
          </a:xfrm>
          <a:prstGeom prst="downArrow">
            <a:avLst/>
          </a:prstGeom>
          <a:noFill/>
          <a:ln w="952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/>
        </p:nvGraphicFramePr>
        <p:xfrm>
          <a:off x="0" y="1268760"/>
          <a:ext cx="9144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8464"/>
            <a:ext cx="8229600" cy="990600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002060"/>
                </a:solidFill>
              </a:rPr>
              <a:t>Уровень внедрения целевых моделей </a:t>
            </a:r>
            <a:br>
              <a:rPr lang="ru-RU" sz="2900" b="1" dirty="0" smtClean="0">
                <a:solidFill>
                  <a:srgbClr val="002060"/>
                </a:solidFill>
              </a:rPr>
            </a:br>
            <a:r>
              <a:rPr lang="ru-RU" sz="2900" b="1" dirty="0" smtClean="0">
                <a:solidFill>
                  <a:srgbClr val="002060"/>
                </a:solidFill>
              </a:rPr>
              <a:t>в Кировской области</a:t>
            </a:r>
            <a:endParaRPr lang="ru-RU" sz="2900" b="1" dirty="0">
              <a:solidFill>
                <a:srgbClr val="002060"/>
              </a:solidFill>
            </a:endParaRPr>
          </a:p>
        </p:txBody>
      </p:sp>
      <p:sp>
        <p:nvSpPr>
          <p:cNvPr id="11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8460432" y="1412776"/>
            <a:ext cx="9526" cy="512888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2080" y="908720"/>
            <a:ext cx="385192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Средний уровень реализации ЦМ  </a:t>
            </a:r>
            <a:br>
              <a:rPr lang="ru-RU" sz="1500" dirty="0" smtClean="0"/>
            </a:br>
            <a:r>
              <a:rPr lang="ru-RU" sz="1500" dirty="0" smtClean="0"/>
              <a:t>в регионе – </a:t>
            </a:r>
            <a:r>
              <a:rPr lang="ru-RU" sz="1500" b="1" dirty="0" smtClean="0">
                <a:solidFill>
                  <a:srgbClr val="006600"/>
                </a:solidFill>
              </a:rPr>
              <a:t>92%</a:t>
            </a:r>
            <a:r>
              <a:rPr lang="en-US" sz="1500" b="1" dirty="0" smtClean="0">
                <a:solidFill>
                  <a:srgbClr val="006600"/>
                </a:solidFill>
              </a:rPr>
              <a:t> </a:t>
            </a:r>
            <a:r>
              <a:rPr lang="en-US" sz="1500" dirty="0" smtClean="0"/>
              <a:t>(</a:t>
            </a:r>
            <a:r>
              <a:rPr lang="ru-RU" sz="1500" dirty="0" smtClean="0"/>
              <a:t>РФ – 92%)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3600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611560" y="836712"/>
            <a:ext cx="8229600" cy="360040"/>
          </a:xfrm>
          <a:prstGeom prst="rect">
            <a:avLst/>
          </a:prstGeom>
          <a:ln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Получение разрешения</a:t>
            </a:r>
            <a:r>
              <a:rPr lang="ru-RU" sz="29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на строительство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 l="21554" t="55828" r="74313" b="38266"/>
          <a:stretch>
            <a:fillRect/>
          </a:stretch>
        </p:blipFill>
        <p:spPr bwMode="auto">
          <a:xfrm>
            <a:off x="287524" y="692696"/>
            <a:ext cx="40950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Блок-схема: процесс 19"/>
          <p:cNvSpPr/>
          <p:nvPr/>
        </p:nvSpPr>
        <p:spPr>
          <a:xfrm>
            <a:off x="6516216" y="1196752"/>
            <a:ext cx="2232248" cy="1368152"/>
          </a:xfrm>
          <a:prstGeom prst="flowChartProcess">
            <a:avLst/>
          </a:prstGeom>
          <a:noFill/>
          <a:ln w="635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Получение ГПЗУ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740996" y="1934344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28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7380312" y="2019873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380312" y="1925655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14</a:t>
            </a:r>
            <a:endParaRPr lang="ru-RU" sz="2400" b="1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799293" y="1948260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851920" y="2276872"/>
            <a:ext cx="5040560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Подключение к сетям инженерно-технологического присоединения</a:t>
            </a: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6156176" y="3116922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Блок-схема: процесс 45"/>
          <p:cNvSpPr/>
          <p:nvPr/>
        </p:nvSpPr>
        <p:spPr>
          <a:xfrm>
            <a:off x="3995936" y="5157192"/>
            <a:ext cx="2520280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Доля услуг по выдаче ГПЗУ, предоставленных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в электронном виде</a:t>
            </a:r>
          </a:p>
          <a:p>
            <a:pPr>
              <a:spcAft>
                <a:spcPts val="3000"/>
              </a:spcAft>
              <a:buClr>
                <a:srgbClr val="EA8027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H="1" flipV="1">
            <a:off x="5004048" y="5997359"/>
            <a:ext cx="4444" cy="305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9" name="Блок-схема: процесс 58"/>
          <p:cNvSpPr/>
          <p:nvPr/>
        </p:nvSpPr>
        <p:spPr>
          <a:xfrm>
            <a:off x="3707904" y="1196752"/>
            <a:ext cx="295232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Получение разрешения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на строительство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572000" y="1916832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8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>
            <a:off x="5004048" y="2019873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5047506" y="1925655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5</a:t>
            </a:r>
            <a:endParaRPr lang="ru-RU" sz="2400" b="1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4088" y="1948260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6516216" y="5157192"/>
            <a:ext cx="2448272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Получение заключения экспертизы проектной документации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732240" y="5949280"/>
            <a:ext cx="495650" cy="46166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50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>
            <a:off x="7308304" y="5997242"/>
            <a:ext cx="0" cy="32900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7366412" y="5951140"/>
            <a:ext cx="495650" cy="46166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45</a:t>
            </a:r>
            <a:endParaRPr lang="ru-RU" sz="2400" b="1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799293" y="5966558"/>
            <a:ext cx="877163" cy="46166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4716016" y="3645024"/>
            <a:ext cx="3707904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Доля услуг по выдаче разрешения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на строительство, предоставленных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в электронном виде</a:t>
            </a:r>
          </a:p>
          <a:p>
            <a:pPr>
              <a:spcAft>
                <a:spcPts val="3000"/>
              </a:spcAft>
              <a:buClr>
                <a:srgbClr val="EA8027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4644008" y="4437112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1 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 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30,5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77" name="Прямая со стрелкой 76"/>
          <p:cNvCxnSpPr/>
          <p:nvPr/>
        </p:nvCxnSpPr>
        <p:spPr>
          <a:xfrm flipH="1" flipV="1">
            <a:off x="6151732" y="4495758"/>
            <a:ext cx="4444" cy="305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1469783" y="6519446"/>
            <a:ext cx="767421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82%, в РФ – 78%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3844549" y="1268760"/>
            <a:ext cx="7371" cy="5261533"/>
          </a:xfrm>
          <a:prstGeom prst="line">
            <a:avLst/>
          </a:prstGeom>
          <a:ln w="190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 flipV="1">
            <a:off x="3995936" y="5008298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 flipV="1">
            <a:off x="3995936" y="3573016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 flipV="1">
            <a:off x="3995936" y="2420888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516216" y="1191803"/>
            <a:ext cx="7371" cy="1157077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6516216" y="5224251"/>
            <a:ext cx="7371" cy="1157077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251520" y="1772816"/>
            <a:ext cx="352839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Приведение региональных и муниципальных НПА в соответствие с действующим законодательством о градостроительной деятельности</a:t>
            </a:r>
          </a:p>
          <a:p>
            <a:pPr>
              <a:spcAft>
                <a:spcPts val="1500"/>
              </a:spcAft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Перевод предоставления услуг по выдаче ГПЗУ, разрешения на строительство, проведение государственной экспертизы в электронную форму</a:t>
            </a:r>
          </a:p>
          <a:p>
            <a:pPr>
              <a:spcAft>
                <a:spcPts val="1500"/>
              </a:spcAft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Оптимизация сроков прохождения количества дополнительных процедур, их регламентация</a:t>
            </a:r>
            <a:endParaRPr lang="ru-RU" sz="1600" dirty="0"/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7282433" y="602128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4860032" y="3039343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40     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28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995936" y="5949280"/>
            <a:ext cx="2376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1 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 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48,6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662880" y="908720"/>
            <a:ext cx="8229600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Регистрация права собственности</a:t>
            </a: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732240" y="2996952"/>
            <a:ext cx="223224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Доля отказов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от регистрации прав собственности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004048" y="1484784"/>
            <a:ext cx="295232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Срок регистрации права собственности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711061" y="220486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7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>
            <a:off x="6100415" y="2298380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6186567" y="2213687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7</a:t>
            </a:r>
            <a:endParaRPr lang="ru-RU" sz="2400" b="1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503149" y="2236292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3707904" y="2996952"/>
            <a:ext cx="3238461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Доля услуг по регистрации прав, предоставленных </a:t>
            </a:r>
            <a:b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в электронном виде</a:t>
            </a:r>
          </a:p>
          <a:p>
            <a:pPr>
              <a:spcAft>
                <a:spcPts val="3000"/>
              </a:spcAft>
              <a:buClr>
                <a:srgbClr val="EA8027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635896" y="3893914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1,37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%  </a:t>
            </a:r>
            <a:r>
              <a:rPr lang="ru-RU" sz="2400" b="1" dirty="0" smtClean="0">
                <a:latin typeface="Calibri" pitchFamily="34" charset="0"/>
              </a:rPr>
              <a:t>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64,7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77" name="Прямая со стрелкой 76"/>
          <p:cNvCxnSpPr/>
          <p:nvPr/>
        </p:nvCxnSpPr>
        <p:spPr>
          <a:xfrm flipH="1" flipV="1">
            <a:off x="5359644" y="3988006"/>
            <a:ext cx="4444" cy="305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251520" y="2205876"/>
            <a:ext cx="3528392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Сокращение сроков предоставления государственной и муниципальной услуги по регистрации права на земельные участки и объекты недвижимого имущества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Обеспечение качественного предоставления услуг через МФЦ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Обеспечение межведомственного взаимодействия посредством системы межведомственного электронного взаимодействия (СМЭВ)</a:t>
            </a: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50660" r="74312" b="44172"/>
          <a:stretch>
            <a:fillRect/>
          </a:stretch>
        </p:blipFill>
        <p:spPr bwMode="auto">
          <a:xfrm>
            <a:off x="251520" y="764704"/>
            <a:ext cx="46800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1298262" y="6519446"/>
            <a:ext cx="784573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100%, в РФ – 99%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3851920" y="1268760"/>
            <a:ext cx="7371" cy="5261533"/>
          </a:xfrm>
          <a:prstGeom prst="line">
            <a:avLst/>
          </a:prstGeom>
          <a:ln w="190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732240" y="3903439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8,08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%  </a:t>
            </a:r>
            <a:r>
              <a:rPr lang="ru-RU" sz="2400" b="1" dirty="0" smtClean="0">
                <a:latin typeface="Calibri" pitchFamily="34" charset="0"/>
              </a:rPr>
              <a:t>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3,48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7956376" y="3964089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3995936" y="2780928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732240" y="2924944"/>
            <a:ext cx="0" cy="144016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4176464" y="465313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Предоставление услуг по регистрации прав через МФЦ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3995936" y="4504242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4932040" y="5343599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84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%  </a:t>
            </a:r>
            <a:r>
              <a:rPr lang="ru-RU" sz="2400" b="1" dirty="0" smtClean="0">
                <a:latin typeface="Calibri" pitchFamily="34" charset="0"/>
              </a:rPr>
              <a:t>    </a:t>
            </a:r>
            <a:r>
              <a:rPr lang="ru-RU" sz="2400" b="1" dirty="0" smtClean="0">
                <a:solidFill>
                  <a:srgbClr val="009900"/>
                </a:solidFill>
                <a:latin typeface="Calibri" pitchFamily="34" charset="0"/>
              </a:rPr>
              <a:t>91,7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H="1" flipV="1">
            <a:off x="6516216" y="5373216"/>
            <a:ext cx="4444" cy="305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Блок-схема: процесс 44"/>
          <p:cNvSpPr/>
          <p:nvPr/>
        </p:nvSpPr>
        <p:spPr>
          <a:xfrm>
            <a:off x="6588224" y="1484784"/>
            <a:ext cx="223224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Срок подготовки межевого и технического планов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392488" y="0"/>
            <a:ext cx="323528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590872" y="908720"/>
            <a:ext cx="8229600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Постановка на кадастровый учет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64095" r="74313" b="29687"/>
          <a:stretch>
            <a:fillRect/>
          </a:stretch>
        </p:blipFill>
        <p:spPr bwMode="auto">
          <a:xfrm>
            <a:off x="251519" y="800760"/>
            <a:ext cx="38896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>
          <a:xfrm>
            <a:off x="1412075" y="6519446"/>
            <a:ext cx="773192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78%, в РФ – 82%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79512" y="1556792"/>
            <a:ext cx="3672408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Повышение эффективности процедур предоставления земельных участков, находящихся в государственной (федеральной, региональной) или муниципальной собственности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Сокращение сроков постановки объектов недвижимости на государственный кадастровый учет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Уточнение границ Кировской области, границ муниципальных образований и сельских поселений Кировской области </a:t>
            </a:r>
          </a:p>
          <a:p>
            <a:pPr>
              <a:spcAft>
                <a:spcPts val="1500"/>
              </a:spcAft>
              <a:buClr>
                <a:srgbClr val="002060"/>
              </a:buClr>
              <a:buSzPct val="140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Обеспечение межведомственного взаимодействия посредством СМЭВ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851920" y="1268760"/>
            <a:ext cx="7371" cy="5261533"/>
          </a:xfrm>
          <a:prstGeom prst="line">
            <a:avLst/>
          </a:prstGeom>
          <a:ln w="190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4355976" y="2282205"/>
            <a:ext cx="194421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30     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9 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3923928" y="1490117"/>
            <a:ext cx="2664296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Срок присвоения адреса земельному участку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5076056" y="2344293"/>
            <a:ext cx="0" cy="329007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4932040" y="2354213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6732240" y="2276872"/>
            <a:ext cx="2016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60     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17 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7308305" y="2338960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Блок-схема: процесс 46"/>
          <p:cNvSpPr/>
          <p:nvPr/>
        </p:nvSpPr>
        <p:spPr>
          <a:xfrm>
            <a:off x="3995936" y="3146301"/>
            <a:ext cx="259228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Доля муниципальных образований с утвержденными генеральными планами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3968" y="4082405"/>
            <a:ext cx="194421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49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r>
              <a:rPr lang="ru-RU" sz="2400" b="1" dirty="0" smtClean="0">
                <a:latin typeface="Calibri" pitchFamily="34" charset="0"/>
              </a:rPr>
              <a:t>     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99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V="1">
            <a:off x="5148064" y="4154413"/>
            <a:ext cx="0" cy="319065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5220072" y="4154413"/>
            <a:ext cx="0" cy="319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2" name="Блок-схема: процесс 51"/>
          <p:cNvSpPr/>
          <p:nvPr/>
        </p:nvSpPr>
        <p:spPr>
          <a:xfrm>
            <a:off x="6660232" y="3146301"/>
            <a:ext cx="248376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Доля государственных услуг по постановке на кадастровый учет через МФЦ</a:t>
            </a:r>
          </a:p>
          <a:p>
            <a:pPr>
              <a:spcAft>
                <a:spcPts val="3000"/>
              </a:spcAft>
              <a:buClr>
                <a:srgbClr val="EA8027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911752" y="4082405"/>
            <a:ext cx="190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52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r>
              <a:rPr lang="ru-RU" sz="2400" b="1" dirty="0" smtClean="0">
                <a:latin typeface="Calibri" pitchFamily="34" charset="0"/>
              </a:rPr>
              <a:t>       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64</a:t>
            </a:r>
            <a:r>
              <a:rPr lang="ru-RU" sz="2400" b="1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2400" b="1" dirty="0">
              <a:latin typeface="Calibri" pitchFamily="34" charset="0"/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 flipV="1">
            <a:off x="7812360" y="4154413"/>
            <a:ext cx="0" cy="319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 flipV="1">
            <a:off x="3995936" y="2853391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 flipV="1">
            <a:off x="3995936" y="4730477"/>
            <a:ext cx="5040560" cy="4878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Блок-схема: процесс 56"/>
          <p:cNvSpPr/>
          <p:nvPr/>
        </p:nvSpPr>
        <p:spPr>
          <a:xfrm>
            <a:off x="4644008" y="4869160"/>
            <a:ext cx="3672408" cy="1368152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0"/>
              </a:spcAft>
              <a:buClr>
                <a:srgbClr val="EA8027"/>
              </a:buClr>
              <a:defRPr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Срок утверждения схемы расположения земельного участка на кадастровом плане территории</a:t>
            </a:r>
          </a:p>
          <a:p>
            <a:pPr>
              <a:spcAft>
                <a:spcPts val="3000"/>
              </a:spcAft>
              <a:buClr>
                <a:srgbClr val="EA8027"/>
              </a:buCl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860032" y="5631631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60    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14  </a:t>
            </a:r>
            <a:r>
              <a:rPr lang="ru-RU" sz="24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дней</a:t>
            </a:r>
            <a:endParaRPr lang="ru-RU" sz="2400" dirty="0">
              <a:latin typeface="Calibri" pitchFamily="34" charset="0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>
            <a:off x="6156176" y="5692281"/>
            <a:ext cx="0" cy="329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588224" y="1340768"/>
            <a:ext cx="0" cy="144016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6588224" y="3068960"/>
            <a:ext cx="0" cy="144016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Упрощение процедур ведения бизнеса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gradFill flip="none" rotWithShape="1">
            <a:gsLst>
              <a:gs pos="0">
                <a:schemeClr val="accent4">
                  <a:tint val="45000"/>
                  <a:satMod val="200000"/>
                </a:schemeClr>
              </a:gs>
              <a:gs pos="30000">
                <a:schemeClr val="accent4">
                  <a:tint val="61000"/>
                  <a:satMod val="200000"/>
                </a:schemeClr>
              </a:gs>
              <a:gs pos="45000">
                <a:schemeClr val="accent4">
                  <a:tint val="66000"/>
                  <a:satMod val="200000"/>
                </a:schemeClr>
              </a:gs>
              <a:gs pos="55000">
                <a:schemeClr val="accent4">
                  <a:tint val="66000"/>
                  <a:satMod val="200000"/>
                </a:schemeClr>
              </a:gs>
              <a:gs pos="73000">
                <a:schemeClr val="accent4">
                  <a:tint val="61000"/>
                  <a:satMod val="200000"/>
                </a:schemeClr>
              </a:gs>
              <a:gs pos="100000">
                <a:schemeClr val="accent4">
                  <a:tint val="45000"/>
                  <a:satMod val="2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/>
          </p:cNvSpPr>
          <p:nvPr/>
        </p:nvSpPr>
        <p:spPr>
          <a:xfrm>
            <a:off x="4211960" y="0"/>
            <a:ext cx="720080" cy="26064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Заголовок 5"/>
          <p:cNvSpPr txBox="1">
            <a:spLocks/>
          </p:cNvSpPr>
          <p:nvPr/>
        </p:nvSpPr>
        <p:spPr>
          <a:xfrm>
            <a:off x="806896" y="908720"/>
            <a:ext cx="8229600" cy="360040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Контрольно-надзорная деятельность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412075" y="6519446"/>
            <a:ext cx="773192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Средний уровень реализации ЦМ в Кировской области – 80%, в РФ – 86%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44754" r="74312" b="50816"/>
          <a:stretch>
            <a:fillRect/>
          </a:stretch>
        </p:blipFill>
        <p:spPr bwMode="auto">
          <a:xfrm>
            <a:off x="295470" y="836711"/>
            <a:ext cx="546001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51520" y="1332057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Регламентация организации и проведения регионального государственного контроля (надзора)</a:t>
            </a:r>
            <a:endParaRPr lang="ru-RU" sz="1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652120" y="1268760"/>
            <a:ext cx="0" cy="648072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процесс 14"/>
          <p:cNvSpPr/>
          <p:nvPr/>
        </p:nvSpPr>
        <p:spPr>
          <a:xfrm>
            <a:off x="5724128" y="1196752"/>
            <a:ext cx="3312368" cy="792088"/>
          </a:xfrm>
          <a:prstGeom prst="flowChartProcess">
            <a:avLst/>
          </a:prstGeom>
          <a:noFill/>
          <a:ln w="63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Положение      </a:t>
            </a:r>
          </a:p>
          <a:p>
            <a:pPr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Регламент 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467544" y="1988840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51520" y="2564904"/>
            <a:ext cx="3888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Применение </a:t>
            </a:r>
            <a:r>
              <a:rPr lang="ru-RU" sz="1600" dirty="0" err="1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риск-ориентированного</a:t>
            </a: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подхода при организации регионального государственного контроля (надзора)</a:t>
            </a:r>
            <a:endParaRPr lang="ru-RU" sz="16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139952" y="2060848"/>
            <a:ext cx="0" cy="2160240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251520" y="4463097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Оценка эффективности деятельности органов регионального государственного контроля (надзора)</a:t>
            </a:r>
            <a:endParaRPr lang="ru-RU" sz="1600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467544" y="4365104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652120" y="4437112"/>
            <a:ext cx="0" cy="576064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5580112" y="4428401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 Определены критерии риска 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 класса опасности</a:t>
            </a:r>
            <a:endParaRPr lang="ru-RU" sz="1600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467544" y="5157192"/>
            <a:ext cx="8424936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51520" y="5220489"/>
            <a:ext cx="6264696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Информационное обеспечение контрольно-надзорной деятельности в Кировской области</a:t>
            </a:r>
          </a:p>
          <a:p>
            <a:pPr>
              <a:spcAft>
                <a:spcPts val="1500"/>
              </a:spcAft>
              <a:buSzPct val="140000"/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2C5672"/>
                </a:solidFill>
                <a:latin typeface="Arial" pitchFamily="34" charset="0"/>
                <a:cs typeface="Arial" pitchFamily="34" charset="0"/>
              </a:rPr>
              <a:t>  Учет подконтрольных субъектов (объектов) и истории их проверок </a:t>
            </a:r>
            <a:endParaRPr lang="ru-RU" sz="1600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6588224" y="5229200"/>
            <a:ext cx="0" cy="1152128"/>
          </a:xfrm>
          <a:prstGeom prst="line">
            <a:avLst/>
          </a:prstGeom>
          <a:ln w="6350">
            <a:solidFill>
              <a:srgbClr val="2C567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732240" y="5229200"/>
            <a:ext cx="2123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 Типовое облачное решение (ТОР КНД) для 7 приоритетных видов контроля</a:t>
            </a:r>
            <a:endParaRPr lang="ru-RU" sz="1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11960" y="2060848"/>
            <a:ext cx="1792607" cy="1579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500"/>
              </a:spcAft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Надзор:</a:t>
            </a:r>
            <a:endParaRPr lang="ru-RU" sz="1600" b="1" dirty="0" smtClean="0"/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Экологический;</a:t>
            </a:r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Ветеринарный;</a:t>
            </a:r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Жилищный;</a:t>
            </a:r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Строительный</a:t>
            </a:r>
            <a:endParaRPr lang="ru-RU" sz="1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012160" y="2060848"/>
            <a:ext cx="2880320" cy="225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00"/>
              </a:spcAft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Контроль:</a:t>
            </a:r>
            <a:endParaRPr lang="ru-RU" sz="1600" b="1" dirty="0" smtClean="0"/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По управлению многоквартирными домами;</a:t>
            </a:r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В области долевого строительства многоквартирных домов;</a:t>
            </a:r>
          </a:p>
          <a:p>
            <a:pPr>
              <a:spcAft>
                <a:spcPts val="500"/>
              </a:spcAft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За розничной продажей алкогольной продукции</a:t>
            </a:r>
            <a:endParaRPr lang="ru-RU" sz="1600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H="1">
            <a:off x="467544" y="5877272"/>
            <a:ext cx="5976664" cy="0"/>
          </a:xfrm>
          <a:prstGeom prst="line">
            <a:avLst/>
          </a:prstGeom>
          <a:ln w="6350">
            <a:solidFill>
              <a:srgbClr val="2C56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3700</TotalTime>
  <Words>1174</Words>
  <Application>Microsoft Office PowerPoint</Application>
  <PresentationFormat>Экран (4:3)</PresentationFormat>
  <Paragraphs>214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Слайд 1</vt:lpstr>
      <vt:lpstr>Слайд 2</vt:lpstr>
      <vt:lpstr>Направления реализации целевых моделей</vt:lpstr>
      <vt:lpstr>Слайд 4</vt:lpstr>
      <vt:lpstr>Уровень внедрения целевых моделей  в Кировской области</vt:lpstr>
      <vt:lpstr>Упрощение процедур ведения бизнеса</vt:lpstr>
      <vt:lpstr>Упрощение процедур ведения бизнеса</vt:lpstr>
      <vt:lpstr>Упрощение процедур ведения бизнеса</vt:lpstr>
      <vt:lpstr>Упрощение процедур ведения бизнеса</vt:lpstr>
      <vt:lpstr>Повышение инвестиционной привлекательности</vt:lpstr>
      <vt:lpstr>Упрощение процедур ведения бизнеса</vt:lpstr>
      <vt:lpstr>Упрощение процедур ведения бизнеса</vt:lpstr>
      <vt:lpstr>Упрощение процедур ведения бизнеса</vt:lpstr>
      <vt:lpstr>Повышение инвестиционной привлекательности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целевых моделей по упрощению процедур ведения бизнеса и инвестиционной привлекательности Кировской области»</dc:title>
  <cp:lastModifiedBy>polyahova_av</cp:lastModifiedBy>
  <cp:revision>574</cp:revision>
  <dcterms:modified xsi:type="dcterms:W3CDTF">2018-02-09T08:06:08Z</dcterms:modified>
</cp:coreProperties>
</file>