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567" r:id="rId3"/>
    <p:sldId id="601" r:id="rId4"/>
    <p:sldId id="342" r:id="rId5"/>
    <p:sldId id="609" r:id="rId6"/>
    <p:sldId id="613" r:id="rId7"/>
    <p:sldId id="611" r:id="rId8"/>
    <p:sldId id="610" r:id="rId9"/>
    <p:sldId id="614" r:id="rId10"/>
    <p:sldId id="576" r:id="rId11"/>
    <p:sldId id="570" r:id="rId12"/>
    <p:sldId id="603" r:id="rId13"/>
    <p:sldId id="596" r:id="rId14"/>
    <p:sldId id="618" r:id="rId15"/>
    <p:sldId id="577" r:id="rId16"/>
    <p:sldId id="616" r:id="rId17"/>
    <p:sldId id="571" r:id="rId18"/>
    <p:sldId id="608" r:id="rId19"/>
    <p:sldId id="600" r:id="rId20"/>
    <p:sldId id="580" r:id="rId21"/>
    <p:sldId id="574" r:id="rId22"/>
    <p:sldId id="582" r:id="rId23"/>
    <p:sldId id="329" r:id="rId24"/>
  </p:sldIdLst>
  <p:sldSz cx="12192000" cy="6858000"/>
  <p:notesSz cx="6810375" cy="99425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22F8C5A-8451-46BC-B425-24AAD28F9424}">
          <p14:sldIdLst>
            <p14:sldId id="256"/>
            <p14:sldId id="567"/>
            <p14:sldId id="601"/>
            <p14:sldId id="342"/>
          </p14:sldIdLst>
        </p14:section>
        <p14:section name="Раздел без заголовка" id="{8584FB09-06A3-4B97-ACC1-4C8E25ABA05B}">
          <p14:sldIdLst>
            <p14:sldId id="609"/>
            <p14:sldId id="613"/>
            <p14:sldId id="611"/>
            <p14:sldId id="610"/>
            <p14:sldId id="614"/>
            <p14:sldId id="576"/>
            <p14:sldId id="570"/>
            <p14:sldId id="603"/>
            <p14:sldId id="596"/>
            <p14:sldId id="618"/>
          </p14:sldIdLst>
        </p14:section>
        <p14:section name="Раздел без заголовка" id="{EFBF945A-173E-40CC-9F58-A04F7C3EA14E}">
          <p14:sldIdLst>
            <p14:sldId id="577"/>
            <p14:sldId id="616"/>
            <p14:sldId id="571"/>
            <p14:sldId id="608"/>
            <p14:sldId id="600"/>
            <p14:sldId id="580"/>
            <p14:sldId id="574"/>
            <p14:sldId id="582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2D19"/>
    <a:srgbClr val="5E2716"/>
    <a:srgbClr val="703016"/>
    <a:srgbClr val="F2E4D6"/>
    <a:srgbClr val="FDF0E7"/>
    <a:srgbClr val="DDB893"/>
    <a:srgbClr val="FFFFFF"/>
    <a:srgbClr val="663300"/>
    <a:srgbClr val="5D2C19"/>
    <a:srgbClr val="B4A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66" autoAdjust="0"/>
    <p:restoredTop sz="93801" autoAdjust="0"/>
  </p:normalViewPr>
  <p:slideViewPr>
    <p:cSldViewPr>
      <p:cViewPr varScale="1">
        <p:scale>
          <a:sx n="50" d="100"/>
          <a:sy n="50" d="100"/>
        </p:scale>
        <p:origin x="78" y="15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  <a:prstGeom prst="rect">
            <a:avLst/>
          </a:prstGeom>
        </p:spPr>
        <p:txBody>
          <a:bodyPr lIns="91595" tIns="45798" rIns="91595" bIns="45798"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xfrm>
            <a:off x="908051" y="4722694"/>
            <a:ext cx="4994275" cy="4474131"/>
          </a:xfrm>
          <a:prstGeom prst="rect">
            <a:avLst/>
          </a:prstGeom>
        </p:spPr>
        <p:txBody>
          <a:bodyPr lIns="91595" tIns="45798" rIns="91595" bIns="4579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74473"/>
      </p:ext>
    </p:extLst>
  </p:cSld>
  <p:clrMap bg1="dk1" tx1="lt1" bg2="dk2" tx2="lt2" accent1="accent1" accent2="accent2" accent3="accent3" accent4="accent4" accent5="accent5" accent6="accent6" hlink="hlink" folHlink="folHlink"/>
  <p:notesStyle>
    <a:lvl1pPr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xfrm>
            <a:off x="3857637" y="9443661"/>
            <a:ext cx="2951162" cy="497126"/>
          </a:xfrm>
          <a:prstGeom prst="rect">
            <a:avLst/>
          </a:prstGeom>
          <a:ln/>
        </p:spPr>
        <p:txBody>
          <a:bodyPr lIns="91595" tIns="45798" rIns="91595" bIns="45798"/>
          <a:lstStyle/>
          <a:p>
            <a:fld id="{FA6F1F97-CA91-4529-A1FF-A12078AB9207}" type="slidenum">
              <a:rPr lang="ru-RU"/>
              <a:pPr/>
              <a:t>9</a:t>
            </a:fld>
            <a:endParaRPr lang="ru-RU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4238"/>
            <a:ext cx="7747000" cy="4357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0402" y="5521893"/>
            <a:ext cx="6006373" cy="523190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40275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409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64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10426050" y="6416767"/>
            <a:ext cx="380190" cy="380190"/>
          </a:xfrm>
          <a:prstGeom prst="ellipse">
            <a:avLst/>
          </a:prstGeom>
          <a:solidFill>
            <a:srgbClr val="F7F2E5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6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1" name="imag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04209" y="316936"/>
            <a:ext cx="1160644" cy="334360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/>
          <p:nvPr/>
        </p:nvSpPr>
        <p:spPr>
          <a:xfrm>
            <a:off x="2009013" y="325609"/>
            <a:ext cx="502329" cy="107398"/>
          </a:xfrm>
          <a:prstGeom prst="rect">
            <a:avLst/>
          </a:prstGeom>
          <a:solidFill>
            <a:srgbClr val="ED5338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xfrm>
            <a:off x="1977057" y="1122833"/>
            <a:ext cx="8247972" cy="2388605"/>
          </a:xfrm>
          <a:prstGeom prst="rect">
            <a:avLst/>
          </a:prstGeom>
        </p:spPr>
        <p:txBody>
          <a:bodyPr lIns="41492" tIns="41492" rIns="41492" bIns="41492" anchor="b"/>
          <a:lstStyle>
            <a:lvl1pPr algn="ctr" defTabSz="914771">
              <a:defRPr sz="5800">
                <a:solidFill>
                  <a:srgbClr val="000000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14" name="Shape 114"/>
          <p:cNvSpPr>
            <a:spLocks noGrp="1"/>
          </p:cNvSpPr>
          <p:nvPr>
            <p:ph type="body" sz="quarter" idx="1"/>
          </p:nvPr>
        </p:nvSpPr>
        <p:spPr>
          <a:xfrm>
            <a:off x="2462232" y="3603551"/>
            <a:ext cx="7277623" cy="1656460"/>
          </a:xfrm>
          <a:prstGeom prst="rect">
            <a:avLst/>
          </a:prstGeom>
        </p:spPr>
        <p:txBody>
          <a:bodyPr lIns="41492" tIns="41492" rIns="41492" bIns="41492"/>
          <a:lstStyle>
            <a:lvl1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1pPr>
            <a:lvl2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2pPr>
            <a:lvl3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3pPr>
            <a:lvl4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4pPr>
            <a:lvl5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Shape 115"/>
          <p:cNvSpPr>
            <a:spLocks noGrp="1"/>
          </p:cNvSpPr>
          <p:nvPr>
            <p:ph type="sldNum" sz="quarter" idx="2"/>
          </p:nvPr>
        </p:nvSpPr>
        <p:spPr>
          <a:xfrm>
            <a:off x="10501700" y="6469007"/>
            <a:ext cx="228888" cy="222687"/>
          </a:xfrm>
          <a:prstGeom prst="rect">
            <a:avLst/>
          </a:prstGeom>
        </p:spPr>
        <p:txBody>
          <a:bodyPr lIns="41492" tIns="41492" rIns="41492" bIns="41492" anchor="t"/>
          <a:lstStyle>
            <a:lvl1pPr algn="ctr" defTabSz="414937">
              <a:defRPr sz="1000">
                <a:solidFill>
                  <a:srgbClr val="562212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78727" y="6400415"/>
            <a:ext cx="275073" cy="276999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371923" y="316804"/>
            <a:ext cx="1458295" cy="334218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954552" y="325474"/>
            <a:ext cx="631151" cy="107350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32"/>
          </a:p>
        </p:txBody>
      </p:sp>
    </p:spTree>
    <p:extLst>
      <p:ext uri="{BB962C8B-B14F-4D97-AF65-F5344CB8AC3E}">
        <p14:creationId xmlns:p14="http://schemas.microsoft.com/office/powerpoint/2010/main" val="2084361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78727" y="6400415"/>
            <a:ext cx="275073" cy="276999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6" r:id="rId4"/>
    <p:sldLayoutId id="2147483659" r:id="rId5"/>
    <p:sldLayoutId id="2147483660" r:id="rId6"/>
    <p:sldLayoutId id="2147483662" r:id="rId7"/>
    <p:sldLayoutId id="2147483663" r:id="rId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jpeg"/><Relationship Id="rId7" Type="http://schemas.openxmlformats.org/officeDocument/2006/relationships/image" Target="../media/image17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hyperlink" Target="mailto:mail@kfpp.ru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44.jpeg"/><Relationship Id="rId5" Type="http://schemas.openxmlformats.org/officeDocument/2006/relationships/image" Target="../media/image39.jpeg"/><Relationship Id="rId10" Type="http://schemas.openxmlformats.org/officeDocument/2006/relationships/hyperlink" Target="mailto:mail@kfpp.ru" TargetMode="External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hyperlink" Target="mailto:mail@kfpp.ru" TargetMode="External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11" Type="http://schemas.openxmlformats.org/officeDocument/2006/relationships/image" Target="../media/image51.jpeg"/><Relationship Id="rId5" Type="http://schemas.openxmlformats.org/officeDocument/2006/relationships/image" Target="../media/image47.jpeg"/><Relationship Id="rId10" Type="http://schemas.openxmlformats.org/officeDocument/2006/relationships/image" Target="../media/image50.jpeg"/><Relationship Id="rId4" Type="http://schemas.openxmlformats.org/officeDocument/2006/relationships/image" Target="../media/image46.jpeg"/><Relationship Id="rId9" Type="http://schemas.openxmlformats.org/officeDocument/2006/relationships/image" Target="../media/image41.png"/><Relationship Id="rId1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55.png"/><Relationship Id="rId12" Type="http://schemas.openxmlformats.org/officeDocument/2006/relationships/image" Target="../media/image5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11" Type="http://schemas.openxmlformats.org/officeDocument/2006/relationships/hyperlink" Target="mailto:mail@kfpp.ru" TargetMode="External"/><Relationship Id="rId5" Type="http://schemas.openxmlformats.org/officeDocument/2006/relationships/image" Target="../media/image47.jpeg"/><Relationship Id="rId10" Type="http://schemas.openxmlformats.org/officeDocument/2006/relationships/image" Target="../media/image57.png"/><Relationship Id="rId4" Type="http://schemas.openxmlformats.org/officeDocument/2006/relationships/image" Target="../media/image46.jpeg"/><Relationship Id="rId9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10.jpeg"/><Relationship Id="rId7" Type="http://schemas.openxmlformats.org/officeDocument/2006/relationships/image" Target="../media/image17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hyperlink" Target="mailto:cr@kfpp.ru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17.jpeg"/><Relationship Id="rId9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19.png"/><Relationship Id="rId7" Type="http://schemas.openxmlformats.org/officeDocument/2006/relationships/image" Target="../media/image59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20.jpeg"/><Relationship Id="rId4" Type="http://schemas.openxmlformats.org/officeDocument/2006/relationships/hyperlink" Target="mailto:rayfond@kfpp.ru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73.jpeg"/><Relationship Id="rId7" Type="http://schemas.openxmlformats.org/officeDocument/2006/relationships/image" Target="../media/image17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hyperlink" Target="mailto:vcpe@mail.ru" TargetMode="External"/><Relationship Id="rId10" Type="http://schemas.openxmlformats.org/officeDocument/2006/relationships/image" Target="../media/image76.jpeg"/><Relationship Id="rId4" Type="http://schemas.openxmlformats.org/officeDocument/2006/relationships/image" Target="../media/image74.png"/><Relationship Id="rId9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24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68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3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jpeg"/><Relationship Id="rId5" Type="http://schemas.openxmlformats.org/officeDocument/2006/relationships/image" Target="../media/image8.png"/><Relationship Id="rId4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0.jpeg"/><Relationship Id="rId7" Type="http://schemas.openxmlformats.org/officeDocument/2006/relationships/image" Target="../media/image17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hyperlink" Target="mailto:mail@kfpp.ru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24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xfrm>
            <a:off x="10535001" y="6469007"/>
            <a:ext cx="162288" cy="22268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1492" tIns="41492" rIns="41492" bIns="41492" anchor="t"/>
          <a:lstStyle>
            <a:lvl1pPr algn="ctr" defTabSz="414937">
              <a:defRPr sz="1000">
                <a:solidFill>
                  <a:srgbClr val="562212"/>
                </a:solidFill>
              </a:defRPr>
            </a:lvl1pPr>
          </a:lstStyle>
          <a:p>
            <a:fld id="{86CB4B4D-7CA3-9044-876B-883B54F8677D}" type="slidenum">
              <a:rPr/>
              <a:pPr/>
              <a:t>1</a:t>
            </a:fld>
            <a:endParaRPr dirty="0"/>
          </a:p>
        </p:txBody>
      </p:sp>
      <p:pic>
        <p:nvPicPr>
          <p:cNvPr id="125" name="image2.png"/>
          <p:cNvPicPr>
            <a:picLocks noChangeAspect="1"/>
          </p:cNvPicPr>
          <p:nvPr/>
        </p:nvPicPr>
        <p:blipFill>
          <a:blip r:embed="rId2" cstate="print"/>
          <a:srcRect t="29635" r="25088"/>
          <a:stretch>
            <a:fillRect/>
          </a:stretch>
        </p:blipFill>
        <p:spPr>
          <a:xfrm>
            <a:off x="6481624" y="-52165"/>
            <a:ext cx="6030904" cy="5663116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Shape 126"/>
          <p:cNvSpPr/>
          <p:nvPr/>
        </p:nvSpPr>
        <p:spPr>
          <a:xfrm rot="18477484">
            <a:off x="201301" y="4693398"/>
            <a:ext cx="3445682" cy="4147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0" h="20151" extrusionOk="0">
                <a:moveTo>
                  <a:pt x="0" y="1916"/>
                </a:moveTo>
                <a:cubicBezTo>
                  <a:pt x="5728" y="-1449"/>
                  <a:pt x="13609" y="-266"/>
                  <a:pt x="17605" y="4557"/>
                </a:cubicBezTo>
                <a:cubicBezTo>
                  <a:pt x="21600" y="9381"/>
                  <a:pt x="20196" y="16019"/>
                  <a:pt x="14468" y="19383"/>
                </a:cubicBezTo>
                <a:cubicBezTo>
                  <a:pt x="13982" y="19669"/>
                  <a:pt x="13472" y="19925"/>
                  <a:pt x="12943" y="20151"/>
                </a:cubicBezTo>
                <a:lnTo>
                  <a:pt x="11118" y="17113"/>
                </a:lnTo>
                <a:cubicBezTo>
                  <a:pt x="15356" y="15307"/>
                  <a:pt x="17054" y="10949"/>
                  <a:pt x="14909" y="7379"/>
                </a:cubicBezTo>
                <a:cubicBezTo>
                  <a:pt x="12765" y="3809"/>
                  <a:pt x="7589" y="2379"/>
                  <a:pt x="3351" y="4186"/>
                </a:cubicBezTo>
                <a:cubicBezTo>
                  <a:pt x="2991" y="4339"/>
                  <a:pt x="2644" y="4514"/>
                  <a:pt x="2313" y="4708"/>
                </a:cubicBezTo>
                <a:close/>
              </a:path>
            </a:pathLst>
          </a:custGeom>
          <a:solidFill>
            <a:srgbClr val="EDD8C2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/>
            </a:pPr>
            <a:endParaRPr dirty="0"/>
          </a:p>
        </p:txBody>
      </p:sp>
      <p:sp>
        <p:nvSpPr>
          <p:cNvPr id="127" name="Shape 127"/>
          <p:cNvSpPr/>
          <p:nvPr/>
        </p:nvSpPr>
        <p:spPr>
          <a:xfrm rot="11032872">
            <a:off x="9385310" y="5633284"/>
            <a:ext cx="2244872" cy="1786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01" h="19936" extrusionOk="0">
                <a:moveTo>
                  <a:pt x="18151" y="0"/>
                </a:moveTo>
                <a:cubicBezTo>
                  <a:pt x="21436" y="5576"/>
                  <a:pt x="20471" y="13414"/>
                  <a:pt x="15997" y="17507"/>
                </a:cubicBezTo>
                <a:cubicBezTo>
                  <a:pt x="11523" y="21600"/>
                  <a:pt x="5233" y="20398"/>
                  <a:pt x="1948" y="14822"/>
                </a:cubicBezTo>
                <a:cubicBezTo>
                  <a:pt x="516" y="12392"/>
                  <a:pt x="-164" y="9399"/>
                  <a:pt x="33" y="6393"/>
                </a:cubicBezTo>
                <a:lnTo>
                  <a:pt x="3142" y="6709"/>
                </a:lnTo>
                <a:cubicBezTo>
                  <a:pt x="2831" y="11463"/>
                  <a:pt x="5671" y="15631"/>
                  <a:pt x="9486" y="16019"/>
                </a:cubicBezTo>
                <a:cubicBezTo>
                  <a:pt x="13301" y="16407"/>
                  <a:pt x="16646" y="12867"/>
                  <a:pt x="16957" y="8113"/>
                </a:cubicBezTo>
                <a:cubicBezTo>
                  <a:pt x="17093" y="6041"/>
                  <a:pt x="16624" y="3977"/>
                  <a:pt x="15637" y="2300"/>
                </a:cubicBezTo>
                <a:close/>
              </a:path>
            </a:pathLst>
          </a:custGeom>
          <a:solidFill>
            <a:srgbClr val="ED5338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/>
            </a:pPr>
            <a:endParaRPr dirty="0"/>
          </a:p>
        </p:txBody>
      </p:sp>
      <p:pic>
        <p:nvPicPr>
          <p:cNvPr id="128" name="imag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33891" y="-1068329"/>
            <a:ext cx="4248472" cy="4247217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10335908" y="6429439"/>
            <a:ext cx="513911" cy="34460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6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34" name="Shape 134"/>
          <p:cNvSpPr/>
          <p:nvPr/>
        </p:nvSpPr>
        <p:spPr>
          <a:xfrm>
            <a:off x="2095636" y="3353745"/>
            <a:ext cx="6552728" cy="720080"/>
          </a:xfrm>
          <a:prstGeom prst="rect">
            <a:avLst/>
          </a:prstGeom>
          <a:noFill/>
          <a:ln w="12700">
            <a:miter lim="400000"/>
          </a:ln>
        </p:spPr>
        <p:txBody>
          <a:bodyPr lIns="41492" tIns="41492" rIns="41492" bIns="41492" anchor="ctr"/>
          <a:lstStyle/>
          <a:p>
            <a:pPr defTabSz="414937">
              <a:defRPr sz="1600">
                <a:solidFill>
                  <a:srgbClr val="FFFFFF"/>
                </a:solidFill>
              </a:defRPr>
            </a:pPr>
            <a:r>
              <a:rPr lang="ru-RU" sz="2300" b="1" dirty="0">
                <a:solidFill>
                  <a:srgbClr val="663300"/>
                </a:solidFill>
              </a:rPr>
              <a:t>НАЦИОНАЛЬНЫЙ ПРОЕКТ ПО ПОДДЕРЖКЕ МАЛОГО И СРЕДНЕГО ПРЕДПРИНИМАТЕЛЬСТВА</a:t>
            </a:r>
            <a:endParaRPr sz="2300" b="1" dirty="0">
              <a:solidFill>
                <a:srgbClr val="663300"/>
              </a:solidFill>
              <a:latin typeface="Albertus Medium" pitchFamily="34" charset="0"/>
            </a:endParaRPr>
          </a:p>
        </p:txBody>
      </p:sp>
      <p:grpSp>
        <p:nvGrpSpPr>
          <p:cNvPr id="137" name="Group 137"/>
          <p:cNvGrpSpPr/>
          <p:nvPr/>
        </p:nvGrpSpPr>
        <p:grpSpPr>
          <a:xfrm>
            <a:off x="2063552" y="1571420"/>
            <a:ext cx="8280921" cy="2472456"/>
            <a:chOff x="0" y="0"/>
            <a:chExt cx="8251013" cy="2343666"/>
          </a:xfrm>
        </p:grpSpPr>
        <p:pic>
          <p:nvPicPr>
            <p:cNvPr id="135" name="image5.png"/>
            <p:cNvPicPr>
              <a:picLocks noChangeAspect="1"/>
            </p:cNvPicPr>
            <p:nvPr/>
          </p:nvPicPr>
          <p:blipFill>
            <a:blip r:embed="rId4" cstate="print"/>
            <a:srcRect l="82864"/>
            <a:stretch>
              <a:fillRect/>
            </a:stretch>
          </p:blipFill>
          <p:spPr>
            <a:xfrm>
              <a:off x="6856904" y="0"/>
              <a:ext cx="1394109" cy="23436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6" name="image6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20589"/>
              <a:ext cx="6746440" cy="11135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8" name="Shape 138"/>
          <p:cNvSpPr/>
          <p:nvPr/>
        </p:nvSpPr>
        <p:spPr>
          <a:xfrm>
            <a:off x="2063552" y="3645024"/>
            <a:ext cx="6589007" cy="330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1492" tIns="41492" rIns="41492" bIns="41492">
            <a:spAutoFit/>
          </a:bodyPr>
          <a:lstStyle/>
          <a:p>
            <a:pPr defTabSz="414937"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FB94E0-DFF2-4D20-8DDE-DB07641B536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3"/>
          <a:stretch/>
        </p:blipFill>
        <p:spPr>
          <a:xfrm>
            <a:off x="10365669" y="21795"/>
            <a:ext cx="1758586" cy="154011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2B9FA8-1A36-4E73-B14D-825FC09282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328" y="6025851"/>
            <a:ext cx="500769" cy="5007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8CA29B-49D3-4591-A983-FBDCDCB01CCA}"/>
              </a:ext>
            </a:extLst>
          </p:cNvPr>
          <p:cNvSpPr txBox="1"/>
          <p:nvPr/>
        </p:nvSpPr>
        <p:spPr>
          <a:xfrm>
            <a:off x="4020202" y="6111569"/>
            <a:ext cx="4745042" cy="36933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softEdge rad="3429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6D2D19"/>
                </a:solidFill>
                <a:cs typeface="Calibri"/>
              </a:rPr>
              <a:t>г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Calibri"/>
                <a:sym typeface="Calibri"/>
              </a:rPr>
              <a:t>. Киров, Динамовский 4, 2 этаж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B913A8-552E-4613-A8A2-B9DC070B12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1455" flipH="1">
            <a:off x="3729231" y="5451484"/>
            <a:ext cx="505498" cy="50549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3F796A0-EF90-4BC9-B04A-FA7C89C41AD2}"/>
              </a:ext>
            </a:extLst>
          </p:cNvPr>
          <p:cNvSpPr/>
          <p:nvPr/>
        </p:nvSpPr>
        <p:spPr>
          <a:xfrm>
            <a:off x="4151783" y="5353542"/>
            <a:ext cx="3495457" cy="78993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5842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algn="ctr" defTabSz="414772" hangingPunct="1">
              <a:defRPr/>
            </a:pPr>
            <a:r>
              <a:rPr lang="arn-CL" altLang="ru-RU" sz="2000" b="1" dirty="0">
                <a:solidFill>
                  <a:srgbClr val="6D2D19"/>
                </a:solidFill>
              </a:rPr>
              <a:t>https://</a:t>
            </a:r>
            <a:r>
              <a:rPr lang="ru-RU" altLang="ru-RU" sz="2000" b="1" dirty="0">
                <a:solidFill>
                  <a:srgbClr val="6D2D19"/>
                </a:solidFill>
              </a:rPr>
              <a:t>мойбизнес-43.рф</a:t>
            </a:r>
            <a:r>
              <a:rPr lang="ru-RU" altLang="ru-RU" sz="1400" dirty="0">
                <a:solidFill>
                  <a:srgbClr val="6D2D19"/>
                </a:solidFill>
              </a:rPr>
              <a:t>/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01B492-B4F5-45E8-96EB-45E069F1C4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34" y="4941041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414485F-28E4-4CEF-B1A9-4E9E10F1D085}"/>
              </a:ext>
            </a:extLst>
          </p:cNvPr>
          <p:cNvSpPr/>
          <p:nvPr/>
        </p:nvSpPr>
        <p:spPr>
          <a:xfrm>
            <a:off x="4377578" y="479315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(8332) 410 - 410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0231" y="331380"/>
            <a:ext cx="6701692" cy="1508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600" b="1" dirty="0">
                <a:solidFill>
                  <a:srgbClr val="6D2D19"/>
                </a:solidFill>
              </a:rPr>
              <a:t>Меры государственной поддержки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657264" y="4480051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52" y="4926053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4273500" y="4752533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52" y="5452155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3968839" y="5296349"/>
            <a:ext cx="3323812" cy="78993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</a:t>
            </a:r>
            <a:r>
              <a:rPr lang="en-US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" y="14180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812" y="-20536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D74E7A4-EA5B-4236-A003-BD9346045E02}"/>
              </a:ext>
            </a:extLst>
          </p:cNvPr>
          <p:cNvSpPr txBox="1"/>
          <p:nvPr/>
        </p:nvSpPr>
        <p:spPr>
          <a:xfrm>
            <a:off x="705792" y="1934871"/>
            <a:ext cx="8688309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Деятельность </a:t>
            </a:r>
            <a:b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</a:br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центра поддержки предпринимательства</a:t>
            </a:r>
            <a:endParaRPr lang="ru-RU" sz="4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image3.png">
            <a:extLst>
              <a:ext uri="{FF2B5EF4-FFF2-40B4-BE49-F238E27FC236}">
                <a16:creationId xmlns:a16="http://schemas.microsoft.com/office/drawing/2014/main" id="{8D4C4C26-21CD-40B6-A484-46AA85B5BFA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5711" y="-2872511"/>
            <a:ext cx="4248472" cy="424721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8147585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5965705" y="2818330"/>
            <a:ext cx="3586680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219736" y="684367"/>
            <a:ext cx="3572007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мероприятий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" name="Скругленный прямоугольник 15">
            <a:extLst>
              <a:ext uri="{FF2B5EF4-FFF2-40B4-BE49-F238E27FC236}">
                <a16:creationId xmlns:a16="http://schemas.microsoft.com/office/drawing/2014/main" id="{16D438AF-50A8-45C7-B22A-34AD411DD401}"/>
              </a:ext>
            </a:extLst>
          </p:cNvPr>
          <p:cNvSpPr/>
          <p:nvPr/>
        </p:nvSpPr>
        <p:spPr>
          <a:xfrm>
            <a:off x="2253686" y="1756223"/>
            <a:ext cx="2329473" cy="32598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</a:rPr>
              <a:t>Мастер</a:t>
            </a:r>
            <a:r>
              <a:rPr lang="en-US" sz="1600" dirty="0">
                <a:solidFill>
                  <a:srgbClr val="5E2716"/>
                </a:solidFill>
              </a:rPr>
              <a:t>-</a:t>
            </a:r>
            <a:r>
              <a:rPr lang="ru-RU" sz="1600" dirty="0">
                <a:solidFill>
                  <a:srgbClr val="5E2716"/>
                </a:solidFill>
              </a:rPr>
              <a:t>классы </a:t>
            </a:r>
          </a:p>
        </p:txBody>
      </p:sp>
      <p:sp>
        <p:nvSpPr>
          <p:cNvPr id="4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2222170" y="1268760"/>
            <a:ext cx="2360989" cy="36004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</a:rPr>
              <a:t>Семинары, </a:t>
            </a:r>
            <a:r>
              <a:rPr lang="ru-RU" sz="1600" dirty="0" err="1">
                <a:solidFill>
                  <a:srgbClr val="5E2716"/>
                </a:solidFill>
              </a:rPr>
              <a:t>вебинары</a:t>
            </a:r>
            <a:endParaRPr lang="ru-RU" sz="1600" dirty="0">
              <a:solidFill>
                <a:srgbClr val="5E2716"/>
              </a:solidFill>
            </a:endParaRP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id="{B55002C9-C47C-4833-B935-8747F8C6F12B}"/>
              </a:ext>
            </a:extLst>
          </p:cNvPr>
          <p:cNvSpPr/>
          <p:nvPr/>
        </p:nvSpPr>
        <p:spPr>
          <a:xfrm>
            <a:off x="2253686" y="2218061"/>
            <a:ext cx="2329473" cy="31964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</a:rPr>
              <a:t>Круглые столы</a:t>
            </a: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id="{6C36E5AC-6280-4616-9C3A-A81D32585A92}"/>
              </a:ext>
            </a:extLst>
          </p:cNvPr>
          <p:cNvSpPr/>
          <p:nvPr/>
        </p:nvSpPr>
        <p:spPr>
          <a:xfrm>
            <a:off x="350052" y="2689674"/>
            <a:ext cx="4041497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 на ЭТП, маркетплейсы</a:t>
            </a: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id="{5A6B44FE-E1F4-4C25-936F-259124D58E04}"/>
              </a:ext>
            </a:extLst>
          </p:cNvPr>
          <p:cNvSpPr/>
          <p:nvPr/>
        </p:nvSpPr>
        <p:spPr>
          <a:xfrm>
            <a:off x="7398640" y="3314524"/>
            <a:ext cx="3600400" cy="35360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6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50 тыс.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id="{9156307E-6815-4B24-B55B-D6B41892ED8C}"/>
              </a:ext>
            </a:extLst>
          </p:cNvPr>
          <p:cNvSpPr/>
          <p:nvPr/>
        </p:nvSpPr>
        <p:spPr>
          <a:xfrm>
            <a:off x="7398640" y="4224750"/>
            <a:ext cx="3600400" cy="399938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id="{2C13605B-B2A0-4702-88D5-8C2ECD9E91BB}"/>
              </a:ext>
            </a:extLst>
          </p:cNvPr>
          <p:cNvSpPr/>
          <p:nvPr/>
        </p:nvSpPr>
        <p:spPr>
          <a:xfrm>
            <a:off x="7398640" y="3789040"/>
            <a:ext cx="3600400" cy="360040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аудио и видеоролики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id="{08FA7B5E-7454-4417-BFA2-B9FC80ADB819}"/>
              </a:ext>
            </a:extLst>
          </p:cNvPr>
          <p:cNvSpPr/>
          <p:nvPr/>
        </p:nvSpPr>
        <p:spPr>
          <a:xfrm>
            <a:off x="7398640" y="4725144"/>
            <a:ext cx="3600400" cy="403600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6D2D19"/>
                </a:solidFill>
                <a:cs typeface="Arial" pitchFamily="34" charset="0"/>
              </a:rPr>
              <a:t>таргетированная реклама</a:t>
            </a:r>
            <a:endParaRPr lang="ru-RU" sz="1600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id="{1BF2037D-0C9B-4728-99EF-E49EEED002B7}"/>
              </a:ext>
            </a:extLst>
          </p:cNvPr>
          <p:cNvSpPr/>
          <p:nvPr/>
        </p:nvSpPr>
        <p:spPr>
          <a:xfrm>
            <a:off x="2631208" y="3321515"/>
            <a:ext cx="1996202" cy="403600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6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25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id="{F50B6F94-80F1-4685-AB63-F7FACB8A0165}"/>
              </a:ext>
            </a:extLst>
          </p:cNvPr>
          <p:cNvSpPr/>
          <p:nvPr/>
        </p:nvSpPr>
        <p:spPr>
          <a:xfrm>
            <a:off x="2625077" y="3811630"/>
            <a:ext cx="2940376" cy="69729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Ежемесячное продвижение продукции</a:t>
            </a:r>
          </a:p>
          <a:p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25" name="Скругленный прямоугольник 15">
            <a:extLst>
              <a:ext uri="{FF2B5EF4-FFF2-40B4-BE49-F238E27FC236}">
                <a16:creationId xmlns:a16="http://schemas.microsoft.com/office/drawing/2014/main" id="{CFD6D186-2F81-4959-8DBB-82B52F97449C}"/>
              </a:ext>
            </a:extLst>
          </p:cNvPr>
          <p:cNvSpPr/>
          <p:nvPr/>
        </p:nvSpPr>
        <p:spPr>
          <a:xfrm>
            <a:off x="2645840" y="4571221"/>
            <a:ext cx="2503622" cy="403600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ЭТП по 44-ФЗ и 223-ФЗ</a:t>
            </a:r>
          </a:p>
          <a:p>
            <a:endParaRPr lang="ru-RU" dirty="0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490" y="3172236"/>
            <a:ext cx="2729735" cy="185760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D10B00FC-DFF3-4A6A-9F6B-D69D272B0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705" y="3516324"/>
            <a:ext cx="1432935" cy="161242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249" y="0"/>
            <a:ext cx="476672" cy="476672"/>
          </a:xfrm>
          <a:prstGeom prst="rect">
            <a:avLst/>
          </a:prstGeom>
        </p:spPr>
      </p:pic>
      <p:sp>
        <p:nvSpPr>
          <p:cNvPr id="31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5965704" y="666828"/>
            <a:ext cx="3586680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консультаций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2" name="Скругленный прямоугольник 15">
            <a:extLst>
              <a:ext uri="{FF2B5EF4-FFF2-40B4-BE49-F238E27FC236}">
                <a16:creationId xmlns:a16="http://schemas.microsoft.com/office/drawing/2014/main" id="{5A6B44FE-E1F4-4C25-936F-259124D58E04}"/>
              </a:ext>
            </a:extLst>
          </p:cNvPr>
          <p:cNvSpPr/>
          <p:nvPr/>
        </p:nvSpPr>
        <p:spPr>
          <a:xfrm>
            <a:off x="7608168" y="1267932"/>
            <a:ext cx="2880320" cy="360868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pic>
        <p:nvPicPr>
          <p:cNvPr id="37" name="Рисунок 36" descr="kisspng-businessperson-presentation-clip-art-business-presentation-cliparts-5a8b1578a44d27.7778478915190644406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1344" y="1052736"/>
            <a:ext cx="2062342" cy="1466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Рисунок 39" descr="free-consul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4807" y="1268760"/>
            <a:ext cx="1224136" cy="129448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E37E3032-0483-43CA-B829-32209C82AE7A}"/>
              </a:ext>
            </a:extLst>
          </p:cNvPr>
          <p:cNvSpPr txBox="1"/>
          <p:nvPr/>
        </p:nvSpPr>
        <p:spPr>
          <a:xfrm>
            <a:off x="8301151" y="1807771"/>
            <a:ext cx="2376264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Запись на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сайте: </a:t>
            </a:r>
          </a:p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мойбизнес-43.рф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Calibri"/>
              <a:sym typeface="Calibri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4FED8FA1-40C0-4E62-969A-C79827B02A0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08168" y="1762015"/>
            <a:ext cx="602458" cy="60245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99656" y="102439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6D2D19"/>
                </a:solidFill>
              </a:rPr>
              <a:t>Меры поддержки </a:t>
            </a:r>
            <a:r>
              <a:rPr lang="ru-RU" sz="3200" b="1" dirty="0" err="1">
                <a:solidFill>
                  <a:srgbClr val="6D2D19"/>
                </a:solidFill>
              </a:rPr>
              <a:t>самозанятых</a:t>
            </a:r>
            <a:r>
              <a:rPr lang="ru-RU" sz="3200" b="1" dirty="0">
                <a:solidFill>
                  <a:srgbClr val="703016"/>
                </a:solidFill>
              </a:rPr>
              <a:t>*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686" y="5366528"/>
            <a:ext cx="341901" cy="34190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027" y="5697563"/>
            <a:ext cx="491339" cy="491339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10049928" y="5227475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9483191" y="5855311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1400" b="1" spc="5" dirty="0">
                <a:solidFill>
                  <a:srgbClr val="6D2D19"/>
                </a:solidFill>
                <a:cs typeface="Circ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</a:t>
            </a:r>
            <a:r>
              <a:rPr lang="en-US" sz="1400" b="1" spc="5" dirty="0">
                <a:solidFill>
                  <a:srgbClr val="6D2D19"/>
                </a:solidFill>
                <a:cs typeface="Circ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pp@kfpp.ru</a:t>
            </a:r>
            <a:endParaRPr lang="ru-RU" sz="1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42418" y="6184037"/>
            <a:ext cx="5112568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FF0000"/>
                </a:solidFill>
              </a:rPr>
              <a:t>*ФЛ или ИП, применяющие систему «Налог на профессиональный доход»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Прямоугольник: скругленные углы 10">
            <a:extLst>
              <a:ext uri="{FF2B5EF4-FFF2-40B4-BE49-F238E27FC236}">
                <a16:creationId xmlns:a16="http://schemas.microsoft.com/office/drawing/2014/main" id="{76719331-C21E-4154-9D10-4AD1C943F661}"/>
              </a:ext>
            </a:extLst>
          </p:cNvPr>
          <p:cNvSpPr/>
          <p:nvPr/>
        </p:nvSpPr>
        <p:spPr>
          <a:xfrm>
            <a:off x="300758" y="5045185"/>
            <a:ext cx="563811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Участие в выставках на территории РФ</a:t>
            </a:r>
          </a:p>
        </p:txBody>
      </p:sp>
      <p:sp>
        <p:nvSpPr>
          <p:cNvPr id="39" name="Скругленный прямоугольник 15">
            <a:extLst>
              <a:ext uri="{FF2B5EF4-FFF2-40B4-BE49-F238E27FC236}">
                <a16:creationId xmlns:a16="http://schemas.microsoft.com/office/drawing/2014/main" id="{6A6FDD18-33D1-48DA-82F1-65FE17233F8E}"/>
              </a:ext>
            </a:extLst>
          </p:cNvPr>
          <p:cNvSpPr/>
          <p:nvPr/>
        </p:nvSpPr>
        <p:spPr>
          <a:xfrm>
            <a:off x="1937004" y="5574797"/>
            <a:ext cx="1996202" cy="403600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6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50 тыс. рублей</a:t>
            </a:r>
          </a:p>
          <a:p>
            <a:endParaRPr lang="ru-RU" dirty="0"/>
          </a:p>
        </p:txBody>
      </p:sp>
      <p:sp>
        <p:nvSpPr>
          <p:cNvPr id="41" name="Скругленный прямоугольник 15">
            <a:extLst>
              <a:ext uri="{FF2B5EF4-FFF2-40B4-BE49-F238E27FC236}">
                <a16:creationId xmlns:a16="http://schemas.microsoft.com/office/drawing/2014/main" id="{2870B814-5A46-492E-B98E-FE784D51D37A}"/>
              </a:ext>
            </a:extLst>
          </p:cNvPr>
          <p:cNvSpPr/>
          <p:nvPr/>
        </p:nvSpPr>
        <p:spPr>
          <a:xfrm>
            <a:off x="1916199" y="6107053"/>
            <a:ext cx="6466526" cy="433914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Финансирование аренды площади и выставочного оборудования</a:t>
            </a:r>
          </a:p>
          <a:p>
            <a:endParaRPr lang="ru-RU" dirty="0"/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51E29F1-7C6D-4FFF-ABFC-FC76DA6B934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81" y="5639681"/>
            <a:ext cx="1308720" cy="106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3383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4543655" y="2018561"/>
            <a:ext cx="2650423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119482" y="555626"/>
            <a:ext cx="345623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мероприятий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19409" y="2072279"/>
            <a:ext cx="345623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Сертификация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D758104C-7AF6-41ED-9235-6F9AE8F97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2" y="2536800"/>
            <a:ext cx="1683788" cy="1290531"/>
          </a:xfrm>
          <a:prstGeom prst="rect">
            <a:avLst/>
          </a:prstGeom>
        </p:spPr>
      </p:pic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id="{B55002C9-C47C-4833-B935-8747F8C6F12B}"/>
              </a:ext>
            </a:extLst>
          </p:cNvPr>
          <p:cNvSpPr/>
          <p:nvPr/>
        </p:nvSpPr>
        <p:spPr>
          <a:xfrm>
            <a:off x="1820128" y="1396793"/>
            <a:ext cx="2191376" cy="3011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</a:rPr>
              <a:t>Обучающие</a:t>
            </a:r>
            <a:r>
              <a:rPr lang="ru-RU" sz="1400" dirty="0">
                <a:solidFill>
                  <a:srgbClr val="5E2716"/>
                </a:solidFill>
              </a:rPr>
              <a:t> программы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id="{05EFBBD4-D0E1-4D14-8EE3-341727CFB3E0}"/>
              </a:ext>
            </a:extLst>
          </p:cNvPr>
          <p:cNvSpPr/>
          <p:nvPr/>
        </p:nvSpPr>
        <p:spPr>
          <a:xfrm>
            <a:off x="1729243" y="2549556"/>
            <a:ext cx="1683789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5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0 тыс. рублей</a:t>
            </a:r>
          </a:p>
          <a:p>
            <a:endParaRPr lang="ru-RU" dirty="0"/>
          </a:p>
        </p:txBody>
      </p:sp>
      <p:sp>
        <p:nvSpPr>
          <p:cNvPr id="7" name="Скругленный прямоугольник 15">
            <a:extLst>
              <a:ext uri="{FF2B5EF4-FFF2-40B4-BE49-F238E27FC236}">
                <a16:creationId xmlns:a16="http://schemas.microsoft.com/office/drawing/2014/main" id="{0D7BF9C3-7121-4291-ACA7-5C60F9CD78EC}"/>
              </a:ext>
            </a:extLst>
          </p:cNvPr>
          <p:cNvSpPr/>
          <p:nvPr/>
        </p:nvSpPr>
        <p:spPr>
          <a:xfrm>
            <a:off x="1730680" y="2948354"/>
            <a:ext cx="2681292" cy="33305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Добровольная, обязательная</a:t>
            </a:r>
          </a:p>
          <a:p>
            <a:endParaRPr lang="ru-RU" dirty="0"/>
          </a:p>
        </p:txBody>
      </p:sp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id="{35674ACA-931B-4AAD-B627-4B3FC813D8CF}"/>
              </a:ext>
            </a:extLst>
          </p:cNvPr>
          <p:cNvSpPr/>
          <p:nvPr/>
        </p:nvSpPr>
        <p:spPr>
          <a:xfrm>
            <a:off x="1486812" y="3368997"/>
            <a:ext cx="2925160" cy="312333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Система менеджмента качества</a:t>
            </a:r>
            <a:endParaRPr lang="ru-RU" sz="1400" dirty="0">
              <a:solidFill>
                <a:srgbClr val="6D2D19"/>
              </a:solidFill>
            </a:endParaRP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id="{6C36E5AC-6280-4616-9C3A-A81D32585A92}"/>
              </a:ext>
            </a:extLst>
          </p:cNvPr>
          <p:cNvSpPr/>
          <p:nvPr/>
        </p:nvSpPr>
        <p:spPr>
          <a:xfrm>
            <a:off x="8306252" y="2018561"/>
            <a:ext cx="344183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 на маркетплейсы</a:t>
            </a: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id="{5A6B44FE-E1F4-4C25-936F-259124D58E04}"/>
              </a:ext>
            </a:extLst>
          </p:cNvPr>
          <p:cNvSpPr/>
          <p:nvPr/>
        </p:nvSpPr>
        <p:spPr>
          <a:xfrm>
            <a:off x="5542026" y="2514951"/>
            <a:ext cx="1643252" cy="26266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50 тыс.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id="{9156307E-6815-4B24-B55B-D6B41892ED8C}"/>
              </a:ext>
            </a:extLst>
          </p:cNvPr>
          <p:cNvSpPr/>
          <p:nvPr/>
        </p:nvSpPr>
        <p:spPr>
          <a:xfrm>
            <a:off x="5542026" y="2848061"/>
            <a:ext cx="2941829" cy="320866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id="{2C13605B-B2A0-4702-88D5-8C2ECD9E91BB}"/>
              </a:ext>
            </a:extLst>
          </p:cNvPr>
          <p:cNvSpPr/>
          <p:nvPr/>
        </p:nvSpPr>
        <p:spPr>
          <a:xfrm>
            <a:off x="5542026" y="3244554"/>
            <a:ext cx="2118772" cy="29099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Аудио и видеоролики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id="{08FA7B5E-7454-4417-BFA2-B9FC80ADB819}"/>
              </a:ext>
            </a:extLst>
          </p:cNvPr>
          <p:cNvSpPr/>
          <p:nvPr/>
        </p:nvSpPr>
        <p:spPr>
          <a:xfrm>
            <a:off x="5535012" y="3589961"/>
            <a:ext cx="964893" cy="31925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Реклама</a:t>
            </a:r>
            <a:endParaRPr lang="ru-RU" sz="1400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id="{1BF2037D-0C9B-4728-99EF-E49EEED002B7}"/>
              </a:ext>
            </a:extLst>
          </p:cNvPr>
          <p:cNvSpPr/>
          <p:nvPr/>
        </p:nvSpPr>
        <p:spPr>
          <a:xfrm>
            <a:off x="10091025" y="2565414"/>
            <a:ext cx="1671894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25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id="{F50B6F94-80F1-4685-AB63-F7FACB8A0165}"/>
              </a:ext>
            </a:extLst>
          </p:cNvPr>
          <p:cNvSpPr/>
          <p:nvPr/>
        </p:nvSpPr>
        <p:spPr>
          <a:xfrm>
            <a:off x="10121911" y="2997074"/>
            <a:ext cx="1485441" cy="806504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Ежемесячное </a:t>
            </a:r>
          </a:p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продвижение </a:t>
            </a:r>
          </a:p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продукции</a:t>
            </a:r>
            <a:endParaRPr lang="ru-RU" sz="1400" dirty="0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730" y="2503066"/>
            <a:ext cx="1485441" cy="101085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839" y="-9783"/>
            <a:ext cx="858161" cy="858161"/>
          </a:xfrm>
          <a:prstGeom prst="rect">
            <a:avLst/>
          </a:prstGeom>
        </p:spPr>
      </p:pic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id="{16D438AF-50A8-45C7-B22A-34AD411DD401}"/>
              </a:ext>
            </a:extLst>
          </p:cNvPr>
          <p:cNvSpPr/>
          <p:nvPr/>
        </p:nvSpPr>
        <p:spPr>
          <a:xfrm>
            <a:off x="1837568" y="1093867"/>
            <a:ext cx="2026184" cy="251106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</a:rPr>
              <a:t>Семинары, вебинары</a:t>
            </a:r>
          </a:p>
        </p:txBody>
      </p:sp>
      <p:pic>
        <p:nvPicPr>
          <p:cNvPr id="31" name="Рисунок 30" descr="01_business-intensive_Posta-Magazin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9409" y="1055856"/>
            <a:ext cx="1636188" cy="966557"/>
          </a:xfrm>
          <a:prstGeom prst="rect">
            <a:avLst/>
          </a:prstGeom>
        </p:spPr>
      </p:pic>
      <p:pic>
        <p:nvPicPr>
          <p:cNvPr id="34" name="Рисунок 33" descr="contex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4472901" y="2473134"/>
            <a:ext cx="1085332" cy="1121962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26306A73-31F9-4B18-A658-68FFDCF89211}"/>
              </a:ext>
            </a:extLst>
          </p:cNvPr>
          <p:cNvGrpSpPr/>
          <p:nvPr/>
        </p:nvGrpSpPr>
        <p:grpSpPr>
          <a:xfrm>
            <a:off x="169769" y="557154"/>
            <a:ext cx="10184660" cy="5055250"/>
            <a:chOff x="3416431" y="-5568112"/>
            <a:chExt cx="7720128" cy="5055250"/>
          </a:xfrm>
        </p:grpSpPr>
        <p:sp>
          <p:nvSpPr>
            <p:cNvPr id="26" name="Прямоугольник: скругленные углы 25">
              <a:extLst>
                <a:ext uri="{FF2B5EF4-FFF2-40B4-BE49-F238E27FC236}">
                  <a16:creationId xmlns:a16="http://schemas.microsoft.com/office/drawing/2014/main" id="{C49903F8-23EA-4569-B119-3541F850D5A4}"/>
                </a:ext>
              </a:extLst>
            </p:cNvPr>
            <p:cNvSpPr/>
            <p:nvPr/>
          </p:nvSpPr>
          <p:spPr>
            <a:xfrm>
              <a:off x="6533383" y="-5568112"/>
              <a:ext cx="4603176" cy="442672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Вовлечение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молодежи в </a:t>
              </a:r>
              <a:r>
                <a:rPr lang="ru-RU" sz="2000" b="1" dirty="0">
                  <a:solidFill>
                    <a:srgbClr val="FF0000"/>
                  </a:solidFill>
                  <a:ea typeface="+mj-ea"/>
                  <a:cs typeface="+mj-cs"/>
                </a:rPr>
                <a:t>бизнес (14-17 лет)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endPara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9" name="Прямоугольник: скругленные углы 2">
              <a:extLst>
                <a:ext uri="{FF2B5EF4-FFF2-40B4-BE49-F238E27FC236}">
                  <a16:creationId xmlns:a16="http://schemas.microsoft.com/office/drawing/2014/main" id="{29539ED4-A81B-4689-818B-D5EE9D0E9A9A}"/>
                </a:ext>
              </a:extLst>
            </p:cNvPr>
            <p:cNvSpPr/>
            <p:nvPr/>
          </p:nvSpPr>
          <p:spPr>
            <a:xfrm>
              <a:off x="3416431" y="-2103218"/>
              <a:ext cx="2716269" cy="442672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Проведение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консультаций</a:t>
              </a:r>
              <a:endPara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  <p:pic>
          <p:nvPicPr>
            <p:cNvPr id="32" name="Рисунок 31" descr="free-consult.png">
              <a:extLst>
                <a:ext uri="{FF2B5EF4-FFF2-40B4-BE49-F238E27FC236}">
                  <a16:creationId xmlns:a16="http://schemas.microsoft.com/office/drawing/2014/main" id="{F02F626A-A5A1-4D1D-9EC7-E348B60F5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74287" y="-1528567"/>
              <a:ext cx="935409" cy="989169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FC2C1873-E8D0-4D7B-8122-28ECEDB8F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24448" y="-1013098"/>
              <a:ext cx="500236" cy="500236"/>
            </a:xfrm>
            <a:prstGeom prst="rect">
              <a:avLst/>
            </a:prstGeom>
          </p:spPr>
        </p:pic>
        <p:sp>
          <p:nvSpPr>
            <p:cNvPr id="36" name="Скругленный прямоугольник 15">
              <a:extLst>
                <a:ext uri="{FF2B5EF4-FFF2-40B4-BE49-F238E27FC236}">
                  <a16:creationId xmlns:a16="http://schemas.microsoft.com/office/drawing/2014/main" id="{0A0815F0-2579-4B8A-A070-4108832A5373}"/>
                </a:ext>
              </a:extLst>
            </p:cNvPr>
            <p:cNvSpPr/>
            <p:nvPr/>
          </p:nvSpPr>
          <p:spPr>
            <a:xfrm>
              <a:off x="7973703" y="-4630222"/>
              <a:ext cx="2748864" cy="317130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400" dirty="0">
                  <a:solidFill>
                    <a:srgbClr val="6D2D19"/>
                  </a:solidFill>
                </a:rPr>
                <a:t>Обучающий проект «Это бизнес, детки»</a:t>
              </a:r>
            </a:p>
          </p:txBody>
        </p:sp>
        <p:sp>
          <p:nvSpPr>
            <p:cNvPr id="37" name="Скругленный прямоугольник 15">
              <a:extLst>
                <a:ext uri="{FF2B5EF4-FFF2-40B4-BE49-F238E27FC236}">
                  <a16:creationId xmlns:a16="http://schemas.microsoft.com/office/drawing/2014/main" id="{D16F05CA-052E-4E67-AEDE-892E511C9458}"/>
                </a:ext>
              </a:extLst>
            </p:cNvPr>
            <p:cNvSpPr/>
            <p:nvPr/>
          </p:nvSpPr>
          <p:spPr>
            <a:xfrm>
              <a:off x="7973703" y="-5028356"/>
              <a:ext cx="1159558" cy="331070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400" dirty="0">
                  <a:solidFill>
                    <a:srgbClr val="6D2D19"/>
                  </a:solidFill>
                </a:rPr>
                <a:t>Деловая игра</a:t>
              </a:r>
            </a:p>
          </p:txBody>
        </p:sp>
      </p:grpSp>
      <p:sp>
        <p:nvSpPr>
          <p:cNvPr id="39" name="Скругленный прямоугольник 15">
            <a:extLst>
              <a:ext uri="{FF2B5EF4-FFF2-40B4-BE49-F238E27FC236}">
                <a16:creationId xmlns:a16="http://schemas.microsoft.com/office/drawing/2014/main" id="{28894CBC-32B5-41F4-AB3D-B23817CDCB40}"/>
              </a:ext>
            </a:extLst>
          </p:cNvPr>
          <p:cNvSpPr/>
          <p:nvPr/>
        </p:nvSpPr>
        <p:spPr>
          <a:xfrm>
            <a:off x="1480119" y="4596699"/>
            <a:ext cx="2589151" cy="324036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9573AC5-22C8-46D2-A9DE-DC56A4637187}"/>
              </a:ext>
            </a:extLst>
          </p:cNvPr>
          <p:cNvSpPr txBox="1"/>
          <p:nvPr/>
        </p:nvSpPr>
        <p:spPr>
          <a:xfrm>
            <a:off x="2167391" y="5025934"/>
            <a:ext cx="2376264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Запись на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сайте: </a:t>
            </a:r>
          </a:p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мойбизнес-43.рф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Calibri"/>
              <a:sym typeface="Calibri"/>
            </a:endParaRPr>
          </a:p>
        </p:txBody>
      </p:sp>
      <p:pic>
        <p:nvPicPr>
          <p:cNvPr id="1026" name="Picture 2" descr="Чемпионат предпринимательских идей «Business Skills» 2020 ⋆">
            <a:extLst>
              <a:ext uri="{FF2B5EF4-FFF2-40B4-BE49-F238E27FC236}">
                <a16:creationId xmlns:a16="http://schemas.microsoft.com/office/drawing/2014/main" id="{9F27B7C2-2474-4CA6-8DD8-FEE0AC33D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67" y="1082404"/>
            <a:ext cx="1255767" cy="82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D74E7A4-EA5B-4236-A003-BD9346045E02}"/>
              </a:ext>
            </a:extLst>
          </p:cNvPr>
          <p:cNvSpPr txBox="1"/>
          <p:nvPr/>
        </p:nvSpPr>
        <p:spPr>
          <a:xfrm>
            <a:off x="1631504" y="7635"/>
            <a:ext cx="9577064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D2D19"/>
                </a:solidFill>
                <a:latin typeface="+mn-lt"/>
              </a:rPr>
              <a:t>Меры поддержки начинающих предпринимателей</a:t>
            </a:r>
            <a:r>
              <a:rPr lang="ru-RU" sz="2800" b="1" dirty="0">
                <a:solidFill>
                  <a:srgbClr val="703016"/>
                </a:solidFill>
                <a:latin typeface="+mn-lt"/>
              </a:rPr>
              <a:t>*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85" y="5936051"/>
            <a:ext cx="288755" cy="28875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666" y="6318646"/>
            <a:ext cx="350457" cy="350457"/>
          </a:xfrm>
          <a:prstGeom prst="rect">
            <a:avLst/>
          </a:prstGeom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2970606" y="5859548"/>
            <a:ext cx="2261298" cy="50826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2970607" y="6240194"/>
            <a:ext cx="2765354" cy="428909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lang="ru-RU" b="1" spc="5" dirty="0">
                <a:solidFill>
                  <a:srgbClr val="6D2D19"/>
                </a:solidFill>
                <a:cs typeface="Circe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</a:t>
            </a:r>
            <a:r>
              <a:rPr lang="en-US" b="1" spc="5" dirty="0">
                <a:solidFill>
                  <a:srgbClr val="6D2D19"/>
                </a:solidFill>
                <a:cs typeface="Circe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pp@kfpp.ru</a:t>
            </a:r>
            <a:endParaRPr lang="ru-RU" b="1" spc="5" dirty="0">
              <a:solidFill>
                <a:srgbClr val="6D2D19"/>
              </a:solidFill>
              <a:cs typeface="Circe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692157" y="5936051"/>
            <a:ext cx="4248472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FF0000"/>
                </a:solidFill>
              </a:rPr>
              <a:t>*д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Calibri"/>
              </a:rPr>
              <a:t>еятельность СМСП до 1 года и ФЛ, планирующие ведение бизнеса</a:t>
            </a:r>
          </a:p>
        </p:txBody>
      </p:sp>
      <p:sp>
        <p:nvSpPr>
          <p:cNvPr id="48" name="Прямоугольник: скругленные углы 2">
            <a:extLst>
              <a:ext uri="{FF2B5EF4-FFF2-40B4-BE49-F238E27FC236}">
                <a16:creationId xmlns:a16="http://schemas.microsoft.com/office/drawing/2014/main" id="{CD4C61D5-5D24-436C-9B13-6DC5BEAAB2F2}"/>
              </a:ext>
            </a:extLst>
          </p:cNvPr>
          <p:cNvSpPr/>
          <p:nvPr/>
        </p:nvSpPr>
        <p:spPr>
          <a:xfrm>
            <a:off x="6692157" y="4043375"/>
            <a:ext cx="3583396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Разработка бизнес-планов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A21333B-EEB4-42F6-A235-6B03F8B7CDE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691" y="4221097"/>
            <a:ext cx="1506472" cy="1506472"/>
          </a:xfrm>
          <a:prstGeom prst="rect">
            <a:avLst/>
          </a:prstGeom>
        </p:spPr>
      </p:pic>
      <p:sp>
        <p:nvSpPr>
          <p:cNvPr id="49" name="Скругленный прямоугольник 15">
            <a:extLst>
              <a:ext uri="{FF2B5EF4-FFF2-40B4-BE49-F238E27FC236}">
                <a16:creationId xmlns:a16="http://schemas.microsoft.com/office/drawing/2014/main" id="{B7AFA41B-F423-48BD-A542-3A9593B98CAA}"/>
              </a:ext>
            </a:extLst>
          </p:cNvPr>
          <p:cNvSpPr/>
          <p:nvPr/>
        </p:nvSpPr>
        <p:spPr>
          <a:xfrm>
            <a:off x="6915947" y="4612819"/>
            <a:ext cx="4417892" cy="49934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10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 тыс. рублей на разработку БП для </a:t>
            </a:r>
            <a:r>
              <a:rPr lang="ru-RU" sz="1400" dirty="0" err="1">
                <a:solidFill>
                  <a:srgbClr val="6D2D19"/>
                </a:solidFill>
                <a:cs typeface="Arial" pitchFamily="34" charset="0"/>
              </a:rPr>
              <a:t>физ.лиц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 и СЗ</a:t>
            </a:r>
          </a:p>
          <a:p>
            <a:endParaRPr lang="ru-RU" dirty="0"/>
          </a:p>
        </p:txBody>
      </p:sp>
      <p:sp>
        <p:nvSpPr>
          <p:cNvPr id="50" name="Скругленный прямоугольник 15">
            <a:extLst>
              <a:ext uri="{FF2B5EF4-FFF2-40B4-BE49-F238E27FC236}">
                <a16:creationId xmlns:a16="http://schemas.microsoft.com/office/drawing/2014/main" id="{C48F1B41-D0EE-432F-8C6E-AF6EEAECC600}"/>
              </a:ext>
            </a:extLst>
          </p:cNvPr>
          <p:cNvSpPr/>
          <p:nvPr/>
        </p:nvSpPr>
        <p:spPr>
          <a:xfrm>
            <a:off x="6915947" y="5250316"/>
            <a:ext cx="4417892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5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3 тыс. рублей на разработку БП для СМСП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23383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384" y="749275"/>
            <a:ext cx="7056784" cy="1328021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spc="-25" dirty="0">
                <a:solidFill>
                  <a:srgbClr val="FF0000"/>
                </a:solidFill>
              </a:rPr>
              <a:t>Акселерация субъектов МСП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12" name="Прямоугольник: скругленные углы 4">
            <a:extLst>
              <a:ext uri="{FF2B5EF4-FFF2-40B4-BE49-F238E27FC236}">
                <a16:creationId xmlns:a16="http://schemas.microsoft.com/office/drawing/2014/main" id="{C310E4EB-3EFD-4452-A825-1111DB02E9F1}"/>
              </a:ext>
            </a:extLst>
          </p:cNvPr>
          <p:cNvSpPr/>
          <p:nvPr/>
        </p:nvSpPr>
        <p:spPr>
          <a:xfrm>
            <a:off x="443372" y="4003679"/>
            <a:ext cx="11305256" cy="1736643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Скоринговая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оценка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– анализ деятельности субъектов МСП, проводимая на основе открытых источников данных в целях предоставления возможности предоставления субъектам МСП мер государственной поддержки в рамках комплексных услуг.</a:t>
            </a:r>
            <a:endParaRPr kumimoji="0" lang="ru-RU" sz="2400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15" name="Рисунок 14" descr="Sobesedovanie_vern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2703" y="1468212"/>
            <a:ext cx="4536504" cy="2452104"/>
          </a:xfrm>
          <a:prstGeom prst="rect">
            <a:avLst/>
          </a:prstGeom>
        </p:spPr>
      </p:pic>
      <p:sp>
        <p:nvSpPr>
          <p:cNvPr id="10" name="Прямоугольник: скругленные углы 4">
            <a:extLst>
              <a:ext uri="{FF2B5EF4-FFF2-40B4-BE49-F238E27FC236}">
                <a16:creationId xmlns:a16="http://schemas.microsoft.com/office/drawing/2014/main" id="{C310E4EB-3EFD-4452-A825-1111DB02E9F1}"/>
              </a:ext>
            </a:extLst>
          </p:cNvPr>
          <p:cNvSpPr/>
          <p:nvPr/>
        </p:nvSpPr>
        <p:spPr>
          <a:xfrm>
            <a:off x="445582" y="2307434"/>
            <a:ext cx="7056784" cy="13280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Комплексная услуга 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–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5E2716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lang="ru-RU" sz="2400" dirty="0">
                <a:solidFill>
                  <a:srgbClr val="5E2716"/>
                </a:solidFill>
                <a:ea typeface="Times New Roman" panose="02020603050405020304" pitchFamily="18" charset="0"/>
              </a:rPr>
              <a:t>предоставление субъектам МСП двух и более связанных между собой услуг</a:t>
            </a:r>
            <a:endParaRPr kumimoji="0" lang="ru-RU" sz="2400" i="0" u="none" strike="noStrike" cap="none" spc="0" normalizeH="0" baseline="0" dirty="0">
              <a:ln>
                <a:noFill/>
              </a:ln>
              <a:solidFill>
                <a:srgbClr val="5E2716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C4085-EC2C-4ED4-8FF2-50669D45DE23}"/>
              </a:ext>
            </a:extLst>
          </p:cNvPr>
          <p:cNvSpPr txBox="1"/>
          <p:nvPr/>
        </p:nvSpPr>
        <p:spPr>
          <a:xfrm>
            <a:off x="1730952" y="756836"/>
            <a:ext cx="9577064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D2D19"/>
                </a:solidFill>
                <a:latin typeface="+mn-lt"/>
              </a:rPr>
              <a:t>Меры поддержки устойчивых предпринимателей</a:t>
            </a:r>
            <a:r>
              <a:rPr lang="ru-RU" sz="2800" b="1" dirty="0">
                <a:solidFill>
                  <a:srgbClr val="703016"/>
                </a:solidFill>
                <a:latin typeface="+mn-lt"/>
              </a:rPr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6F140E-0C1A-45DD-9FE2-74ABC64ADED2}"/>
              </a:ext>
            </a:extLst>
          </p:cNvPr>
          <p:cNvSpPr txBox="1"/>
          <p:nvPr/>
        </p:nvSpPr>
        <p:spPr>
          <a:xfrm>
            <a:off x="5879976" y="5769650"/>
            <a:ext cx="554461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</a:rPr>
              <a:t>*д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еятельность СМСП от 1 года, прошедших </a:t>
            </a:r>
            <a:r>
              <a:rPr kumimoji="0" lang="ru-RU" sz="240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скоринговую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оценку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6508318" y="637156"/>
            <a:ext cx="2568454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124047" y="674959"/>
            <a:ext cx="345623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мероприятий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90448" y="2211813"/>
            <a:ext cx="3456238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Сертификация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D758104C-7AF6-41ED-9235-6F9AE8F97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8" y="2703235"/>
            <a:ext cx="1683788" cy="1290531"/>
          </a:xfrm>
          <a:prstGeom prst="rect">
            <a:avLst/>
          </a:prstGeom>
        </p:spPr>
      </p:pic>
      <p:sp>
        <p:nvSpPr>
          <p:cNvPr id="2" name="Скругленный прямоугольник 15">
            <a:extLst>
              <a:ext uri="{FF2B5EF4-FFF2-40B4-BE49-F238E27FC236}">
                <a16:creationId xmlns:a16="http://schemas.microsoft.com/office/drawing/2014/main" id="{16D438AF-50A8-45C7-B22A-34AD411DD401}"/>
              </a:ext>
            </a:extLst>
          </p:cNvPr>
          <p:cNvSpPr/>
          <p:nvPr/>
        </p:nvSpPr>
        <p:spPr>
          <a:xfrm>
            <a:off x="1887418" y="1190382"/>
            <a:ext cx="2736305" cy="29542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</a:rPr>
              <a:t>Бизнес - </a:t>
            </a:r>
            <a:r>
              <a:rPr lang="ru-RU" sz="1400" dirty="0" err="1">
                <a:solidFill>
                  <a:srgbClr val="5E2716"/>
                </a:solidFill>
              </a:rPr>
              <a:t>интенсивы</a:t>
            </a:r>
            <a:r>
              <a:rPr lang="ru-RU" sz="1400" dirty="0">
                <a:solidFill>
                  <a:srgbClr val="5E2716"/>
                </a:solidFill>
              </a:rPr>
              <a:t> </a:t>
            </a: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id="{B55002C9-C47C-4833-B935-8747F8C6F12B}"/>
              </a:ext>
            </a:extLst>
          </p:cNvPr>
          <p:cNvSpPr/>
          <p:nvPr/>
        </p:nvSpPr>
        <p:spPr>
          <a:xfrm>
            <a:off x="1887418" y="1826734"/>
            <a:ext cx="2808312" cy="3011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</a:rPr>
              <a:t>Обучающие</a:t>
            </a:r>
            <a:r>
              <a:rPr lang="ru-RU" sz="1400" dirty="0">
                <a:solidFill>
                  <a:srgbClr val="5E2716"/>
                </a:solidFill>
              </a:rPr>
              <a:t> программы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id="{05EFBBD4-D0E1-4D14-8EE3-341727CFB3E0}"/>
              </a:ext>
            </a:extLst>
          </p:cNvPr>
          <p:cNvSpPr/>
          <p:nvPr/>
        </p:nvSpPr>
        <p:spPr>
          <a:xfrm>
            <a:off x="1929072" y="2717053"/>
            <a:ext cx="2081795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10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0 тыс. рублей</a:t>
            </a:r>
          </a:p>
          <a:p>
            <a:endParaRPr lang="ru-RU" dirty="0"/>
          </a:p>
        </p:txBody>
      </p:sp>
      <p:sp>
        <p:nvSpPr>
          <p:cNvPr id="7" name="Скругленный прямоугольник 15">
            <a:extLst>
              <a:ext uri="{FF2B5EF4-FFF2-40B4-BE49-F238E27FC236}">
                <a16:creationId xmlns:a16="http://schemas.microsoft.com/office/drawing/2014/main" id="{0D7BF9C3-7121-4291-ACA7-5C60F9CD78EC}"/>
              </a:ext>
            </a:extLst>
          </p:cNvPr>
          <p:cNvSpPr/>
          <p:nvPr/>
        </p:nvSpPr>
        <p:spPr>
          <a:xfrm>
            <a:off x="1920926" y="3117688"/>
            <a:ext cx="3030735" cy="33305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Добровольная, обязательная</a:t>
            </a:r>
          </a:p>
          <a:p>
            <a:endParaRPr lang="ru-RU" dirty="0"/>
          </a:p>
        </p:txBody>
      </p:sp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id="{35674ACA-931B-4AAD-B627-4B3FC813D8CF}"/>
              </a:ext>
            </a:extLst>
          </p:cNvPr>
          <p:cNvSpPr/>
          <p:nvPr/>
        </p:nvSpPr>
        <p:spPr>
          <a:xfrm>
            <a:off x="1920926" y="3506625"/>
            <a:ext cx="3024336" cy="312333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Система менеджмента качества</a:t>
            </a:r>
            <a:endParaRPr lang="ru-RU" sz="1400" dirty="0">
              <a:solidFill>
                <a:srgbClr val="6D2D19"/>
              </a:solidFill>
            </a:endParaRP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id="{6C36E5AC-6280-4616-9C3A-A81D32585A92}"/>
              </a:ext>
            </a:extLst>
          </p:cNvPr>
          <p:cNvSpPr/>
          <p:nvPr/>
        </p:nvSpPr>
        <p:spPr>
          <a:xfrm>
            <a:off x="6191842" y="2549844"/>
            <a:ext cx="4090582" cy="442672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 на ЭТП, маркетплейсы</a:t>
            </a: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id="{5A6B44FE-E1F4-4C25-936F-259124D58E04}"/>
              </a:ext>
            </a:extLst>
          </p:cNvPr>
          <p:cNvSpPr/>
          <p:nvPr/>
        </p:nvSpPr>
        <p:spPr>
          <a:xfrm>
            <a:off x="7414935" y="1128337"/>
            <a:ext cx="2208625" cy="262662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100 тыс.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id="{9156307E-6815-4B24-B55B-D6B41892ED8C}"/>
              </a:ext>
            </a:extLst>
          </p:cNvPr>
          <p:cNvSpPr/>
          <p:nvPr/>
        </p:nvSpPr>
        <p:spPr>
          <a:xfrm>
            <a:off x="7411886" y="1437860"/>
            <a:ext cx="2970811" cy="292151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id="{2C13605B-B2A0-4702-88D5-8C2ECD9E91BB}"/>
              </a:ext>
            </a:extLst>
          </p:cNvPr>
          <p:cNvSpPr/>
          <p:nvPr/>
        </p:nvSpPr>
        <p:spPr>
          <a:xfrm>
            <a:off x="7427379" y="1790966"/>
            <a:ext cx="2941829" cy="29099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Аудио и видеоролики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id="{08FA7B5E-7454-4417-BFA2-B9FC80ADB819}"/>
              </a:ext>
            </a:extLst>
          </p:cNvPr>
          <p:cNvSpPr/>
          <p:nvPr/>
        </p:nvSpPr>
        <p:spPr>
          <a:xfrm>
            <a:off x="7427893" y="2163804"/>
            <a:ext cx="1757908" cy="29099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Реклама</a:t>
            </a:r>
            <a:endParaRPr lang="ru-RU" sz="1400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id="{1BF2037D-0C9B-4728-99EF-E49EEED002B7}"/>
              </a:ext>
            </a:extLst>
          </p:cNvPr>
          <p:cNvSpPr/>
          <p:nvPr/>
        </p:nvSpPr>
        <p:spPr>
          <a:xfrm>
            <a:off x="7710142" y="3053594"/>
            <a:ext cx="1887094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50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id="{F50B6F94-80F1-4685-AB63-F7FACB8A0165}"/>
              </a:ext>
            </a:extLst>
          </p:cNvPr>
          <p:cNvSpPr/>
          <p:nvPr/>
        </p:nvSpPr>
        <p:spPr>
          <a:xfrm>
            <a:off x="7694165" y="3471337"/>
            <a:ext cx="3557734" cy="368181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Ежемесячное продвижение продукции</a:t>
            </a:r>
            <a:endParaRPr lang="ru-RU" sz="1400" dirty="0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322" y="3017095"/>
            <a:ext cx="1485441" cy="101085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839" y="-9783"/>
            <a:ext cx="858161" cy="858161"/>
          </a:xfrm>
          <a:prstGeom prst="rect">
            <a:avLst/>
          </a:prstGeom>
        </p:spPr>
      </p:pic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id="{16D438AF-50A8-45C7-B22A-34AD411DD401}"/>
              </a:ext>
            </a:extLst>
          </p:cNvPr>
          <p:cNvSpPr/>
          <p:nvPr/>
        </p:nvSpPr>
        <p:spPr>
          <a:xfrm>
            <a:off x="1887418" y="1530050"/>
            <a:ext cx="3024336" cy="251106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</a:rPr>
              <a:t>Круглые столы, </a:t>
            </a:r>
            <a:r>
              <a:rPr lang="ru-RU" sz="1400" dirty="0" err="1">
                <a:solidFill>
                  <a:srgbClr val="5E2716"/>
                </a:solidFill>
              </a:rPr>
              <a:t>вебинары</a:t>
            </a:r>
            <a:endParaRPr lang="ru-RU" sz="1400" dirty="0">
              <a:solidFill>
                <a:srgbClr val="5E2716"/>
              </a:solidFill>
            </a:endParaRPr>
          </a:p>
        </p:txBody>
      </p:sp>
      <p:pic>
        <p:nvPicPr>
          <p:cNvPr id="31" name="Рисунок 30" descr="01_business-intensive_Posta-Magazin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762" y="1203714"/>
            <a:ext cx="1636188" cy="966557"/>
          </a:xfrm>
          <a:prstGeom prst="rect">
            <a:avLst/>
          </a:prstGeom>
        </p:spPr>
      </p:pic>
      <p:pic>
        <p:nvPicPr>
          <p:cNvPr id="34" name="Рисунок 33" descr="contex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820776" y="1086827"/>
            <a:ext cx="1375085" cy="1421494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26306A73-31F9-4B18-A658-68FFDCF89211}"/>
              </a:ext>
            </a:extLst>
          </p:cNvPr>
          <p:cNvGrpSpPr/>
          <p:nvPr/>
        </p:nvGrpSpPr>
        <p:grpSpPr>
          <a:xfrm>
            <a:off x="168378" y="4059162"/>
            <a:ext cx="11242057" cy="1565976"/>
            <a:chOff x="3415375" y="-2066104"/>
            <a:chExt cx="8521651" cy="1565976"/>
          </a:xfrm>
        </p:grpSpPr>
        <p:sp>
          <p:nvSpPr>
            <p:cNvPr id="26" name="Прямоугольник: скругленные углы 25">
              <a:extLst>
                <a:ext uri="{FF2B5EF4-FFF2-40B4-BE49-F238E27FC236}">
                  <a16:creationId xmlns:a16="http://schemas.microsoft.com/office/drawing/2014/main" id="{C49903F8-23EA-4569-B119-3541F850D5A4}"/>
                </a:ext>
              </a:extLst>
            </p:cNvPr>
            <p:cNvSpPr/>
            <p:nvPr/>
          </p:nvSpPr>
          <p:spPr>
            <a:xfrm>
              <a:off x="7998293" y="-2066104"/>
              <a:ext cx="2584254" cy="442672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Франшиза</a:t>
              </a:r>
            </a:p>
          </p:txBody>
        </p:sp>
        <p:sp>
          <p:nvSpPr>
            <p:cNvPr id="29" name="Прямоугольник: скругленные углы 2">
              <a:extLst>
                <a:ext uri="{FF2B5EF4-FFF2-40B4-BE49-F238E27FC236}">
                  <a16:creationId xmlns:a16="http://schemas.microsoft.com/office/drawing/2014/main" id="{29539ED4-A81B-4689-818B-D5EE9D0E9A9A}"/>
                </a:ext>
              </a:extLst>
            </p:cNvPr>
            <p:cNvSpPr/>
            <p:nvPr/>
          </p:nvSpPr>
          <p:spPr>
            <a:xfrm>
              <a:off x="3415375" y="-2058797"/>
              <a:ext cx="4019257" cy="442672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Выставочно</a:t>
              </a: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-ярмарочные мероприятия</a:t>
              </a:r>
            </a:p>
          </p:txBody>
        </p:sp>
        <p:sp>
          <p:nvSpPr>
            <p:cNvPr id="35" name="Скругленный прямоугольник 15">
              <a:extLst>
                <a:ext uri="{FF2B5EF4-FFF2-40B4-BE49-F238E27FC236}">
                  <a16:creationId xmlns:a16="http://schemas.microsoft.com/office/drawing/2014/main" id="{10C05248-5EF1-41D2-9754-C84B936F89A5}"/>
                </a:ext>
              </a:extLst>
            </p:cNvPr>
            <p:cNvSpPr/>
            <p:nvPr/>
          </p:nvSpPr>
          <p:spPr>
            <a:xfrm>
              <a:off x="9188162" y="-1568687"/>
              <a:ext cx="2748863" cy="331070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400" dirty="0">
                  <a:solidFill>
                    <a:srgbClr val="5E2716"/>
                  </a:solidFill>
                  <a:cs typeface="Arial" pitchFamily="34" charset="0"/>
                </a:rPr>
                <a:t>Разработка франшиз </a:t>
              </a:r>
              <a:r>
                <a:rPr lang="en-US" sz="1400" dirty="0">
                  <a:solidFill>
                    <a:srgbClr val="5E2716"/>
                  </a:solidFill>
                  <a:cs typeface="Arial" pitchFamily="34" charset="0"/>
                </a:rPr>
                <a:t>&lt; </a:t>
              </a:r>
              <a:r>
                <a:rPr lang="ru-RU" sz="1400" dirty="0">
                  <a:solidFill>
                    <a:srgbClr val="5E2716"/>
                  </a:solidFill>
                  <a:cs typeface="Arial" pitchFamily="34" charset="0"/>
                </a:rPr>
                <a:t>15</a:t>
              </a:r>
              <a:r>
                <a:rPr lang="ru-RU" sz="1400" dirty="0">
                  <a:solidFill>
                    <a:srgbClr val="6D2D19"/>
                  </a:solidFill>
                  <a:cs typeface="Arial" pitchFamily="34" charset="0"/>
                </a:rPr>
                <a:t>0 тыс. рублей</a:t>
              </a:r>
            </a:p>
          </p:txBody>
        </p:sp>
        <p:sp>
          <p:nvSpPr>
            <p:cNvPr id="36" name="Скругленный прямоугольник 15">
              <a:extLst>
                <a:ext uri="{FF2B5EF4-FFF2-40B4-BE49-F238E27FC236}">
                  <a16:creationId xmlns:a16="http://schemas.microsoft.com/office/drawing/2014/main" id="{0A0815F0-2579-4B8A-A070-4108832A5373}"/>
                </a:ext>
              </a:extLst>
            </p:cNvPr>
            <p:cNvSpPr/>
            <p:nvPr/>
          </p:nvSpPr>
          <p:spPr>
            <a:xfrm>
              <a:off x="9188162" y="-784033"/>
              <a:ext cx="2748864" cy="283905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400" dirty="0">
                  <a:solidFill>
                    <a:srgbClr val="6D2D19"/>
                  </a:solidFill>
                </a:rPr>
                <a:t>Юридическое сопровождение</a:t>
              </a:r>
            </a:p>
          </p:txBody>
        </p:sp>
        <p:sp>
          <p:nvSpPr>
            <p:cNvPr id="37" name="Скругленный прямоугольник 15">
              <a:extLst>
                <a:ext uri="{FF2B5EF4-FFF2-40B4-BE49-F238E27FC236}">
                  <a16:creationId xmlns:a16="http://schemas.microsoft.com/office/drawing/2014/main" id="{D16F05CA-052E-4E67-AEDE-892E511C9458}"/>
                </a:ext>
              </a:extLst>
            </p:cNvPr>
            <p:cNvSpPr/>
            <p:nvPr/>
          </p:nvSpPr>
          <p:spPr>
            <a:xfrm>
              <a:off x="9188162" y="-1176360"/>
              <a:ext cx="2748864" cy="331070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400" dirty="0">
                  <a:solidFill>
                    <a:srgbClr val="6D2D19"/>
                  </a:solidFill>
                </a:rPr>
                <a:t>Аудит франшиз </a:t>
              </a:r>
              <a:r>
                <a:rPr lang="en-US" sz="1400" dirty="0">
                  <a:solidFill>
                    <a:srgbClr val="5E2716"/>
                  </a:solidFill>
                  <a:cs typeface="Arial" pitchFamily="34" charset="0"/>
                </a:rPr>
                <a:t>&lt; </a:t>
              </a:r>
              <a:r>
                <a:rPr lang="ru-RU" sz="1400" dirty="0">
                  <a:solidFill>
                    <a:srgbClr val="5E2716"/>
                  </a:solidFill>
                  <a:cs typeface="Arial" pitchFamily="34" charset="0"/>
                </a:rPr>
                <a:t>5</a:t>
              </a:r>
              <a:r>
                <a:rPr lang="ru-RU" sz="1400" dirty="0">
                  <a:solidFill>
                    <a:srgbClr val="6D2D19"/>
                  </a:solidFill>
                  <a:cs typeface="Arial" pitchFamily="34" charset="0"/>
                </a:rPr>
                <a:t>0 тыс. рублей</a:t>
              </a:r>
              <a:r>
                <a:rPr lang="ru-RU" sz="1400" dirty="0">
                  <a:solidFill>
                    <a:srgbClr val="6D2D19"/>
                  </a:solidFill>
                </a:rPr>
                <a:t> </a:t>
              </a:r>
            </a:p>
          </p:txBody>
        </p:sp>
      </p:grpSp>
      <p:sp>
        <p:nvSpPr>
          <p:cNvPr id="39" name="Скругленный прямоугольник 15">
            <a:extLst>
              <a:ext uri="{FF2B5EF4-FFF2-40B4-BE49-F238E27FC236}">
                <a16:creationId xmlns:a16="http://schemas.microsoft.com/office/drawing/2014/main" id="{28894CBC-32B5-41F4-AB3D-B23817CDCB40}"/>
              </a:ext>
            </a:extLst>
          </p:cNvPr>
          <p:cNvSpPr/>
          <p:nvPr/>
        </p:nvSpPr>
        <p:spPr>
          <a:xfrm>
            <a:off x="2067626" y="4974295"/>
            <a:ext cx="2589151" cy="324036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pic>
        <p:nvPicPr>
          <p:cNvPr id="1026" name="Picture 2" descr="Чемпионат предпринимательских идей «Business Skills» 2020 ⋆">
            <a:extLst>
              <a:ext uri="{FF2B5EF4-FFF2-40B4-BE49-F238E27FC236}">
                <a16:creationId xmlns:a16="http://schemas.microsoft.com/office/drawing/2014/main" id="{9F27B7C2-2474-4CA6-8DD8-FEE0AC33D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158" y="4578740"/>
            <a:ext cx="1255767" cy="69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D74E7A4-EA5B-4236-A003-BD9346045E02}"/>
              </a:ext>
            </a:extLst>
          </p:cNvPr>
          <p:cNvSpPr txBox="1"/>
          <p:nvPr/>
        </p:nvSpPr>
        <p:spPr>
          <a:xfrm>
            <a:off x="1495121" y="128605"/>
            <a:ext cx="831692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5E2716"/>
                </a:solidFill>
                <a:latin typeface="+mn-lt"/>
              </a:rPr>
              <a:t>Меры поддержки устойчивых предпринимателей*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004378"/>
            <a:ext cx="278496" cy="27849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56" y="6290705"/>
            <a:ext cx="381919" cy="318860"/>
          </a:xfrm>
          <a:prstGeom prst="rect">
            <a:avLst/>
          </a:prstGeom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675301" y="5887566"/>
            <a:ext cx="2376264" cy="44832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687781" y="6222824"/>
            <a:ext cx="1910048" cy="367374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lang="ru-RU" b="1" spc="5" dirty="0">
                <a:solidFill>
                  <a:srgbClr val="6D2D19"/>
                </a:solidFill>
                <a:cs typeface="Circe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</a:t>
            </a:r>
            <a:r>
              <a:rPr lang="en-US" b="1" spc="5" dirty="0">
                <a:solidFill>
                  <a:srgbClr val="6D2D19"/>
                </a:solidFill>
                <a:cs typeface="Circe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pp@kfpp.ru</a:t>
            </a:r>
            <a:endParaRPr lang="ru-RU" b="1" spc="5" dirty="0">
              <a:solidFill>
                <a:srgbClr val="6D2D19"/>
              </a:solidFill>
              <a:cs typeface="Circe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3B7981-9585-4D54-90D3-8707B9469AE6}"/>
              </a:ext>
            </a:extLst>
          </p:cNvPr>
          <p:cNvSpPr txBox="1"/>
          <p:nvPr/>
        </p:nvSpPr>
        <p:spPr>
          <a:xfrm>
            <a:off x="3319499" y="5884206"/>
            <a:ext cx="8197200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rgbClr val="6D2D19"/>
                </a:solidFill>
              </a:rPr>
              <a:t>*д</a:t>
            </a:r>
            <a:r>
              <a:rPr kumimoji="0" lang="ru-RU" sz="22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еятельность СМСП от 1 года, прошедших </a:t>
            </a:r>
            <a:r>
              <a:rPr kumimoji="0" lang="ru-RU" sz="2200" b="1" i="0" u="none" strike="noStrike" cap="none" spc="0" normalizeH="0" baseline="0" dirty="0" err="1">
                <a:ln>
                  <a:noFill/>
                </a:ln>
                <a:solidFill>
                  <a:srgbClr val="6D2D19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скоринговую</a:t>
            </a:r>
            <a:r>
              <a:rPr kumimoji="0" lang="ru-RU" sz="2200" b="1" i="0" u="none" strike="noStrike" cap="none" spc="0" normalizeH="0" baseline="0">
                <a:ln>
                  <a:noFill/>
                </a:ln>
                <a:solidFill>
                  <a:srgbClr val="6D2D19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оценку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7" name="Скругленный прямоугольник 15">
            <a:extLst>
              <a:ext uri="{FF2B5EF4-FFF2-40B4-BE49-F238E27FC236}">
                <a16:creationId xmlns:a16="http://schemas.microsoft.com/office/drawing/2014/main" id="{B360F07D-CD7F-4F4A-80A7-C34FDE28634D}"/>
              </a:ext>
            </a:extLst>
          </p:cNvPr>
          <p:cNvSpPr/>
          <p:nvPr/>
        </p:nvSpPr>
        <p:spPr>
          <a:xfrm>
            <a:off x="2067626" y="4576477"/>
            <a:ext cx="2081795" cy="351087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4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400" dirty="0">
                <a:solidFill>
                  <a:srgbClr val="5E2716"/>
                </a:solidFill>
                <a:cs typeface="Arial" pitchFamily="34" charset="0"/>
              </a:rPr>
              <a:t>10</a:t>
            </a:r>
            <a:r>
              <a:rPr lang="ru-RU" sz="1400" dirty="0">
                <a:solidFill>
                  <a:srgbClr val="6D2D19"/>
                </a:solidFill>
                <a:cs typeface="Arial" pitchFamily="34" charset="0"/>
              </a:rPr>
              <a:t>0 тыс. рублей</a:t>
            </a: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9D64AA-2A44-455B-BF18-7488B9C8EA8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5" y="4560228"/>
            <a:ext cx="1683788" cy="137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4508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490360" y="4734824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9097284" y="3304919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71" y="4567431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4047576" y="439041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(доб.703)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14" y="5069515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3468805" y="4917764"/>
            <a:ext cx="3323812" cy="78993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ckr@kfpp.ru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D74E7A4-EA5B-4236-A003-BD9346045E02}"/>
              </a:ext>
            </a:extLst>
          </p:cNvPr>
          <p:cNvSpPr txBox="1"/>
          <p:nvPr/>
        </p:nvSpPr>
        <p:spPr>
          <a:xfrm>
            <a:off x="525840" y="2153584"/>
            <a:ext cx="8544294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Деятельность центра </a:t>
            </a:r>
            <a:r>
              <a:rPr lang="ru-RU" sz="4800" b="1" spc="15" dirty="0">
                <a:solidFill>
                  <a:srgbClr val="FF0000"/>
                </a:solidFill>
                <a:latin typeface="+mn-lt"/>
                <a:cs typeface="Circe Bold"/>
                <a:sym typeface="Calibri Light"/>
              </a:rPr>
              <a:t>кластерного развития</a:t>
            </a: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CF3B21D-5048-4A2C-B2EA-F11914918A62}"/>
              </a:ext>
            </a:extLst>
          </p:cNvPr>
          <p:cNvGrpSpPr/>
          <p:nvPr/>
        </p:nvGrpSpPr>
        <p:grpSpPr>
          <a:xfrm>
            <a:off x="6903651" y="5652469"/>
            <a:ext cx="1078385" cy="1093434"/>
            <a:chOff x="5008880" y="1849120"/>
            <a:chExt cx="1188720" cy="1205309"/>
          </a:xfrm>
          <a:solidFill>
            <a:srgbClr val="C59368">
              <a:alpha val="31000"/>
            </a:srgbClr>
          </a:solidFill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0D4C1456-F5F6-482A-B1EE-50B16961D520}"/>
                </a:ext>
              </a:extLst>
            </p:cNvPr>
            <p:cNvSpPr/>
            <p:nvPr/>
          </p:nvSpPr>
          <p:spPr>
            <a:xfrm>
              <a:off x="5008880" y="184912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57D12A11-26CA-43AE-BC67-4CD15773F7DE}"/>
                </a:ext>
              </a:extLst>
            </p:cNvPr>
            <p:cNvSpPr/>
            <p:nvPr/>
          </p:nvSpPr>
          <p:spPr>
            <a:xfrm>
              <a:off x="5770880" y="184912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04C2183A-0FC2-4B80-A9C1-B9E824761753}"/>
                </a:ext>
              </a:extLst>
            </p:cNvPr>
            <p:cNvSpPr/>
            <p:nvPr/>
          </p:nvSpPr>
          <p:spPr>
            <a:xfrm>
              <a:off x="5364480" y="223520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0BC7CD75-3E2D-43CB-990D-561C0D344F24}"/>
                </a:ext>
              </a:extLst>
            </p:cNvPr>
            <p:cNvSpPr/>
            <p:nvPr/>
          </p:nvSpPr>
          <p:spPr>
            <a:xfrm>
              <a:off x="5008880" y="2627709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20B29F77-CBE1-4BEC-8215-D20D3CCAA7E6}"/>
                </a:ext>
              </a:extLst>
            </p:cNvPr>
            <p:cNvSpPr/>
            <p:nvPr/>
          </p:nvSpPr>
          <p:spPr>
            <a:xfrm>
              <a:off x="5770880" y="2627709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5A35380-4F23-4CD6-A440-A748EED53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192560"/>
            <a:ext cx="10586392" cy="740912"/>
          </a:xfr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Кластеры Кировской области</a:t>
            </a:r>
          </a:p>
        </p:txBody>
      </p:sp>
      <p:grpSp>
        <p:nvGrpSpPr>
          <p:cNvPr id="5" name="Группа 24"/>
          <p:cNvGrpSpPr/>
          <p:nvPr/>
        </p:nvGrpSpPr>
        <p:grpSpPr>
          <a:xfrm>
            <a:off x="191344" y="1484784"/>
            <a:ext cx="5904656" cy="1320527"/>
            <a:chOff x="260972" y="1340768"/>
            <a:chExt cx="7779151" cy="1320527"/>
          </a:xfrm>
        </p:grpSpPr>
        <p:pic>
          <p:nvPicPr>
            <p:cNvPr id="29" name="Picture 8" descr="https://xn---43-9cdulgg0aog6b.xn--p1ai/media/pages/17/klaster2.jpg"/>
            <p:cNvPicPr>
              <a:picLocks noChangeAspect="1" noChangeArrowheads="1"/>
            </p:cNvPicPr>
            <p:nvPr/>
          </p:nvPicPr>
          <p:blipFill>
            <a:blip r:embed="rId2" cstate="print"/>
            <a:srcRect l="2097" t="4490" r="2087" b="13241"/>
            <a:stretch>
              <a:fillRect/>
            </a:stretch>
          </p:blipFill>
          <p:spPr bwMode="auto">
            <a:xfrm>
              <a:off x="260972" y="1365151"/>
              <a:ext cx="1712367" cy="12961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Скругленный прямоугольник 15">
              <a:extLst>
                <a:ext uri="{FF2B5EF4-FFF2-40B4-BE49-F238E27FC236}">
                  <a16:creationId xmlns:a16="http://schemas.microsoft.com/office/drawing/2014/main" id="{696FCCD4-9613-44EE-9453-EA81E065F2FB}"/>
                </a:ext>
              </a:extLst>
            </p:cNvPr>
            <p:cNvSpPr/>
            <p:nvPr/>
          </p:nvSpPr>
          <p:spPr>
            <a:xfrm>
              <a:off x="2209852" y="2060848"/>
              <a:ext cx="5642822" cy="576064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Производство медицинской продукции наружного применения</a:t>
              </a:r>
            </a:p>
            <a:p>
              <a:endParaRPr lang="ru-RU" dirty="0"/>
            </a:p>
          </p:txBody>
        </p:sp>
        <p:sp>
          <p:nvSpPr>
            <p:cNvPr id="8" name="Скругленный прямоугольник 15">
              <a:extLst>
                <a:ext uri="{FF2B5EF4-FFF2-40B4-BE49-F238E27FC236}">
                  <a16:creationId xmlns:a16="http://schemas.microsoft.com/office/drawing/2014/main" id="{E98F940A-3AAA-4AE6-953C-85E2073687D5}"/>
                </a:ext>
              </a:extLst>
            </p:cNvPr>
            <p:cNvSpPr/>
            <p:nvPr/>
          </p:nvSpPr>
          <p:spPr>
            <a:xfrm>
              <a:off x="2209852" y="1700808"/>
              <a:ext cx="5830271" cy="28803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Производство косметической продукции </a:t>
              </a:r>
            </a:p>
          </p:txBody>
        </p:sp>
        <p:sp>
          <p:nvSpPr>
            <p:cNvPr id="34" name="Скругленный прямоугольник 15">
              <a:extLst>
                <a:ext uri="{FF2B5EF4-FFF2-40B4-BE49-F238E27FC236}">
                  <a16:creationId xmlns:a16="http://schemas.microsoft.com/office/drawing/2014/main" id="{3EB17AB3-47C7-47EA-8169-5EAE83C48DA2}"/>
                </a:ext>
              </a:extLst>
            </p:cNvPr>
            <p:cNvSpPr/>
            <p:nvPr/>
          </p:nvSpPr>
          <p:spPr>
            <a:xfrm>
              <a:off x="2209852" y="1340768"/>
              <a:ext cx="2415034" cy="28803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>
                <a:defRPr/>
              </a:pPr>
              <a:r>
                <a:rPr lang="ru-RU" sz="1600" b="1" dirty="0">
                  <a:solidFill>
                    <a:srgbClr val="6D2D19"/>
                  </a:solidFill>
                  <a:cs typeface="Times New Roman" pitchFamily="18" charset="0"/>
                </a:rPr>
                <a:t>30</a:t>
              </a: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участников</a:t>
              </a:r>
            </a:p>
          </p:txBody>
        </p:sp>
        <p:sp>
          <p:nvSpPr>
            <p:cNvPr id="36" name="Левая фигурная скобка 35">
              <a:extLst>
                <a:ext uri="{FF2B5EF4-FFF2-40B4-BE49-F238E27FC236}">
                  <a16:creationId xmlns:a16="http://schemas.microsoft.com/office/drawing/2014/main" id="{24F5EC1C-3F97-4411-BE04-E8FFF39EE5EA}"/>
                </a:ext>
              </a:extLst>
            </p:cNvPr>
            <p:cNvSpPr/>
            <p:nvPr/>
          </p:nvSpPr>
          <p:spPr>
            <a:xfrm>
              <a:off x="2022403" y="1412776"/>
              <a:ext cx="144015" cy="1238556"/>
            </a:xfrm>
            <a:prstGeom prst="leftBrace">
              <a:avLst>
                <a:gd name="adj1" fmla="val 0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DA36747-A1F8-47AC-81A8-DF88CA3BD4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4"/>
            <a:ext cx="1897584" cy="10671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F27A49-374A-4C81-8B9E-696BF1545B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128" y="0"/>
            <a:ext cx="1067188" cy="1067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0DC0602-8B2B-415B-AF93-EDB4D3FC7752}"/>
              </a:ext>
            </a:extLst>
          </p:cNvPr>
          <p:cNvSpPr txBox="1"/>
          <p:nvPr/>
        </p:nvSpPr>
        <p:spPr>
          <a:xfrm>
            <a:off x="0" y="976287"/>
            <a:ext cx="2279576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27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Биофармацевтический</a:t>
            </a:r>
            <a:r>
              <a:rPr kumimoji="0" lang="ru-RU" sz="1270" b="1" i="0" u="none" strike="noStrike" kern="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кластер </a:t>
            </a:r>
            <a:endParaRPr kumimoji="0" lang="ru-RU" sz="1633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grpSp>
        <p:nvGrpSpPr>
          <p:cNvPr id="6" name="Группа 43"/>
          <p:cNvGrpSpPr/>
          <p:nvPr/>
        </p:nvGrpSpPr>
        <p:grpSpPr>
          <a:xfrm>
            <a:off x="839416" y="2924944"/>
            <a:ext cx="5193148" cy="1728191"/>
            <a:chOff x="193019" y="3933056"/>
            <a:chExt cx="5072376" cy="1958616"/>
          </a:xfrm>
        </p:grpSpPr>
        <p:pic>
          <p:nvPicPr>
            <p:cNvPr id="4" name="Picture 6" descr="http://900igr.net/up/datai/217355/0019-014-.png"/>
            <p:cNvPicPr>
              <a:picLocks noChangeAspect="1" noChangeArrowheads="1"/>
            </p:cNvPicPr>
            <p:nvPr/>
          </p:nvPicPr>
          <p:blipFill>
            <a:blip r:embed="rId5" cstate="print"/>
            <a:srcRect t="38487"/>
            <a:stretch>
              <a:fillRect/>
            </a:stretch>
          </p:blipFill>
          <p:spPr bwMode="auto">
            <a:xfrm>
              <a:off x="193019" y="4725144"/>
              <a:ext cx="1547334" cy="8400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Скругленный прямоугольник 15">
              <a:extLst>
                <a:ext uri="{FF2B5EF4-FFF2-40B4-BE49-F238E27FC236}">
                  <a16:creationId xmlns:a16="http://schemas.microsoft.com/office/drawing/2014/main" id="{A98298BE-F642-4BC8-B1B3-7A38A19B3717}"/>
                </a:ext>
              </a:extLst>
            </p:cNvPr>
            <p:cNvSpPr/>
            <p:nvPr/>
          </p:nvSpPr>
          <p:spPr>
            <a:xfrm>
              <a:off x="1881020" y="4749148"/>
              <a:ext cx="1758335" cy="326436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Биоэнергетика</a:t>
              </a:r>
            </a:p>
            <a:p>
              <a:endParaRPr lang="ru-RU" dirty="0"/>
            </a:p>
          </p:txBody>
        </p:sp>
        <p:sp>
          <p:nvSpPr>
            <p:cNvPr id="18" name="Скругленный прямоугольник 15">
              <a:extLst>
                <a:ext uri="{FF2B5EF4-FFF2-40B4-BE49-F238E27FC236}">
                  <a16:creationId xmlns:a16="http://schemas.microsoft.com/office/drawing/2014/main" id="{4602CD47-88C9-4C3F-A885-4CC9061DA625}"/>
                </a:ext>
              </a:extLst>
            </p:cNvPr>
            <p:cNvSpPr/>
            <p:nvPr/>
          </p:nvSpPr>
          <p:spPr>
            <a:xfrm>
              <a:off x="1881020" y="5565237"/>
              <a:ext cx="3384375" cy="326435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Сельское и лесное хозяйство</a:t>
              </a:r>
            </a:p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ru-RU" dirty="0"/>
            </a:p>
          </p:txBody>
        </p:sp>
        <p:sp>
          <p:nvSpPr>
            <p:cNvPr id="20" name="Скругленный прямоугольник 15">
              <a:extLst>
                <a:ext uri="{FF2B5EF4-FFF2-40B4-BE49-F238E27FC236}">
                  <a16:creationId xmlns:a16="http://schemas.microsoft.com/office/drawing/2014/main" id="{F29EF88E-FFDC-4A8B-9182-592EDD3992BA}"/>
                </a:ext>
              </a:extLst>
            </p:cNvPr>
            <p:cNvSpPr/>
            <p:nvPr/>
          </p:nvSpPr>
          <p:spPr>
            <a:xfrm>
              <a:off x="1881020" y="5157192"/>
              <a:ext cx="3305669" cy="326436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Экология и здоровье человека </a:t>
              </a:r>
            </a:p>
            <a:p>
              <a:pPr algn="ctr"/>
              <a:endParaRPr lang="ru-RU" b="1" dirty="0">
                <a:solidFill>
                  <a:srgbClr val="6D2D19"/>
                </a:solidFill>
              </a:endParaRPr>
            </a:p>
          </p:txBody>
        </p:sp>
        <p:sp>
          <p:nvSpPr>
            <p:cNvPr id="38" name="Левая фигурная скобка 37">
              <a:extLst>
                <a:ext uri="{FF2B5EF4-FFF2-40B4-BE49-F238E27FC236}">
                  <a16:creationId xmlns:a16="http://schemas.microsoft.com/office/drawing/2014/main" id="{817859D9-5D7A-4C64-89E7-F3B139BCE5AB}"/>
                </a:ext>
              </a:extLst>
            </p:cNvPr>
            <p:cNvSpPr/>
            <p:nvPr/>
          </p:nvSpPr>
          <p:spPr>
            <a:xfrm flipH="1">
              <a:off x="1740353" y="4422711"/>
              <a:ext cx="45719" cy="1387354"/>
            </a:xfrm>
            <a:prstGeom prst="leftBrace">
              <a:avLst>
                <a:gd name="adj1" fmla="val 0"/>
                <a:gd name="adj2" fmla="val 48108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0" name="Скругленный прямоугольник 15">
              <a:extLst>
                <a:ext uri="{FF2B5EF4-FFF2-40B4-BE49-F238E27FC236}">
                  <a16:creationId xmlns:a16="http://schemas.microsoft.com/office/drawing/2014/main" id="{137E1E8E-D677-4E06-AD39-9CE9BEAAF614}"/>
                </a:ext>
              </a:extLst>
            </p:cNvPr>
            <p:cNvSpPr/>
            <p:nvPr/>
          </p:nvSpPr>
          <p:spPr>
            <a:xfrm>
              <a:off x="1881020" y="4341101"/>
              <a:ext cx="1688001" cy="326436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>
                <a:defRPr/>
              </a:pPr>
              <a:r>
                <a:rPr lang="ru-RU" sz="1600" b="1" noProof="0">
                  <a:solidFill>
                    <a:srgbClr val="6D2D19"/>
                  </a:solidFill>
                  <a:cs typeface="Times New Roman" pitchFamily="18" charset="0"/>
                </a:rPr>
                <a:t>48</a:t>
              </a:r>
              <a:r>
                <a:rPr kumimoji="0" lang="ru-RU" sz="1600" b="1" i="0" u="none" strike="noStrike" kern="0" cap="none" spc="0" normalizeH="0" baseline="0" noProof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</a:t>
              </a: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участников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DC0602-8B2B-415B-AF93-EDB4D3FC7752}"/>
                </a:ext>
              </a:extLst>
            </p:cNvPr>
            <p:cNvSpPr txBox="1"/>
            <p:nvPr/>
          </p:nvSpPr>
          <p:spPr>
            <a:xfrm>
              <a:off x="263352" y="3933056"/>
              <a:ext cx="22795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27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</a:t>
              </a:r>
              <a:r>
                <a:rPr kumimoji="0" lang="ru-RU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Биотехнологический</a:t>
              </a:r>
              <a:r>
                <a:rPr kumimoji="0" lang="ru-RU" sz="1300" b="1" i="0" u="none" strike="noStrike" kern="0" cap="none" spc="0" normalizeH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кластер </a:t>
              </a:r>
              <a:endPara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  <a:sym typeface="Calibri"/>
              </a:endParaRPr>
            </a:p>
          </p:txBody>
        </p:sp>
      </p:grpSp>
      <p:grpSp>
        <p:nvGrpSpPr>
          <p:cNvPr id="7" name="Группа 25"/>
          <p:cNvGrpSpPr/>
          <p:nvPr/>
        </p:nvGrpSpPr>
        <p:grpSpPr>
          <a:xfrm>
            <a:off x="407368" y="5157192"/>
            <a:ext cx="5112568" cy="1472164"/>
            <a:chOff x="583178" y="1515017"/>
            <a:chExt cx="9736821" cy="1868025"/>
          </a:xfrm>
        </p:grpSpPr>
        <p:sp>
          <p:nvSpPr>
            <p:cNvPr id="27" name="Скругленный прямоугольник 15">
              <a:extLst>
                <a:ext uri="{FF2B5EF4-FFF2-40B4-BE49-F238E27FC236}">
                  <a16:creationId xmlns:a16="http://schemas.microsoft.com/office/drawing/2014/main" id="{696FCCD4-9613-44EE-9453-EA81E065F2FB}"/>
                </a:ext>
              </a:extLst>
            </p:cNvPr>
            <p:cNvSpPr/>
            <p:nvPr/>
          </p:nvSpPr>
          <p:spPr>
            <a:xfrm>
              <a:off x="4011636" y="1971871"/>
              <a:ext cx="6308363" cy="345178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800" dirty="0">
                  <a:solidFill>
                    <a:srgbClr val="663300"/>
                  </a:solidFill>
                  <a:latin typeface="Arial Black" pitchFamily="34" charset="0"/>
                </a:rPr>
                <a:t> </a:t>
              </a:r>
              <a:r>
                <a:rPr lang="ru-RU" sz="1600" b="1" dirty="0">
                  <a:solidFill>
                    <a:srgbClr val="663300"/>
                  </a:solidFill>
                </a:rPr>
                <a:t>Информационные технологии</a:t>
              </a:r>
              <a:endParaRPr lang="ru-RU" b="1" dirty="0"/>
            </a:p>
          </p:txBody>
        </p:sp>
        <p:sp>
          <p:nvSpPr>
            <p:cNvPr id="28" name="Скругленный прямоугольник 15">
              <a:extLst>
                <a:ext uri="{FF2B5EF4-FFF2-40B4-BE49-F238E27FC236}">
                  <a16:creationId xmlns:a16="http://schemas.microsoft.com/office/drawing/2014/main" id="{E98F940A-3AAA-4AE6-953C-85E2073687D5}"/>
                </a:ext>
              </a:extLst>
            </p:cNvPr>
            <p:cNvSpPr/>
            <p:nvPr/>
          </p:nvSpPr>
          <p:spPr>
            <a:xfrm>
              <a:off x="4011636" y="2428725"/>
              <a:ext cx="6308363" cy="822336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ru-RU" sz="1600" b="1" dirty="0">
                  <a:solidFill>
                    <a:srgbClr val="6D2D19"/>
                  </a:solidFill>
                </a:rPr>
                <a:t>Развитие инновационной экономики в регионе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Times New Roman" pitchFamily="18" charset="0"/>
                <a:sym typeface="Calibri"/>
              </a:endParaRPr>
            </a:p>
          </p:txBody>
        </p:sp>
        <p:pic>
          <p:nvPicPr>
            <p:cNvPr id="30" name="Содержимое 3" descr="IT кластер фото для през.jpg">
              <a:extLst>
                <a:ext uri="{FF2B5EF4-FFF2-40B4-BE49-F238E27FC236}">
                  <a16:creationId xmlns:a16="http://schemas.microsoft.com/office/drawing/2014/main" id="{A0627773-FA60-4673-8E29-D49EF891C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3178" y="1697759"/>
              <a:ext cx="2605628" cy="15946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Скругленный прямоугольник 15">
              <a:extLst>
                <a:ext uri="{FF2B5EF4-FFF2-40B4-BE49-F238E27FC236}">
                  <a16:creationId xmlns:a16="http://schemas.microsoft.com/office/drawing/2014/main" id="{7BE3A02B-81A8-4ADF-ADCE-C1D0FB9A0EE5}"/>
                </a:ext>
              </a:extLst>
            </p:cNvPr>
            <p:cNvSpPr/>
            <p:nvPr/>
          </p:nvSpPr>
          <p:spPr>
            <a:xfrm>
              <a:off x="4012078" y="1515017"/>
              <a:ext cx="3290878" cy="40609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>
                <a:defRPr/>
              </a:pPr>
              <a:r>
                <a:rPr lang="ru-RU" sz="1600" b="1" dirty="0">
                  <a:solidFill>
                    <a:srgbClr val="663300"/>
                  </a:solidFill>
                </a:rPr>
                <a:t>6 участников</a:t>
              </a:r>
            </a:p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  <p:sp>
          <p:nvSpPr>
            <p:cNvPr id="32" name="Левая фигурная скобка 31">
              <a:extLst>
                <a:ext uri="{FF2B5EF4-FFF2-40B4-BE49-F238E27FC236}">
                  <a16:creationId xmlns:a16="http://schemas.microsoft.com/office/drawing/2014/main" id="{C04949E9-1FF1-4EF7-89B1-374166DB3B33}"/>
                </a:ext>
              </a:extLst>
            </p:cNvPr>
            <p:cNvSpPr/>
            <p:nvPr/>
          </p:nvSpPr>
          <p:spPr>
            <a:xfrm>
              <a:off x="3497748" y="1677454"/>
              <a:ext cx="308598" cy="1705588"/>
            </a:xfrm>
            <a:prstGeom prst="leftBrace">
              <a:avLst>
                <a:gd name="adj1" fmla="val 8333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0DC0602-8B2B-415B-AF93-EDB4D3FC7752}"/>
              </a:ext>
            </a:extLst>
          </p:cNvPr>
          <p:cNvSpPr txBox="1"/>
          <p:nvPr/>
        </p:nvSpPr>
        <p:spPr>
          <a:xfrm>
            <a:off x="6528048" y="90872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ru-RU" sz="127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</a:t>
            </a:r>
            <a:r>
              <a:rPr lang="ru-RU" sz="1600" b="1" dirty="0" err="1">
                <a:solidFill>
                  <a:srgbClr val="6D2D19"/>
                </a:solidFill>
                <a:cs typeface="Times New Roman" pitchFamily="18" charset="0"/>
              </a:rPr>
              <a:t>Туристско</a:t>
            </a:r>
            <a:r>
              <a:rPr lang="ru-RU" sz="1600" b="1" dirty="0">
                <a:solidFill>
                  <a:srgbClr val="6D2D19"/>
                </a:solidFill>
                <a:cs typeface="Times New Roman" pitchFamily="18" charset="0"/>
              </a:rPr>
              <a:t> - рекреационный</a:t>
            </a:r>
            <a:r>
              <a:rPr lang="en-US" sz="1600" b="1" dirty="0">
                <a:solidFill>
                  <a:srgbClr val="6D2D19"/>
                </a:solidFill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6D2D19"/>
                </a:solidFill>
                <a:cs typeface="Times New Roman" pitchFamily="18" charset="0"/>
              </a:rPr>
              <a:t>кластер</a:t>
            </a:r>
            <a:endParaRPr kumimoji="0" lang="ru-RU" sz="1633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0DC0602-8B2B-415B-AF93-EDB4D3FC7752}"/>
              </a:ext>
            </a:extLst>
          </p:cNvPr>
          <p:cNvSpPr txBox="1"/>
          <p:nvPr/>
        </p:nvSpPr>
        <p:spPr>
          <a:xfrm>
            <a:off x="-240704" y="4725144"/>
            <a:ext cx="27363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7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Кластер информационных технологий</a:t>
            </a:r>
            <a:endParaRPr kumimoji="0" lang="ru-RU" sz="1270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grpSp>
        <p:nvGrpSpPr>
          <p:cNvPr id="12" name="Группа 36"/>
          <p:cNvGrpSpPr/>
          <p:nvPr/>
        </p:nvGrpSpPr>
        <p:grpSpPr>
          <a:xfrm>
            <a:off x="6364486" y="908721"/>
            <a:ext cx="5060106" cy="2034113"/>
            <a:chOff x="407368" y="3356992"/>
            <a:chExt cx="4970705" cy="2872740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1FC3BC8-4B0A-4C26-840B-997C91BCCA12}"/>
                </a:ext>
              </a:extLst>
            </p:cNvPr>
            <p:cNvSpPr/>
            <p:nvPr/>
          </p:nvSpPr>
          <p:spPr>
            <a:xfrm>
              <a:off x="407368" y="3356992"/>
              <a:ext cx="31520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  <p:pic>
          <p:nvPicPr>
            <p:cNvPr id="41" name="Picture 6" descr="https://avatars.mds.yandex.net/get-altay/1047383/2a0000016630bcf77d3db7542d5327235b8a/XXL">
              <a:extLst>
                <a:ext uri="{FF2B5EF4-FFF2-40B4-BE49-F238E27FC236}">
                  <a16:creationId xmlns:a16="http://schemas.microsoft.com/office/drawing/2014/main" id="{0123E967-9D54-490F-9FF4-D1467B717E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l="4386" t="4229" r="21053" b="2721"/>
            <a:stretch>
              <a:fillRect/>
            </a:stretch>
          </p:blipFill>
          <p:spPr bwMode="auto">
            <a:xfrm>
              <a:off x="426569" y="4149080"/>
              <a:ext cx="1202508" cy="19536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2" name="Левая фигурная скобка 41">
              <a:extLst>
                <a:ext uri="{FF2B5EF4-FFF2-40B4-BE49-F238E27FC236}">
                  <a16:creationId xmlns:a16="http://schemas.microsoft.com/office/drawing/2014/main" id="{E1AEF24D-9C74-45BD-B533-6C022BF54F4D}"/>
                </a:ext>
              </a:extLst>
            </p:cNvPr>
            <p:cNvSpPr/>
            <p:nvPr/>
          </p:nvSpPr>
          <p:spPr>
            <a:xfrm>
              <a:off x="1699813" y="4170555"/>
              <a:ext cx="144016" cy="1720864"/>
            </a:xfrm>
            <a:prstGeom prst="leftBrace">
              <a:avLst>
                <a:gd name="adj1" fmla="val 8333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3" name="Скругленный прямоугольник 15">
              <a:extLst>
                <a:ext uri="{FF2B5EF4-FFF2-40B4-BE49-F238E27FC236}">
                  <a16:creationId xmlns:a16="http://schemas.microsoft.com/office/drawing/2014/main" id="{16AC4F0A-4D90-4469-951C-0B70DD3AEF8C}"/>
                </a:ext>
              </a:extLst>
            </p:cNvPr>
            <p:cNvSpPr/>
            <p:nvPr/>
          </p:nvSpPr>
          <p:spPr>
            <a:xfrm>
              <a:off x="1912020" y="4984120"/>
              <a:ext cx="3466053" cy="73145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D2D19"/>
                  </a:solidFill>
                </a:rPr>
                <a:t>Производство товаров туристического назначения</a:t>
              </a:r>
            </a:p>
          </p:txBody>
        </p:sp>
        <p:sp>
          <p:nvSpPr>
            <p:cNvPr id="45" name="Скругленный прямоугольник 15">
              <a:extLst>
                <a:ext uri="{FF2B5EF4-FFF2-40B4-BE49-F238E27FC236}">
                  <a16:creationId xmlns:a16="http://schemas.microsoft.com/office/drawing/2014/main" id="{D9DC4A7E-CE8E-4064-BD54-11831F682A98}"/>
                </a:ext>
              </a:extLst>
            </p:cNvPr>
            <p:cNvSpPr/>
            <p:nvPr/>
          </p:nvSpPr>
          <p:spPr>
            <a:xfrm>
              <a:off x="1912020" y="4577337"/>
              <a:ext cx="1296144" cy="422521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D2D19"/>
                  </a:solidFill>
                </a:rPr>
                <a:t>Туризм</a:t>
              </a:r>
            </a:p>
          </p:txBody>
        </p:sp>
        <p:sp>
          <p:nvSpPr>
            <p:cNvPr id="47" name="Скругленный прямоугольник 15">
              <a:extLst>
                <a:ext uri="{FF2B5EF4-FFF2-40B4-BE49-F238E27FC236}">
                  <a16:creationId xmlns:a16="http://schemas.microsoft.com/office/drawing/2014/main" id="{0929A3D7-29A5-416B-B2C0-B3B0ADF1D8E3}"/>
                </a:ext>
              </a:extLst>
            </p:cNvPr>
            <p:cNvSpPr/>
            <p:nvPr/>
          </p:nvSpPr>
          <p:spPr>
            <a:xfrm>
              <a:off x="1912020" y="5797684"/>
              <a:ext cx="2880320" cy="432048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63300"/>
                  </a:solidFill>
                </a:rPr>
                <a:t>Сувенирная продукция</a:t>
              </a:r>
            </a:p>
            <a:p>
              <a:endParaRPr lang="ru-RU" sz="1600" dirty="0">
                <a:solidFill>
                  <a:srgbClr val="663300"/>
                </a:solidFill>
                <a:latin typeface="Arial Black" pitchFamily="34" charset="0"/>
              </a:endParaRPr>
            </a:p>
            <a:p>
              <a:pPr>
                <a:buFont typeface="Arial" pitchFamily="34" charset="0"/>
                <a:buChar char="•"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  <a:p>
              <a:endParaRPr lang="ru-RU" dirty="0"/>
            </a:p>
          </p:txBody>
        </p:sp>
        <p:sp>
          <p:nvSpPr>
            <p:cNvPr id="48" name="Скругленный прямоугольник 15">
              <a:extLst>
                <a:ext uri="{FF2B5EF4-FFF2-40B4-BE49-F238E27FC236}">
                  <a16:creationId xmlns:a16="http://schemas.microsoft.com/office/drawing/2014/main" id="{7F7A0167-66ED-4759-A1B8-509DE996D41A}"/>
                </a:ext>
              </a:extLst>
            </p:cNvPr>
            <p:cNvSpPr/>
            <p:nvPr/>
          </p:nvSpPr>
          <p:spPr>
            <a:xfrm>
              <a:off x="1912020" y="4068860"/>
              <a:ext cx="1958315" cy="406781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663300"/>
                  </a:solidFill>
                </a:rPr>
                <a:t>26 участников</a:t>
              </a:r>
            </a:p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</p:grpSp>
      <p:sp>
        <p:nvSpPr>
          <p:cNvPr id="49" name="Скругленный прямоугольник 15">
            <a:extLst>
              <a:ext uri="{FF2B5EF4-FFF2-40B4-BE49-F238E27FC236}">
                <a16:creationId xmlns:a16="http://schemas.microsoft.com/office/drawing/2014/main" id="{A98298BE-F642-4BC8-B1B3-7A38A19B3717}"/>
              </a:ext>
            </a:extLst>
          </p:cNvPr>
          <p:cNvSpPr/>
          <p:nvPr/>
        </p:nvSpPr>
        <p:spPr>
          <a:xfrm>
            <a:off x="7753478" y="3924121"/>
            <a:ext cx="3599105" cy="57871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D2D19"/>
                </a:solidFill>
              </a:rPr>
              <a:t>Предметы массового потребления из различных видов сырья</a:t>
            </a:r>
          </a:p>
        </p:txBody>
      </p:sp>
      <p:pic>
        <p:nvPicPr>
          <p:cNvPr id="50" name="Picture 2" descr="R:\_ЦКР\Деятельность ЦКР в 2020 году\Совещания\Кластер Легпром\нитки.jpg">
            <a:extLst>
              <a:ext uri="{FF2B5EF4-FFF2-40B4-BE49-F238E27FC236}">
                <a16:creationId xmlns:a16="http://schemas.microsoft.com/office/drawing/2014/main" id="{00E4E167-9C57-4D98-BDF4-DFF0CFCBD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b="7407"/>
          <a:stretch>
            <a:fillRect/>
          </a:stretch>
        </p:blipFill>
        <p:spPr bwMode="auto">
          <a:xfrm>
            <a:off x="6215335" y="3554886"/>
            <a:ext cx="1199888" cy="1008112"/>
          </a:xfrm>
          <a:prstGeom prst="rect">
            <a:avLst/>
          </a:prstGeom>
          <a:noFill/>
        </p:spPr>
      </p:pic>
      <p:sp>
        <p:nvSpPr>
          <p:cNvPr id="52" name="Скругленный прямоугольник 15">
            <a:extLst>
              <a:ext uri="{FF2B5EF4-FFF2-40B4-BE49-F238E27FC236}">
                <a16:creationId xmlns:a16="http://schemas.microsoft.com/office/drawing/2014/main" id="{724A652C-73F3-4453-8FB8-7A996E55B020}"/>
              </a:ext>
            </a:extLst>
          </p:cNvPr>
          <p:cNvSpPr/>
          <p:nvPr/>
        </p:nvSpPr>
        <p:spPr>
          <a:xfrm>
            <a:off x="7807300" y="3578463"/>
            <a:ext cx="1545951" cy="25202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63300"/>
                </a:solidFill>
              </a:rPr>
              <a:t>40 участников </a:t>
            </a:r>
          </a:p>
          <a:p>
            <a:endParaRPr lang="ru-RU" dirty="0"/>
          </a:p>
        </p:txBody>
      </p:sp>
      <p:sp>
        <p:nvSpPr>
          <p:cNvPr id="53" name="Левая фигурная скобка 52">
            <a:extLst>
              <a:ext uri="{FF2B5EF4-FFF2-40B4-BE49-F238E27FC236}">
                <a16:creationId xmlns:a16="http://schemas.microsoft.com/office/drawing/2014/main" id="{A8C33EE4-592F-4378-AA71-277DEEAA2478}"/>
              </a:ext>
            </a:extLst>
          </p:cNvPr>
          <p:cNvSpPr/>
          <p:nvPr/>
        </p:nvSpPr>
        <p:spPr>
          <a:xfrm rot="10800000" flipH="1">
            <a:off x="7450128" y="3616677"/>
            <a:ext cx="303350" cy="886162"/>
          </a:xfrm>
          <a:prstGeom prst="leftBrace">
            <a:avLst>
              <a:gd name="adj1" fmla="val 8333"/>
              <a:gd name="adj2" fmla="val 55201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649A3928-EF8A-45A2-AFB4-55B916AA935C}"/>
              </a:ext>
            </a:extLst>
          </p:cNvPr>
          <p:cNvSpPr/>
          <p:nvPr/>
        </p:nvSpPr>
        <p:spPr>
          <a:xfrm rot="10800000" flipV="1">
            <a:off x="6096000" y="3077434"/>
            <a:ext cx="20882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30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Кластер легкой промышленности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49A3928-EF8A-45A2-AFB4-55B916AA935C}"/>
              </a:ext>
            </a:extLst>
          </p:cNvPr>
          <p:cNvSpPr/>
          <p:nvPr/>
        </p:nvSpPr>
        <p:spPr>
          <a:xfrm rot="10800000" flipV="1">
            <a:off x="5760640" y="4753096"/>
            <a:ext cx="24235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30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Кластер пищевой промышленности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</p:txBody>
      </p:sp>
      <p:sp>
        <p:nvSpPr>
          <p:cNvPr id="61" name="Левая фигурная скобка 60">
            <a:extLst>
              <a:ext uri="{FF2B5EF4-FFF2-40B4-BE49-F238E27FC236}">
                <a16:creationId xmlns:a16="http://schemas.microsoft.com/office/drawing/2014/main" id="{A8C33EE4-592F-4378-AA71-277DEEAA2478}"/>
              </a:ext>
            </a:extLst>
          </p:cNvPr>
          <p:cNvSpPr/>
          <p:nvPr/>
        </p:nvSpPr>
        <p:spPr>
          <a:xfrm flipH="1">
            <a:off x="16512480" y="8730208"/>
            <a:ext cx="159491" cy="1296144"/>
          </a:xfrm>
          <a:prstGeom prst="leftBrace">
            <a:avLst>
              <a:gd name="adj1" fmla="val 8333"/>
              <a:gd name="adj2" fmla="val 55201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id="{613931D6-8CD6-4F0E-92F7-E8FD67E74CDA}"/>
              </a:ext>
            </a:extLst>
          </p:cNvPr>
          <p:cNvSpPr/>
          <p:nvPr/>
        </p:nvSpPr>
        <p:spPr>
          <a:xfrm>
            <a:off x="8027524" y="5713839"/>
            <a:ext cx="2376264" cy="648071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63300"/>
                </a:solidFill>
              </a:rPr>
              <a:t>Производство пищевой продукции</a:t>
            </a:r>
          </a:p>
          <a:p>
            <a:pPr algn="ctr"/>
            <a:endParaRPr lang="ru-RU" sz="1400" dirty="0">
              <a:solidFill>
                <a:srgbClr val="663300"/>
              </a:solidFill>
              <a:latin typeface="Arial Black" pitchFamily="34" charset="0"/>
            </a:endParaRPr>
          </a:p>
          <a:p>
            <a:pPr algn="ctr"/>
            <a:endParaRPr lang="ru-RU" sz="1400" dirty="0">
              <a:solidFill>
                <a:srgbClr val="663300"/>
              </a:solidFill>
              <a:latin typeface="Arial Black" pitchFamily="34" charset="0"/>
            </a:endParaRPr>
          </a:p>
          <a:p>
            <a:pPr algn="ctr"/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  <a:p>
            <a:pPr algn="ctr"/>
            <a:endParaRPr lang="ru-RU" sz="1600" dirty="0"/>
          </a:p>
        </p:txBody>
      </p:sp>
      <p:sp>
        <p:nvSpPr>
          <p:cNvPr id="55" name="Скругленный прямоугольник 15">
            <a:extLst>
              <a:ext uri="{FF2B5EF4-FFF2-40B4-BE49-F238E27FC236}">
                <a16:creationId xmlns:a16="http://schemas.microsoft.com/office/drawing/2014/main" id="{E328A4F4-8150-4827-B957-9E541645CFAA}"/>
              </a:ext>
            </a:extLst>
          </p:cNvPr>
          <p:cNvSpPr/>
          <p:nvPr/>
        </p:nvSpPr>
        <p:spPr>
          <a:xfrm>
            <a:off x="8138775" y="5345501"/>
            <a:ext cx="1545951" cy="2154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63300"/>
                </a:solidFill>
              </a:rPr>
              <a:t>27 участников </a:t>
            </a:r>
          </a:p>
          <a:p>
            <a:endParaRPr lang="ru-RU" dirty="0"/>
          </a:p>
        </p:txBody>
      </p:sp>
      <p:sp>
        <p:nvSpPr>
          <p:cNvPr id="56" name="Левая фигурная скобка 55">
            <a:extLst>
              <a:ext uri="{FF2B5EF4-FFF2-40B4-BE49-F238E27FC236}">
                <a16:creationId xmlns:a16="http://schemas.microsoft.com/office/drawing/2014/main" id="{FAFEB047-CD95-439C-BCEA-CBE898DF664E}"/>
              </a:ext>
            </a:extLst>
          </p:cNvPr>
          <p:cNvSpPr/>
          <p:nvPr/>
        </p:nvSpPr>
        <p:spPr>
          <a:xfrm rot="10800000" flipH="1">
            <a:off x="7671949" y="5495797"/>
            <a:ext cx="360272" cy="794581"/>
          </a:xfrm>
          <a:prstGeom prst="leftBrace">
            <a:avLst>
              <a:gd name="adj1" fmla="val 8333"/>
              <a:gd name="adj2" fmla="val 55201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9744CB7-1D3F-4492-9FE4-9605AEC06F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535" y="5245540"/>
            <a:ext cx="1701641" cy="11326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983432" y="404664"/>
            <a:ext cx="9958873" cy="646331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Calibri"/>
                <a:sym typeface="Calibri"/>
              </a:rPr>
              <a:t>Комплексные услуги ЦКР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7368" y="1196752"/>
            <a:ext cx="3803161" cy="75994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E2716"/>
                </a:solidFill>
                <a:effectLst/>
                <a:uLnTx/>
                <a:uFillTx/>
                <a:cs typeface="Helvetica"/>
                <a:sym typeface="Calibri"/>
              </a:rPr>
              <a:t>Проведение маркетинговых исследований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07368" y="2132857"/>
            <a:ext cx="3783833" cy="61658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E2716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Проведение информационных кампаний в СМИ</a:t>
            </a: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536160" y="1988840"/>
            <a:ext cx="3926404" cy="717441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Разработка ТЭО,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cs typeface="Arial" panose="020B0604020202020204" pitchFamily="34" charset="0"/>
                <a:sym typeface="Calibri"/>
              </a:rPr>
              <a:t>экспертиза сметной стоимости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03731" y="2959773"/>
            <a:ext cx="3783833" cy="789936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Организация круглых столов, вебинаров</a:t>
            </a: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536160" y="1124744"/>
            <a:ext cx="3960600" cy="75994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defTabSz="414772" hangingPunct="1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Организация участия в выставочных мероприятиях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536160" y="2852936"/>
            <a:ext cx="3960600" cy="9678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cs typeface="Arial" panose="020B0604020202020204" pitchFamily="34" charset="0"/>
              <a:sym typeface="Calibri"/>
            </a:endParaRPr>
          </a:p>
          <a:p>
            <a:pPr defTabSz="414772" hangingPunct="1"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cs typeface="Arial" panose="020B0604020202020204" pitchFamily="34" charset="0"/>
                <a:sym typeface="Calibri"/>
              </a:rPr>
              <a:t>Консультационные услуги правового обеспечения деятельности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07368" y="3960045"/>
            <a:ext cx="3780196" cy="988582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Оказание содействия в выводе продуктов</a:t>
            </a: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на рынок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36160" y="3965422"/>
            <a:ext cx="3960601" cy="797179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Позиционирование</a:t>
            </a:r>
            <a:r>
              <a:rPr kumimoji="0" lang="ru-RU" b="1" i="0" u="none" strike="noStrike" kern="120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и продвижение </a:t>
            </a:r>
            <a:r>
              <a:rPr lang="ru-RU" b="1" kern="1200" dirty="0">
                <a:solidFill>
                  <a:srgbClr val="6D2D19"/>
                </a:solidFill>
                <a:cs typeface="Helvetica"/>
              </a:rPr>
              <a:t>товаров</a:t>
            </a:r>
            <a:r>
              <a:rPr kumimoji="0" lang="ru-RU" b="1" i="0" u="none" strike="noStrike" kern="120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(услуг)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08" name="Picture 1" descr="C:\Users\ikilmakov\Desktop\Без име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3935" y="4268077"/>
            <a:ext cx="2357185" cy="1244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4" cstate="print"/>
          <a:srcRect t="-77" r="218" b="-1"/>
          <a:stretch/>
        </p:blipFill>
        <p:spPr>
          <a:xfrm>
            <a:off x="9684956" y="5713027"/>
            <a:ext cx="2106745" cy="2112387"/>
          </a:xfrm>
          <a:prstGeom prst="rect">
            <a:avLst/>
          </a:prstGeom>
        </p:spPr>
      </p:pic>
      <p:sp>
        <p:nvSpPr>
          <p:cNvPr id="25" name="Правая фигурная скобка 24">
            <a:extLst>
              <a:ext uri="{FF2B5EF4-FFF2-40B4-BE49-F238E27FC236}">
                <a16:creationId xmlns:a16="http://schemas.microsoft.com/office/drawing/2014/main" id="{037E0631-CC57-448F-9B8E-4AA62BEF5FA3}"/>
              </a:ext>
            </a:extLst>
          </p:cNvPr>
          <p:cNvSpPr/>
          <p:nvPr/>
        </p:nvSpPr>
        <p:spPr>
          <a:xfrm>
            <a:off x="7096253" y="1445586"/>
            <a:ext cx="232260" cy="4148306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6" name="Левая фигурная скобка 25">
            <a:extLst>
              <a:ext uri="{FF2B5EF4-FFF2-40B4-BE49-F238E27FC236}">
                <a16:creationId xmlns:a16="http://schemas.microsoft.com/office/drawing/2014/main" id="{99DCA36F-45C9-409F-BD5B-75E0C255E18E}"/>
              </a:ext>
            </a:extLst>
          </p:cNvPr>
          <p:cNvSpPr/>
          <p:nvPr/>
        </p:nvSpPr>
        <p:spPr>
          <a:xfrm>
            <a:off x="4353616" y="1445586"/>
            <a:ext cx="154615" cy="4247282"/>
          </a:xfrm>
          <a:prstGeom prst="lef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731" y="66818"/>
            <a:ext cx="796632" cy="7966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A7CBA3-55C2-4C42-A2E9-5E55CA54E4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190" y="2945822"/>
            <a:ext cx="1207008" cy="12070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BAAD37-47BC-46A5-9815-18CE5ADE812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77424" y="1533491"/>
            <a:ext cx="649636" cy="1198732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536160" y="4869160"/>
            <a:ext cx="3960600" cy="690005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b="1" dirty="0">
                <a:solidFill>
                  <a:srgbClr val="5E2716"/>
                </a:solidFill>
              </a:rPr>
              <a:t>Мероприятия по «выращиванию»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E2716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20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1980100" y="5923363"/>
            <a:ext cx="7704856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Обязательное проведение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скоринговой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оценки</a:t>
            </a: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814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085184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3071664" y="4941168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5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517232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2783632" y="5589240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   rayfond@kfpp.ru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D74E7A4-EA5B-4236-A003-BD9346045E02}"/>
              </a:ext>
            </a:extLst>
          </p:cNvPr>
          <p:cNvSpPr txBox="1"/>
          <p:nvPr/>
        </p:nvSpPr>
        <p:spPr>
          <a:xfrm>
            <a:off x="407368" y="1844824"/>
            <a:ext cx="8544294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+mn-lt"/>
              </a:rPr>
              <a:t>Меры поддержки социальных предпринимателей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  <p:pic>
        <p:nvPicPr>
          <p:cNvPr id="14" name="Рисунок 13" descr="16291_32477453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32103" y="3429000"/>
            <a:ext cx="3982197" cy="298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731475" y="1421962"/>
            <a:ext cx="5022741" cy="571504"/>
          </a:xfrm>
          <a:prstGeom prst="round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1492" tIns="41492" rIns="41492" bIns="41492" rtlCol="0" anchor="b">
            <a:noAutofit/>
          </a:bodyPr>
          <a:lstStyle/>
          <a:p>
            <a:pPr marL="0" marR="0" lvl="0" indent="0" algn="ctr" defTabSz="91477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800" b="1" dirty="0">
                <a:solidFill>
                  <a:srgbClr val="6D2D19"/>
                </a:solidFill>
                <a:sym typeface="Calibri Light"/>
              </a:rPr>
              <a:t>Условия получения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3352" y="260648"/>
            <a:ext cx="1144927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771" hangingPunct="1">
              <a:lnSpc>
                <a:spcPct val="90000"/>
              </a:lnSpc>
              <a:defRPr/>
            </a:pPr>
            <a:r>
              <a:rPr kumimoji="0" lang="ru-RU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Грантовая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  <a:t>поддержка</a:t>
            </a:r>
            <a:b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  <a:t>для социальных предпринимателей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 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74638" y="5146973"/>
            <a:ext cx="4680520" cy="51077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Размер гранта до </a:t>
            </a:r>
            <a:r>
              <a:rPr lang="ru-RU" sz="2400" b="1" dirty="0">
                <a:solidFill>
                  <a:srgbClr val="703016"/>
                </a:solidFill>
              </a:rPr>
              <a:t>500</a:t>
            </a:r>
            <a:r>
              <a:rPr lang="ru-RU" sz="2000" b="1" dirty="0">
                <a:solidFill>
                  <a:srgbClr val="703016"/>
                </a:solidFill>
              </a:rPr>
              <a:t> тыс. руб</a:t>
            </a:r>
            <a:r>
              <a:rPr lang="ru-RU" sz="2000" b="1" i="1" dirty="0">
                <a:solidFill>
                  <a:schemeClr val="bg1"/>
                </a:solidFill>
              </a:rPr>
              <a:t>.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7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69816" y="3206942"/>
            <a:ext cx="7056784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 err="1">
                <a:solidFill>
                  <a:srgbClr val="703016"/>
                </a:solidFill>
              </a:rPr>
              <a:t>Софинансирование</a:t>
            </a:r>
            <a:r>
              <a:rPr lang="ru-RU" sz="2000" b="1" dirty="0">
                <a:solidFill>
                  <a:srgbClr val="703016"/>
                </a:solidFill>
              </a:rPr>
              <a:t> в 100% размере от суммы гранта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8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69816" y="4500296"/>
            <a:ext cx="6939172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Участие в обучающем проекте центра «Мой </a:t>
            </a:r>
            <a:r>
              <a:rPr lang="ru-RU" sz="2000" b="1" dirty="0">
                <a:solidFill>
                  <a:srgbClr val="5E2716"/>
                </a:solidFill>
              </a:rPr>
              <a:t>бизнес»</a:t>
            </a:r>
          </a:p>
        </p:txBody>
      </p:sp>
      <p:sp>
        <p:nvSpPr>
          <p:cNvPr id="29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69816" y="3853619"/>
            <a:ext cx="7056784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Состоять в реестре социальных предпринимателей</a:t>
            </a:r>
          </a:p>
        </p:txBody>
      </p:sp>
      <p:sp>
        <p:nvSpPr>
          <p:cNvPr id="35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74638" y="5793184"/>
            <a:ext cx="4392488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Отчетность в течение 3х лет</a:t>
            </a:r>
          </a:p>
        </p:txBody>
      </p:sp>
      <p:sp>
        <p:nvSpPr>
          <p:cNvPr id="36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34611" y="2219746"/>
            <a:ext cx="8424936" cy="78319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Цель: </a:t>
            </a:r>
            <a:br>
              <a:rPr lang="ru-RU" sz="2000" b="1" dirty="0">
                <a:solidFill>
                  <a:srgbClr val="703016"/>
                </a:solidFill>
              </a:rPr>
            </a:br>
            <a:r>
              <a:rPr lang="ru-RU" sz="2000" b="1" dirty="0">
                <a:solidFill>
                  <a:srgbClr val="703016"/>
                </a:solidFill>
              </a:rPr>
              <a:t>аренда, ремонт помещения, аренда оргтехники, оборудования </a:t>
            </a:r>
          </a:p>
        </p:txBody>
      </p:sp>
      <p:pic>
        <p:nvPicPr>
          <p:cNvPr id="11" name="Рисунок 10" descr="S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0946" y="3074517"/>
            <a:ext cx="4579710" cy="3271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551065-49DF-485C-911C-C687F133C805}"/>
              </a:ext>
            </a:extLst>
          </p:cNvPr>
          <p:cNvSpPr/>
          <p:nvPr/>
        </p:nvSpPr>
        <p:spPr>
          <a:xfrm>
            <a:off x="9480376" y="260648"/>
            <a:ext cx="1224136" cy="432048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6A4ED8A-A5C6-4828-B152-8F85BA21E6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7450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332657"/>
            <a:ext cx="9457621" cy="792087"/>
          </a:xfr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Организации инфраструктуры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310E4EB-3EFD-4452-A825-1111DB02E9F1}"/>
              </a:ext>
            </a:extLst>
          </p:cNvPr>
          <p:cNvSpPr/>
          <p:nvPr/>
        </p:nvSpPr>
        <p:spPr>
          <a:xfrm>
            <a:off x="1372257" y="1376516"/>
            <a:ext cx="2003696" cy="578880"/>
          </a:xfrm>
          <a:prstGeom prst="roundRect">
            <a:avLst/>
          </a:prstGeom>
          <a:ln>
            <a:solidFill>
              <a:schemeClr val="accent2"/>
            </a:solidFill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МФО, РГО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C95166D-0368-420E-87F7-BCBACC5E9D83}"/>
              </a:ext>
            </a:extLst>
          </p:cNvPr>
          <p:cNvSpPr/>
          <p:nvPr/>
        </p:nvSpPr>
        <p:spPr>
          <a:xfrm>
            <a:off x="1372827" y="4401314"/>
            <a:ext cx="5617528" cy="573820"/>
          </a:xfrm>
          <a:prstGeom prst="roundRect">
            <a:avLst>
              <a:gd name="adj" fmla="val 16214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6D2D19"/>
                </a:solidFill>
                <a:ea typeface="+mj-ea"/>
                <a:cs typeface="+mj-cs"/>
              </a:rPr>
              <a:t>Центр поддержки экспорта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05DF474-34D9-4E72-A61E-9D1C2503FDA1}"/>
              </a:ext>
            </a:extLst>
          </p:cNvPr>
          <p:cNvSpPr/>
          <p:nvPr/>
        </p:nvSpPr>
        <p:spPr>
          <a:xfrm>
            <a:off x="1354836" y="2384782"/>
            <a:ext cx="5388072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Центр кластерного развития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354836" y="3393048"/>
            <a:ext cx="7445590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Центр поддержки предпринимательства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8BC3556-A67B-43EE-B8AF-F676196030E3}"/>
              </a:ext>
            </a:extLst>
          </p:cNvPr>
          <p:cNvSpPr/>
          <p:nvPr/>
        </p:nvSpPr>
        <p:spPr>
          <a:xfrm>
            <a:off x="1397436" y="5435973"/>
            <a:ext cx="1331841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МФЦ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7C1CA249-83DA-4AE9-A3B1-80ACE1ACE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39" y="5335458"/>
            <a:ext cx="779910" cy="77991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5BF97AA-4BD5-4C21-B34D-277DE14307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93" y="3136194"/>
            <a:ext cx="831984" cy="1041305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56C2EEB6-1DAF-436E-9B4E-4857F6CA64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42" y="4272881"/>
            <a:ext cx="904304" cy="83068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9BF01344-AFAF-48D5-850D-84F0C9305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93" y="1198090"/>
            <a:ext cx="952633" cy="7144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0D9E2D-08B0-468A-9E9F-8778CEC3A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6" y="1995583"/>
            <a:ext cx="908720" cy="9087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6118FB0-7598-40D5-BCC4-819AF9B05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14182" r="10529" b="16159"/>
          <a:stretch/>
        </p:blipFill>
        <p:spPr>
          <a:xfrm>
            <a:off x="160138" y="56779"/>
            <a:ext cx="1067188" cy="55175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1862D5B-604C-41C7-8A02-64A5249C6B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4"/>
          <a:stretch/>
        </p:blipFill>
        <p:spPr>
          <a:xfrm>
            <a:off x="11124812" y="43003"/>
            <a:ext cx="1067188" cy="8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511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494" y="3405884"/>
            <a:ext cx="9745653" cy="792088"/>
          </a:xfrm>
        </p:spPr>
        <p:txBody>
          <a:bodyPr>
            <a:noAutofit/>
          </a:bodyPr>
          <a:lstStyle/>
          <a:p>
            <a:pPr algn="l"/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spc="-25" dirty="0">
                <a:solidFill>
                  <a:srgbClr val="FF0000"/>
                </a:solidFill>
                <a:latin typeface="+mn-lt"/>
                <a:cs typeface="Arial" pitchFamily="34" charset="0"/>
              </a:rPr>
              <a:t>Деятельность центра поддержки экспорта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497029" y="5088112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52" y="4614520"/>
            <a:ext cx="423046" cy="42304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FD88D5-DD9E-4E20-9A8D-7ED3939AACC2}"/>
              </a:ext>
            </a:extLst>
          </p:cNvPr>
          <p:cNvSpPr/>
          <p:nvPr/>
        </p:nvSpPr>
        <p:spPr>
          <a:xfrm>
            <a:off x="4298622" y="4722643"/>
            <a:ext cx="3306443" cy="553142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212 - 430</a:t>
            </a: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93" y="5100832"/>
            <a:ext cx="453767" cy="453767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08FFFB8-9FA0-4B52-8882-603CD237993D}"/>
              </a:ext>
            </a:extLst>
          </p:cNvPr>
          <p:cNvSpPr/>
          <p:nvPr/>
        </p:nvSpPr>
        <p:spPr>
          <a:xfrm>
            <a:off x="3567326" y="4915682"/>
            <a:ext cx="3394094" cy="687962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200" b="1" i="0" dirty="0">
                <a:solidFill>
                  <a:srgbClr val="6D2D19"/>
                </a:solidFill>
                <a:effectLst/>
                <a:latin typeface="Open Sans"/>
              </a:rPr>
              <a:t> </a:t>
            </a:r>
            <a:r>
              <a:rPr lang="en-US" sz="2200" b="1" i="0" u="sng" dirty="0">
                <a:solidFill>
                  <a:schemeClr val="accent4">
                    <a:lumMod val="25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vcpe@mail.ru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55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57555"/>
            <a:ext cx="1067188" cy="10671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4B4184-5046-4528-99EC-D6ACFEFEAF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44173"/>
          <a:stretch/>
        </p:blipFill>
        <p:spPr>
          <a:xfrm rot="10800000">
            <a:off x="407368" y="-2199363"/>
            <a:ext cx="6319916" cy="35332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9F994E-FA02-47C7-9208-1E9FBE3392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249" y="263711"/>
            <a:ext cx="2508466" cy="13185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F9B093-E7D3-4974-A1B1-FFFFFE7B838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9096" flipH="1">
            <a:off x="3744102" y="5575839"/>
            <a:ext cx="567746" cy="48151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D4DE488-3EC3-44AE-947B-93A654440727}"/>
              </a:ext>
            </a:extLst>
          </p:cNvPr>
          <p:cNvSpPr txBox="1"/>
          <p:nvPr/>
        </p:nvSpPr>
        <p:spPr>
          <a:xfrm>
            <a:off x="1955707" y="5595036"/>
            <a:ext cx="7600950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defTabSz="414772" hangingPunct="1"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  <a:sym typeface="Calibri"/>
              </a:rPr>
              <a:t>http://exportkirov.ru/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204971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FEFCC3F-E0B7-49B0-8C97-F1B9C77B3A36}"/>
              </a:ext>
            </a:extLst>
          </p:cNvPr>
          <p:cNvSpPr/>
          <p:nvPr/>
        </p:nvSpPr>
        <p:spPr>
          <a:xfrm>
            <a:off x="232952" y="212994"/>
            <a:ext cx="4176464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Аналитика и исследование зарубежного рынка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5EE80D-F961-406A-BA15-FB752AF8B7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583" y="1109894"/>
            <a:ext cx="2377877" cy="1630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0AD5EE-50D5-42C4-8DFA-6D1C5B016BC8}"/>
              </a:ext>
            </a:extLst>
          </p:cNvPr>
          <p:cNvSpPr/>
          <p:nvPr/>
        </p:nvSpPr>
        <p:spPr>
          <a:xfrm>
            <a:off x="5667008" y="239529"/>
            <a:ext cx="3960440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Международные выставки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kumimoji="0" lang="ru-RU" sz="800" b="0" i="0" u="none" strike="noStrike" kern="0" cap="none" spc="-50" normalizeH="0" baseline="0" noProof="0" dirty="0">
              <a:ln>
                <a:noFill/>
              </a:ln>
              <a:solidFill>
                <a:srgbClr val="131414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F0BEE7-2944-4611-B155-BEBE643E8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3" y="1045056"/>
            <a:ext cx="2234231" cy="180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E4D2D86-81A6-4EFC-920E-5EFBC3BB72AF}"/>
              </a:ext>
            </a:extLst>
          </p:cNvPr>
          <p:cNvSpPr/>
          <p:nvPr/>
        </p:nvSpPr>
        <p:spPr>
          <a:xfrm>
            <a:off x="45629" y="3630378"/>
            <a:ext cx="4176464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Организация встреч и переговоров, перевод презентаций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116163-6037-41CF-BA0C-B5680FC5E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2" y="4553706"/>
            <a:ext cx="2286335" cy="175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4086151-480B-4D00-859F-318F1CC273D4}"/>
              </a:ext>
            </a:extLst>
          </p:cNvPr>
          <p:cNvSpPr/>
          <p:nvPr/>
        </p:nvSpPr>
        <p:spPr>
          <a:xfrm>
            <a:off x="2495595" y="1045057"/>
            <a:ext cx="3118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подбор оптимальной процедуры осуществления экспортной поставки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правовая экспертиза международного контракта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подготовка проекта экспортного контракта</a:t>
            </a:r>
            <a:endParaRPr lang="ru-RU" b="1" i="0" dirty="0">
              <a:solidFill>
                <a:srgbClr val="5E2716"/>
              </a:solidFill>
              <a:effectLst/>
              <a:latin typeface="+mn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D698BF-5956-4DE5-963E-D0A4BC255A2B}"/>
              </a:ext>
            </a:extLst>
          </p:cNvPr>
          <p:cNvSpPr/>
          <p:nvPr/>
        </p:nvSpPr>
        <p:spPr>
          <a:xfrm rot="10800000" flipV="1">
            <a:off x="2545428" y="4462994"/>
            <a:ext cx="31185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налаживание связи с потенциальными иностранными покупателями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сопровождение переговорного процесса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экспертиза экспортного контракта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6649AC5-DE25-451D-A261-BCB5382A7389}"/>
              </a:ext>
            </a:extLst>
          </p:cNvPr>
          <p:cNvSpPr/>
          <p:nvPr/>
        </p:nvSpPr>
        <p:spPr>
          <a:xfrm>
            <a:off x="8328249" y="1120676"/>
            <a:ext cx="3818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аренда выставочных площадей и оборудования для коллективного и/или индивидуального стенда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застройка и сопровождение коллективного и/или индивидуального стенда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оплата регистрационных сборов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BD6EFC3-DD7F-48A1-9295-84FAB3E35D61}"/>
              </a:ext>
            </a:extLst>
          </p:cNvPr>
          <p:cNvSpPr/>
          <p:nvPr/>
        </p:nvSpPr>
        <p:spPr>
          <a:xfrm>
            <a:off x="5621031" y="3630378"/>
            <a:ext cx="4025542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kumimoji="0" lang="ru-RU" b="1" i="0" u="none" strike="noStrike" kern="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Calibri"/>
                <a:sym typeface="Calibri"/>
              </a:rPr>
              <a:t>Сертификация, патентование, лицензирование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74B12B2-56ED-4A27-9284-75A25D1EA6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092" y="4462994"/>
            <a:ext cx="2963881" cy="206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D850519-B103-4D68-AA11-CB554A38591C}"/>
              </a:ext>
            </a:extLst>
          </p:cNvPr>
          <p:cNvSpPr/>
          <p:nvPr/>
        </p:nvSpPr>
        <p:spPr>
          <a:xfrm rot="10800000" flipV="1">
            <a:off x="8981132" y="4501897"/>
            <a:ext cx="32156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600" b="1" i="0" dirty="0">
              <a:solidFill>
                <a:srgbClr val="6D2D19"/>
              </a:solidFill>
              <a:effectLst/>
              <a:latin typeface="+mn-lt"/>
            </a:endParaRPr>
          </a:p>
          <a:p>
            <a:pPr algn="l"/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услуга предоставляется на условиях </a:t>
            </a:r>
            <a:r>
              <a:rPr lang="ru-RU" sz="1600" b="1" i="0" dirty="0" err="1">
                <a:solidFill>
                  <a:srgbClr val="6D2D19"/>
                </a:solidFill>
                <a:effectLst/>
                <a:latin typeface="+mn-lt"/>
              </a:rPr>
              <a:t>софинансирования</a:t>
            </a:r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: </a:t>
            </a:r>
          </a:p>
          <a:p>
            <a:pPr algn="l"/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   80% стоимости услуги оплачивается Центром  </a:t>
            </a:r>
          </a:p>
          <a:p>
            <a:pPr algn="l"/>
            <a:r>
              <a:rPr lang="ru-RU" sz="1600" b="1" dirty="0">
                <a:solidFill>
                  <a:srgbClr val="6D2D19"/>
                </a:solidFill>
                <a:latin typeface="+mn-lt"/>
              </a:rPr>
              <a:t>   </a:t>
            </a:r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20% — субъектом предпринимательства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Open Sans"/>
              </a:rPr>
              <a:t>.</a:t>
            </a:r>
            <a:endParaRPr lang="ru-RU" sz="1600" i="0" dirty="0">
              <a:solidFill>
                <a:srgbClr val="5E2716"/>
              </a:solidFill>
              <a:effectLst/>
              <a:latin typeface="+mn-l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05D325-3FDC-4CA0-86AD-3C3F75CE36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735" y="3460616"/>
            <a:ext cx="1806297" cy="83990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267F03-3EB6-4D08-8AE6-2B495A8A9B49}"/>
              </a:ext>
            </a:extLst>
          </p:cNvPr>
          <p:cNvSpPr/>
          <p:nvPr/>
        </p:nvSpPr>
        <p:spPr>
          <a:xfrm>
            <a:off x="10344472" y="239529"/>
            <a:ext cx="1512168" cy="453167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9AAD99C-1AEE-4B7C-A75A-BBE7499C53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74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07368" y="634570"/>
            <a:ext cx="11377264" cy="978729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FF0000"/>
                </a:solidFill>
                <a:cs typeface="Calibri"/>
              </a:rPr>
              <a:t>Заключены соглашения о взаимодействии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FF0000"/>
                </a:solidFill>
                <a:cs typeface="Calibri"/>
              </a:rPr>
              <a:t> и сотрудничестве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Calibri"/>
              <a:sym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576" y="7873"/>
            <a:ext cx="796632" cy="7966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CC5766-F43A-4D13-B28B-3C56F8167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333" y="3933056"/>
            <a:ext cx="2440791" cy="18305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3D5029-7559-441C-873D-E655DE7E69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765888"/>
            <a:ext cx="2440791" cy="1632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1F1A414-4399-458E-9C24-04C753BCBA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710" y="2074345"/>
            <a:ext cx="2727922" cy="11577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35C105B-2E38-44FD-AE41-BD6FA7B9DD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616794"/>
            <a:ext cx="5272482" cy="87426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00E9910-454C-4DDF-899C-FF299D649D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103" y="3955620"/>
            <a:ext cx="1706473" cy="16219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8D5948-3DB8-48FB-84BE-DEE07ED561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1908893"/>
            <a:ext cx="2304256" cy="153809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1420191-D749-4DF8-B1A4-815E66F49D0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993538"/>
            <a:ext cx="5796858" cy="116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0BB368-91EC-41DD-827E-ED659C648F10}"/>
              </a:ext>
            </a:extLst>
          </p:cNvPr>
          <p:cNvSpPr txBox="1"/>
          <p:nvPr/>
        </p:nvSpPr>
        <p:spPr>
          <a:xfrm>
            <a:off x="1991544" y="2387991"/>
            <a:ext cx="3251067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Управление Роспотребнадзора по Кировской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6611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image63.jpeg" descr="Artboard 8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196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6003639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4439" y="2705726"/>
            <a:ext cx="7427862" cy="1446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b="1" dirty="0">
                <a:solidFill>
                  <a:srgbClr val="FF0000"/>
                </a:solidFill>
                <a:latin typeface="+mn-lt"/>
              </a:rPr>
              <a:t>Спасибо за внимание!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4400" dirty="0">
              <a:solidFill>
                <a:srgbClr val="5D3F21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E30D24-CB96-40B5-9C4F-408078416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4" b="18698"/>
          <a:stretch/>
        </p:blipFill>
        <p:spPr>
          <a:xfrm>
            <a:off x="20264" y="33490"/>
            <a:ext cx="1253676" cy="5963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D97BD5-332B-4C8D-BE38-960727ADDF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604" y="-17258"/>
            <a:ext cx="881200" cy="881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378B79-828B-496A-BDA2-2CD248FEDE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571" y="4916711"/>
            <a:ext cx="502556" cy="5025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2A989D-1991-46F7-B842-14F4FD6F8753}"/>
              </a:ext>
            </a:extLst>
          </p:cNvPr>
          <p:cNvSpPr txBox="1"/>
          <p:nvPr/>
        </p:nvSpPr>
        <p:spPr>
          <a:xfrm>
            <a:off x="3815849" y="4983323"/>
            <a:ext cx="4745042" cy="36933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softEdge rad="3429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6D2D19"/>
                </a:solidFill>
                <a:cs typeface="Calibri"/>
              </a:rPr>
              <a:t>г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Calibri"/>
                <a:sym typeface="Calibri"/>
              </a:rPr>
              <a:t>. Киров, Динамовский 4, 2 этаж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93D9365-5D77-45BB-8549-52BA921829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1455" flipH="1">
            <a:off x="3558975" y="4337132"/>
            <a:ext cx="485089" cy="4850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555CB63-39EE-4484-8D5B-00440A542FB6}"/>
              </a:ext>
            </a:extLst>
          </p:cNvPr>
          <p:cNvSpPr/>
          <p:nvPr/>
        </p:nvSpPr>
        <p:spPr>
          <a:xfrm>
            <a:off x="3978072" y="4144694"/>
            <a:ext cx="3495457" cy="78993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5842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algn="ctr" defTabSz="414772" hangingPunct="1">
              <a:defRPr/>
            </a:pPr>
            <a:r>
              <a:rPr lang="arn-CL" altLang="ru-RU" sz="2000" b="1" dirty="0">
                <a:solidFill>
                  <a:srgbClr val="6D2D19"/>
                </a:solidFill>
              </a:rPr>
              <a:t>https://</a:t>
            </a:r>
            <a:r>
              <a:rPr lang="ru-RU" altLang="ru-RU" sz="2000" b="1" dirty="0">
                <a:solidFill>
                  <a:srgbClr val="6D2D19"/>
                </a:solidFill>
              </a:rPr>
              <a:t>мойбизнес-43.рф</a:t>
            </a:r>
            <a:r>
              <a:rPr lang="ru-RU" altLang="ru-RU" sz="1400" dirty="0">
                <a:solidFill>
                  <a:srgbClr val="6D2D19"/>
                </a:solidFill>
              </a:rPr>
              <a:t>/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85305AF-244B-4BC3-95BA-8F6BC77B63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934" y="3831935"/>
            <a:ext cx="391116" cy="39111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3FDCAA9-1DFB-41F7-9C32-018F539664D5}"/>
              </a:ext>
            </a:extLst>
          </p:cNvPr>
          <p:cNvSpPr/>
          <p:nvPr/>
        </p:nvSpPr>
        <p:spPr>
          <a:xfrm>
            <a:off x="4140887" y="3642243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(8332) 410 - 410</a:t>
            </a:r>
          </a:p>
        </p:txBody>
      </p:sp>
    </p:spTree>
    <p:extLst>
      <p:ext uri="{BB962C8B-B14F-4D97-AF65-F5344CB8AC3E}">
        <p14:creationId xmlns:p14="http://schemas.microsoft.com/office/powerpoint/2010/main" val="290588241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188641"/>
            <a:ext cx="10009112" cy="720079"/>
          </a:xfr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Региональные проекты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310E4EB-3EFD-4452-A825-1111DB02E9F1}"/>
              </a:ext>
            </a:extLst>
          </p:cNvPr>
          <p:cNvSpPr/>
          <p:nvPr/>
        </p:nvSpPr>
        <p:spPr>
          <a:xfrm>
            <a:off x="1631504" y="1268760"/>
            <a:ext cx="10297144" cy="1532332"/>
          </a:xfrm>
          <a:prstGeom prst="roundRect">
            <a:avLst/>
          </a:prstGeom>
          <a:ln>
            <a:solidFill>
              <a:schemeClr val="accent2"/>
            </a:solidFill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dirty="0">
                <a:solidFill>
                  <a:srgbClr val="703016"/>
                </a:solidFill>
              </a:rPr>
              <a:t>«Создание благоприятных условий для осуществления деятельности самозанятыми гражданами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5E2716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6DBB7F-78BF-4F2B-AA56-F58FEA6839B3}"/>
              </a:ext>
            </a:extLst>
          </p:cNvPr>
          <p:cNvSpPr/>
          <p:nvPr/>
        </p:nvSpPr>
        <p:spPr>
          <a:xfrm>
            <a:off x="1631504" y="5229200"/>
            <a:ext cx="10297144" cy="105560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spc="-25" dirty="0">
                <a:solidFill>
                  <a:srgbClr val="6D2D19"/>
                </a:solidFill>
              </a:rPr>
              <a:t>«Акселерация субъектов малого и среднего предпринимательства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A5235551-7025-45BA-B633-36E5F8FA9EB4}"/>
              </a:ext>
            </a:extLst>
          </p:cNvPr>
          <p:cNvSpPr/>
          <p:nvPr/>
        </p:nvSpPr>
        <p:spPr>
          <a:xfrm>
            <a:off x="1631504" y="3429000"/>
            <a:ext cx="10297144" cy="105560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dirty="0">
                <a:solidFill>
                  <a:srgbClr val="703016"/>
                </a:solidFill>
              </a:rPr>
              <a:t>«Создание условий для легкого старта и комфортного ведения бизнеса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6118FB0-7598-40D5-BCC4-819AF9B055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14182" r="10529" b="16159"/>
          <a:stretch/>
        </p:blipFill>
        <p:spPr>
          <a:xfrm>
            <a:off x="160138" y="56779"/>
            <a:ext cx="1067188" cy="55175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1862D5B-604C-41C7-8A02-64A5249C6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4"/>
          <a:stretch/>
        </p:blipFill>
        <p:spPr>
          <a:xfrm>
            <a:off x="11124812" y="43003"/>
            <a:ext cx="1067188" cy="8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511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57430" y="-2379267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2933243"/>
            <a:ext cx="9745653" cy="792088"/>
          </a:xfrm>
        </p:spPr>
        <p:txBody>
          <a:bodyPr>
            <a:noAutofit/>
          </a:bodyPr>
          <a:lstStyle/>
          <a:p>
            <a:pPr algn="l"/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spc="-50" dirty="0">
                <a:solidFill>
                  <a:srgbClr val="FF0000"/>
                </a:solidFill>
                <a:latin typeface="+mn-lt"/>
                <a:cs typeface="Arial" pitchFamily="34" charset="0"/>
              </a:rPr>
              <a:t>Льготное и гарантийное </a:t>
            </a:r>
            <a:r>
              <a:rPr lang="ru-RU" sz="4800" b="1" dirty="0">
                <a:solidFill>
                  <a:srgbClr val="FF0000"/>
                </a:solidFill>
                <a:latin typeface="+mn-lt"/>
                <a:cs typeface="Arial" pitchFamily="34" charset="0"/>
              </a:rPr>
              <a:t>кредитование</a:t>
            </a:r>
            <a:endParaRPr lang="ru-RU" sz="4800" b="1" spc="-25" dirty="0">
              <a:solidFill>
                <a:srgbClr val="FF0000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008323" y="4106496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732CB12-74BE-438B-A7CF-978685898A7C}"/>
              </a:ext>
            </a:extLst>
          </p:cNvPr>
          <p:cNvGrpSpPr/>
          <p:nvPr/>
        </p:nvGrpSpPr>
        <p:grpSpPr>
          <a:xfrm>
            <a:off x="3672882" y="4828212"/>
            <a:ext cx="3942726" cy="1378040"/>
            <a:chOff x="3621597" y="4597293"/>
            <a:chExt cx="3942726" cy="137804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849DF026-C928-4F56-8EE1-AE4F01512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0231" y="4757167"/>
              <a:ext cx="477374" cy="477374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83FD88D5-DD9E-4E20-9A8D-7ED3939AACC2}"/>
                </a:ext>
              </a:extLst>
            </p:cNvPr>
            <p:cNvSpPr/>
            <p:nvPr/>
          </p:nvSpPr>
          <p:spPr>
            <a:xfrm>
              <a:off x="4231681" y="4597293"/>
              <a:ext cx="3332642" cy="82441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</a:ln>
            <a:effectLst>
              <a:softEdge rad="444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4147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cs typeface="Helvetica"/>
                  <a:sym typeface="Calibri"/>
                </a:rPr>
                <a:t>410 - 410 (доб.701</a:t>
              </a:r>
              <a:r>
                <a:rPr kumimoji="0" lang="ru-RU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cs typeface="Helvetica"/>
                  <a:sym typeface="Calibri"/>
                </a:rPr>
                <a:t>)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85280AAC-62B7-4CA1-A08C-99A485FAD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597" y="5275144"/>
              <a:ext cx="700189" cy="700189"/>
            </a:xfrm>
            <a:prstGeom prst="rect">
              <a:avLst/>
            </a:prstGeom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008FFFB8-9FA0-4B52-8882-603CD237993D}"/>
                </a:ext>
              </a:extLst>
            </p:cNvPr>
            <p:cNvSpPr/>
            <p:nvPr/>
          </p:nvSpPr>
          <p:spPr>
            <a:xfrm>
              <a:off x="3931054" y="5162640"/>
              <a:ext cx="3323812" cy="78993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</a:ln>
            <a:effectLst>
              <a:glow rad="127000">
                <a:schemeClr val="accent1"/>
              </a:glow>
              <a:softEdge rad="6858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4772" hangingPunct="1">
                <a:defRPr/>
              </a:pPr>
              <a:r>
                <a:rPr lang="ru-RU" sz="2400" b="1" spc="5" dirty="0">
                  <a:solidFill>
                    <a:srgbClr val="6D2D19"/>
                  </a:solidFill>
                  <a:cs typeface="Circe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с</a:t>
              </a:r>
              <a:r>
                <a:rPr lang="en-US" sz="2400" b="1" spc="5" dirty="0">
                  <a:solidFill>
                    <a:srgbClr val="6D2D19"/>
                  </a:solidFill>
                  <a:cs typeface="Circe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redit@kfpp.ru</a:t>
              </a:r>
              <a:endParaRPr lang="ru-RU" sz="2400" b="1" spc="5" dirty="0">
                <a:solidFill>
                  <a:srgbClr val="6D2D19"/>
                </a:solidFill>
                <a:cs typeface="Circe"/>
              </a:endParaRP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360" y="265445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087" y="1071698"/>
            <a:ext cx="1067188" cy="1067188"/>
          </a:xfrm>
          <a:prstGeom prst="rect">
            <a:avLst/>
          </a:prstGeom>
        </p:spPr>
      </p:pic>
      <p:pic>
        <p:nvPicPr>
          <p:cNvPr id="19" name="Picture 5" descr="https://www.mspbank.ru/templates/index/img/LOGOmsp.jpg">
            <a:extLst>
              <a:ext uri="{FF2B5EF4-FFF2-40B4-BE49-F238E27FC236}">
                <a16:creationId xmlns:a16="http://schemas.microsoft.com/office/drawing/2014/main" id="{06A8F3A7-BA48-43FD-9771-006E14A14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72" y="318902"/>
            <a:ext cx="1439862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FD2FB284-E48C-402B-B63B-AFBEAF6E16D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8318"/>
            <a:ext cx="6624736" cy="8263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96961"/>
            <a:ext cx="10081120" cy="958452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Стандартные заёмные продукты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graphicFrame>
        <p:nvGraphicFramePr>
          <p:cNvPr id="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00561"/>
              </p:ext>
            </p:extLst>
          </p:nvPr>
        </p:nvGraphicFramePr>
        <p:xfrm>
          <a:off x="693714" y="1412776"/>
          <a:ext cx="7200800" cy="2304255"/>
        </p:xfrm>
        <a:graphic>
          <a:graphicData uri="http://schemas.openxmlformats.org/drawingml/2006/table">
            <a:tbl>
              <a:tblPr/>
              <a:tblGrid>
                <a:gridCol w="5777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25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609617"/>
                  </a:ext>
                </a:extLst>
              </a:tr>
              <a:tr h="6272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Пополнение оборотных средств с залогом 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4 млн. рублей)</a:t>
                      </a: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6D2D19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9,5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75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Приобретение основных средств с залогом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до 5 млн. рублей)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6D2D19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9,5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01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Беззалоговые займы  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до 400 тыс. рублей)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Рисунок 10" descr="e6f7e65952cb838f28e2d1a0aa4483b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5868" y="4365104"/>
            <a:ext cx="3526244" cy="2353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Арка 11"/>
          <p:cNvSpPr/>
          <p:nvPr/>
        </p:nvSpPr>
        <p:spPr>
          <a:xfrm rot="1132272">
            <a:off x="10112099" y="-3162142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582C7E-3CE2-448C-BD4B-48188E004833}"/>
              </a:ext>
            </a:extLst>
          </p:cNvPr>
          <p:cNvSpPr/>
          <p:nvPr/>
        </p:nvSpPr>
        <p:spPr>
          <a:xfrm>
            <a:off x="653479" y="3895348"/>
            <a:ext cx="6696744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ru-RU" sz="2000" b="1" dirty="0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Самозанятые: 5% годовых, сумма до 500 </a:t>
            </a:r>
            <a:r>
              <a:rPr lang="ru-RU" sz="2000" b="1" dirty="0" err="1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т.р</a:t>
            </a:r>
            <a:r>
              <a:rPr lang="ru-RU" sz="2000" b="1" dirty="0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.</a:t>
            </a:r>
          </a:p>
          <a:p>
            <a:r>
              <a:rPr lang="ru-RU" dirty="0"/>
              <a:t>без залога до 200 </a:t>
            </a:r>
            <a:r>
              <a:rPr lang="ru-RU" dirty="0" err="1"/>
              <a:t>т.р</a:t>
            </a:r>
            <a:r>
              <a:rPr lang="ru-RU" dirty="0"/>
              <a:t>.</a:t>
            </a:r>
          </a:p>
          <a:p>
            <a:endParaRPr lang="ru-RU" dirty="0"/>
          </a:p>
          <a:p>
            <a:pPr defTabSz="449263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ru-RU" sz="2000" b="1" dirty="0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Социальное предпринимательство: до 5 млн. руб.</a:t>
            </a:r>
          </a:p>
          <a:p>
            <a:r>
              <a:rPr lang="ru-RU" dirty="0"/>
              <a:t>7% - с залогом</a:t>
            </a:r>
          </a:p>
          <a:p>
            <a:r>
              <a:rPr lang="ru-RU" dirty="0"/>
              <a:t>9% - без залога (сумма до 400 </a:t>
            </a:r>
            <a:r>
              <a:rPr lang="ru-RU" dirty="0" err="1"/>
              <a:t>т.р</a:t>
            </a:r>
            <a:r>
              <a:rPr lang="ru-RU" dirty="0"/>
              <a:t>.)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96961"/>
            <a:ext cx="10081120" cy="958452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Специальные заёмные продукты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graphicFrame>
        <p:nvGraphicFramePr>
          <p:cNvPr id="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994067"/>
              </p:ext>
            </p:extLst>
          </p:nvPr>
        </p:nvGraphicFramePr>
        <p:xfrm>
          <a:off x="452398" y="1150399"/>
          <a:ext cx="8928992" cy="4730208"/>
        </p:xfrm>
        <a:graphic>
          <a:graphicData uri="http://schemas.openxmlformats.org/drawingml/2006/table">
            <a:tbl>
              <a:tblPr/>
              <a:tblGrid>
                <a:gridCol w="7560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19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9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осуществляющие деятельность в приоритетных видах эконом. деятельности  (с залогом и без залога) 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9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 СМСП при реализации приоритетных проектов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9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 при реализации приоритетных продуктов на территории моногорода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7-9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49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осуществляющие деятельность в сфере НХП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49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 для резидентов </a:t>
                      </a: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промпарков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3,5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Арка 5"/>
          <p:cNvSpPr/>
          <p:nvPr/>
        </p:nvSpPr>
        <p:spPr>
          <a:xfrm rot="1132272">
            <a:off x="11552257" y="-440333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1026" name="Picture 2" descr="Займы онлайн на карту - 72 микрозайма, срочно взять займ на карту онлайн">
            <a:extLst>
              <a:ext uri="{FF2B5EF4-FFF2-40B4-BE49-F238E27FC236}">
                <a16:creationId xmlns:a16="http://schemas.microsoft.com/office/drawing/2014/main" id="{0316040F-453B-4C3D-82AC-C3B5CB12C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560" y="3789040"/>
            <a:ext cx="4572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84BD3C9-B5D8-4173-BAC7-780435B65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057" y="749276"/>
            <a:ext cx="8247972" cy="303460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Специальные заёмные продукты</a:t>
            </a:r>
          </a:p>
        </p:txBody>
      </p:sp>
      <p:graphicFrame>
        <p:nvGraphicFramePr>
          <p:cNvPr id="4" name="Group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25770726"/>
              </p:ext>
            </p:extLst>
          </p:nvPr>
        </p:nvGraphicFramePr>
        <p:xfrm>
          <a:off x="680119" y="1052736"/>
          <a:ext cx="9433048" cy="4163979"/>
        </p:xfrm>
        <a:graphic>
          <a:graphicData uri="http://schemas.openxmlformats.org/drawingml/2006/table">
            <a:tbl>
              <a:tblPr/>
              <a:tblGrid>
                <a:gridCol w="8095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9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780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привлекающим к трудовой деятельности осужденных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900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spc="0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uFillTx/>
                          <a:latin typeface="+mn-lt"/>
                          <a:ea typeface="Microsoft YaHei" charset="-122"/>
                          <a:cs typeface="Times New Roman" pitchFamily="16" charset="0"/>
                          <a:sym typeface="Calibri"/>
                        </a:rPr>
                        <a:t>Микрозаем</a:t>
                      </a:r>
                      <a:r>
                        <a:rPr kumimoji="0" lang="ru-RU" sz="2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uFillTx/>
                          <a:latin typeface="+mn-lt"/>
                          <a:ea typeface="Microsoft YaHei" charset="-122"/>
                          <a:cs typeface="Times New Roman" pitchFamily="16" charset="0"/>
                          <a:sym typeface="Calibri"/>
                        </a:rPr>
                        <a:t> «Надежный клиент» 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(2 закрытых займа за 5 лет)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 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«Успешный старт»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 500 тыс. рублей) 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Ведение деятельности  от 1 мес.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9,5-10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630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реализующим продукты питания в период половодья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2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630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«Сельское хозяйство»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4-6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D12FC3-87ED-4C9A-95B5-7AE2621C7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55CDDD-DD15-4C0A-93EB-B1CFE2B3E500}"/>
              </a:ext>
            </a:extLst>
          </p:cNvPr>
          <p:cNvSpPr/>
          <p:nvPr/>
        </p:nvSpPr>
        <p:spPr>
          <a:xfrm>
            <a:off x="10272464" y="188640"/>
            <a:ext cx="1656184" cy="648072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720162-AC8E-40B5-AD49-DF716E4E7D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pic>
        <p:nvPicPr>
          <p:cNvPr id="7" name="Picture 2" descr="Займы онлайн на карту - 72 микрозайма, срочно взять займ на карту онлайн">
            <a:extLst>
              <a:ext uri="{FF2B5EF4-FFF2-40B4-BE49-F238E27FC236}">
                <a16:creationId xmlns:a16="http://schemas.microsoft.com/office/drawing/2014/main" id="{49E61A18-C293-4E5F-9BB0-CC9BC5286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381" y="4749507"/>
            <a:ext cx="370326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573476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Условия предоставления займа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3732530"/>
            <a:ext cx="9649073" cy="716345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2000" b="1" dirty="0">
                <a:solidFill>
                  <a:srgbClr val="5E2716"/>
                </a:solidFill>
                <a:cs typeface="Arial" charset="0"/>
              </a:rPr>
              <a:t>Min</a:t>
            </a: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 срок осуществления предпринимательской деятельности – 3 месяца (исключение микрозаём «Успешный старт»)</a:t>
            </a:r>
            <a:endParaRPr lang="ru-RU" sz="2000" dirty="0">
              <a:solidFill>
                <a:srgbClr val="5E2716"/>
              </a:solidFill>
            </a:endParaRP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1556792"/>
            <a:ext cx="4968552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Положительная кредитная история</a:t>
            </a:r>
            <a:endParaRPr lang="ru-RU" sz="2000" b="1" dirty="0">
              <a:solidFill>
                <a:srgbClr val="5E2716"/>
              </a:solidFill>
            </a:endParaRPr>
          </a:p>
        </p:txBody>
      </p:sp>
      <p:sp>
        <p:nvSpPr>
          <p:cNvPr id="11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3002834"/>
            <a:ext cx="6336704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Регистрация на территории Кировской области</a:t>
            </a:r>
            <a:endParaRPr lang="ru-RU" sz="2000" dirty="0">
              <a:solidFill>
                <a:srgbClr val="5E2716"/>
              </a:solidFill>
            </a:endParaRPr>
          </a:p>
        </p:txBody>
      </p:sp>
      <p:sp>
        <p:nvSpPr>
          <p:cNvPr id="14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4592311"/>
            <a:ext cx="9649073" cy="79208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Отсутствие неисполненной обязанности по уплате налогов, сборов, пеней, неустоек, штрафов (свыше 50 000 рублей)</a:t>
            </a:r>
            <a:endParaRPr lang="ru-RU" sz="2000" b="1" dirty="0">
              <a:solidFill>
                <a:srgbClr val="5E2716"/>
              </a:solidFill>
            </a:endParaRPr>
          </a:p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buFont typeface="Wingdings" pitchFamily="2" charset="2"/>
              <a:buChar char="v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ru-RU" b="1" dirty="0">
              <a:solidFill>
                <a:srgbClr val="5E2716"/>
              </a:solidFill>
            </a:endParaRPr>
          </a:p>
        </p:txBody>
      </p:sp>
      <p:sp>
        <p:nvSpPr>
          <p:cNvPr id="12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5496755"/>
            <a:ext cx="9649073" cy="79208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6D2D19"/>
                </a:solidFill>
                <a:cs typeface="Arial" charset="0"/>
              </a:rPr>
              <a:t>Уровень заработной платы работников не менее однократной величины прожиточного минимума</a:t>
            </a:r>
            <a:endParaRPr lang="ru-RU" sz="2000" b="1" dirty="0">
              <a:solidFill>
                <a:srgbClr val="6D2D19"/>
              </a:solidFill>
            </a:endParaRPr>
          </a:p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buFont typeface="Wingdings" pitchFamily="2" charset="2"/>
              <a:buChar char="v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ru-RU" b="1" dirty="0">
              <a:solidFill>
                <a:srgbClr val="5E2716"/>
              </a:solidFill>
            </a:endParaRPr>
          </a:p>
        </p:txBody>
      </p:sp>
      <p:sp>
        <p:nvSpPr>
          <p:cNvPr id="13" name="Скругленный прямоугольник 15">
            <a:extLst>
              <a:ext uri="{FF2B5EF4-FFF2-40B4-BE49-F238E27FC236}">
                <a16:creationId xmlns:a16="http://schemas.microsoft.com/office/drawing/2014/main" id="{30235111-ADA3-4FBE-9FDF-70AE350F0D28}"/>
              </a:ext>
            </a:extLst>
          </p:cNvPr>
          <p:cNvSpPr/>
          <p:nvPr/>
        </p:nvSpPr>
        <p:spPr>
          <a:xfrm>
            <a:off x="407368" y="2276872"/>
            <a:ext cx="4968552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</a:rPr>
              <a:t>Залог не менее 80 % от суммы займа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840416" y="1988840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17" name="Прямоугольник 16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30034B2-E152-4378-A9E2-ECE1714554F7}"/>
              </a:ext>
            </a:extLst>
          </p:cNvPr>
          <p:cNvSpPr/>
          <p:nvPr/>
        </p:nvSpPr>
        <p:spPr>
          <a:xfrm>
            <a:off x="9480376" y="304061"/>
            <a:ext cx="1332144" cy="388635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image3.png">
            <a:extLst>
              <a:ext uri="{FF2B5EF4-FFF2-40B4-BE49-F238E27FC236}">
                <a16:creationId xmlns:a16="http://schemas.microsoft.com/office/drawing/2014/main" id="{825015EB-87CA-40D2-9114-D33A1A47F45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40416" y="4586351"/>
            <a:ext cx="4248472" cy="42472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50863" y="1123950"/>
            <a:ext cx="10512425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50863" y="1196975"/>
            <a:ext cx="11347450" cy="422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Freeform 5"/>
          <p:cNvSpPr>
            <a:spLocks noChangeArrowheads="1"/>
          </p:cNvSpPr>
          <p:nvPr/>
        </p:nvSpPr>
        <p:spPr bwMode="auto">
          <a:xfrm>
            <a:off x="1796653" y="1244513"/>
            <a:ext cx="1470025" cy="1320800"/>
          </a:xfrm>
          <a:custGeom>
            <a:avLst/>
            <a:gdLst>
              <a:gd name="G0" fmla="+- 28233 0 0"/>
              <a:gd name="G1" fmla="+- 10080 0 0"/>
            </a:gdLst>
            <a:ahLst/>
            <a:cxnLst>
              <a:cxn ang="0">
                <a:pos x="215527" y="1257300"/>
              </a:cxn>
              <a:cxn ang="0">
                <a:pos x="367360" y="1244600"/>
              </a:cxn>
              <a:cxn ang="0">
                <a:pos x="264710" y="1054100"/>
              </a:cxn>
              <a:cxn ang="0">
                <a:pos x="979635" y="1143000"/>
              </a:cxn>
              <a:cxn ang="0">
                <a:pos x="612274" y="1270000"/>
              </a:cxn>
              <a:cxn ang="0">
                <a:pos x="440771" y="1257300"/>
              </a:cxn>
              <a:cxn ang="0">
                <a:pos x="1151116" y="1130300"/>
              </a:cxn>
              <a:cxn ang="0">
                <a:pos x="874417" y="825500"/>
              </a:cxn>
              <a:cxn ang="0">
                <a:pos x="1239470" y="1041400"/>
              </a:cxn>
              <a:cxn ang="0">
                <a:pos x="1151116" y="1244600"/>
              </a:cxn>
              <a:cxn ang="0">
                <a:pos x="1395538" y="990600"/>
              </a:cxn>
              <a:cxn ang="0">
                <a:pos x="195868" y="1092200"/>
              </a:cxn>
              <a:cxn ang="0">
                <a:pos x="1346985" y="1054100"/>
              </a:cxn>
              <a:cxn ang="0">
                <a:pos x="280457" y="1117600"/>
              </a:cxn>
              <a:cxn ang="0">
                <a:pos x="995652" y="1028700"/>
              </a:cxn>
              <a:cxn ang="0">
                <a:pos x="955112" y="990600"/>
              </a:cxn>
              <a:cxn ang="0">
                <a:pos x="832655" y="889000"/>
              </a:cxn>
              <a:cxn ang="0">
                <a:pos x="311518" y="977900"/>
              </a:cxn>
              <a:cxn ang="0">
                <a:pos x="1077558" y="863600"/>
              </a:cxn>
              <a:cxn ang="0">
                <a:pos x="0" y="889000"/>
              </a:cxn>
              <a:cxn ang="0">
                <a:pos x="122457" y="939800"/>
              </a:cxn>
              <a:cxn ang="0">
                <a:pos x="57453" y="723900"/>
              </a:cxn>
              <a:cxn ang="0">
                <a:pos x="1261605" y="965200"/>
              </a:cxn>
              <a:cxn ang="0">
                <a:pos x="321553" y="812800"/>
              </a:cxn>
              <a:cxn ang="0">
                <a:pos x="1350950" y="927100"/>
              </a:cxn>
              <a:cxn ang="0">
                <a:pos x="64630" y="800100"/>
              </a:cxn>
              <a:cxn ang="0">
                <a:pos x="1214147" y="756621"/>
              </a:cxn>
              <a:cxn ang="0">
                <a:pos x="492097" y="723900"/>
              </a:cxn>
              <a:cxn ang="0">
                <a:pos x="661068" y="787400"/>
              </a:cxn>
              <a:cxn ang="0">
                <a:pos x="1214147" y="756621"/>
              </a:cxn>
              <a:cxn ang="0">
                <a:pos x="783641" y="622300"/>
              </a:cxn>
              <a:cxn ang="0">
                <a:pos x="1134133" y="711200"/>
              </a:cxn>
              <a:cxn ang="0">
                <a:pos x="563228" y="723900"/>
              </a:cxn>
              <a:cxn ang="0">
                <a:pos x="83771" y="635000"/>
              </a:cxn>
              <a:cxn ang="0">
                <a:pos x="195868" y="622300"/>
              </a:cxn>
              <a:cxn ang="0">
                <a:pos x="440771" y="698500"/>
              </a:cxn>
              <a:cxn ang="0">
                <a:pos x="1428864" y="673100"/>
              </a:cxn>
              <a:cxn ang="0">
                <a:pos x="1357803" y="495300"/>
              </a:cxn>
              <a:cxn ang="0">
                <a:pos x="1469442" y="444500"/>
              </a:cxn>
              <a:cxn ang="0">
                <a:pos x="458769" y="596900"/>
              </a:cxn>
              <a:cxn ang="0">
                <a:pos x="1298065" y="558800"/>
              </a:cxn>
              <a:cxn ang="0">
                <a:pos x="1368028" y="546100"/>
              </a:cxn>
              <a:cxn ang="0">
                <a:pos x="978758" y="469900"/>
              </a:cxn>
              <a:cxn ang="0">
                <a:pos x="471223" y="431800"/>
              </a:cxn>
              <a:cxn ang="0">
                <a:pos x="636786" y="444500"/>
              </a:cxn>
              <a:cxn ang="0">
                <a:pos x="58896" y="88900"/>
              </a:cxn>
              <a:cxn ang="0">
                <a:pos x="293959" y="419100"/>
              </a:cxn>
              <a:cxn ang="0">
                <a:pos x="156403" y="215900"/>
              </a:cxn>
              <a:cxn ang="0">
                <a:pos x="283955" y="76200"/>
              </a:cxn>
              <a:cxn ang="0">
                <a:pos x="955112" y="304800"/>
              </a:cxn>
              <a:cxn ang="0">
                <a:pos x="1028670" y="292100"/>
              </a:cxn>
              <a:cxn ang="0">
                <a:pos x="1077558" y="292100"/>
              </a:cxn>
              <a:cxn ang="0">
                <a:pos x="1092827" y="88900"/>
              </a:cxn>
              <a:cxn ang="0">
                <a:pos x="1131279" y="228600"/>
              </a:cxn>
              <a:cxn ang="0">
                <a:pos x="1200015" y="368300"/>
              </a:cxn>
              <a:cxn ang="0">
                <a:pos x="1224561" y="63500"/>
              </a:cxn>
              <a:cxn ang="0">
                <a:pos x="373188" y="254000"/>
              </a:cxn>
              <a:cxn ang="0">
                <a:pos x="1322462" y="215900"/>
              </a:cxn>
              <a:cxn ang="0">
                <a:pos x="1028670" y="292100"/>
              </a:cxn>
              <a:cxn ang="0">
                <a:pos x="367424" y="12700"/>
              </a:cxn>
            </a:cxnLst>
            <a:rect l="0" t="0" r="r" b="b"/>
            <a:pathLst>
              <a:path w="1470025" h="1320800">
                <a:moveTo>
                  <a:pt x="1002828" y="1308100"/>
                </a:moveTo>
                <a:lnTo>
                  <a:pt x="466614" y="1308100"/>
                </a:lnTo>
                <a:lnTo>
                  <a:pt x="496215" y="1320800"/>
                </a:lnTo>
                <a:lnTo>
                  <a:pt x="973227" y="1320800"/>
                </a:lnTo>
                <a:lnTo>
                  <a:pt x="1002828" y="1308100"/>
                </a:lnTo>
                <a:close/>
              </a:path>
              <a:path w="1470025" h="1320800">
                <a:moveTo>
                  <a:pt x="123074" y="990600"/>
                </a:moveTo>
                <a:lnTo>
                  <a:pt x="73421" y="990600"/>
                </a:lnTo>
                <a:lnTo>
                  <a:pt x="73421" y="1155700"/>
                </a:lnTo>
                <a:lnTo>
                  <a:pt x="98935" y="1206500"/>
                </a:lnTo>
                <a:lnTo>
                  <a:pt x="128697" y="1231900"/>
                </a:lnTo>
                <a:lnTo>
                  <a:pt x="168007" y="1244600"/>
                </a:lnTo>
                <a:lnTo>
                  <a:pt x="215527" y="1257300"/>
                </a:lnTo>
                <a:lnTo>
                  <a:pt x="269915" y="1282700"/>
                </a:lnTo>
                <a:lnTo>
                  <a:pt x="329831" y="1295400"/>
                </a:lnTo>
                <a:lnTo>
                  <a:pt x="393935" y="1308100"/>
                </a:lnTo>
                <a:lnTo>
                  <a:pt x="1075510" y="1308100"/>
                </a:lnTo>
                <a:lnTo>
                  <a:pt x="1139616" y="1295400"/>
                </a:lnTo>
                <a:lnTo>
                  <a:pt x="1199534" y="1282700"/>
                </a:lnTo>
                <a:lnTo>
                  <a:pt x="660341" y="1282700"/>
                </a:lnTo>
                <a:lnTo>
                  <a:pt x="636080" y="1270000"/>
                </a:lnTo>
                <a:lnTo>
                  <a:pt x="489817" y="1270000"/>
                </a:lnTo>
                <a:lnTo>
                  <a:pt x="489817" y="1257300"/>
                </a:lnTo>
                <a:lnTo>
                  <a:pt x="384943" y="1257300"/>
                </a:lnTo>
                <a:lnTo>
                  <a:pt x="367360" y="1244600"/>
                </a:lnTo>
                <a:lnTo>
                  <a:pt x="318325" y="1244600"/>
                </a:lnTo>
                <a:lnTo>
                  <a:pt x="298523" y="1231900"/>
                </a:lnTo>
                <a:lnTo>
                  <a:pt x="261770" y="1231900"/>
                </a:lnTo>
                <a:lnTo>
                  <a:pt x="244914" y="1219200"/>
                </a:lnTo>
                <a:lnTo>
                  <a:pt x="244914" y="1206500"/>
                </a:lnTo>
                <a:lnTo>
                  <a:pt x="195868" y="1206500"/>
                </a:lnTo>
                <a:lnTo>
                  <a:pt x="164329" y="1193800"/>
                </a:lnTo>
                <a:lnTo>
                  <a:pt x="141324" y="1181100"/>
                </a:lnTo>
                <a:lnTo>
                  <a:pt x="127238" y="1168400"/>
                </a:lnTo>
                <a:lnTo>
                  <a:pt x="122457" y="1155700"/>
                </a:lnTo>
                <a:lnTo>
                  <a:pt x="122457" y="1054100"/>
                </a:lnTo>
                <a:lnTo>
                  <a:pt x="264710" y="1054100"/>
                </a:lnTo>
                <a:lnTo>
                  <a:pt x="229972" y="1041400"/>
                </a:lnTo>
                <a:lnTo>
                  <a:pt x="186583" y="1028700"/>
                </a:lnTo>
                <a:lnTo>
                  <a:pt x="153965" y="1016000"/>
                </a:lnTo>
                <a:lnTo>
                  <a:pt x="132625" y="1003300"/>
                </a:lnTo>
                <a:lnTo>
                  <a:pt x="123074" y="990600"/>
                </a:lnTo>
                <a:close/>
              </a:path>
              <a:path w="1470025" h="1320800">
                <a:moveTo>
                  <a:pt x="759243" y="1155700"/>
                </a:moveTo>
                <a:lnTo>
                  <a:pt x="710198" y="1155700"/>
                </a:lnTo>
                <a:lnTo>
                  <a:pt x="710198" y="1282700"/>
                </a:lnTo>
                <a:lnTo>
                  <a:pt x="759243" y="1282700"/>
                </a:lnTo>
                <a:lnTo>
                  <a:pt x="759243" y="1155700"/>
                </a:lnTo>
                <a:close/>
              </a:path>
              <a:path w="1470025" h="1320800">
                <a:moveTo>
                  <a:pt x="1028670" y="1143000"/>
                </a:moveTo>
                <a:lnTo>
                  <a:pt x="979635" y="1143000"/>
                </a:lnTo>
                <a:lnTo>
                  <a:pt x="979635" y="1270000"/>
                </a:lnTo>
                <a:lnTo>
                  <a:pt x="833367" y="1270000"/>
                </a:lnTo>
                <a:lnTo>
                  <a:pt x="809106" y="1282700"/>
                </a:lnTo>
                <a:lnTo>
                  <a:pt x="1199534" y="1282700"/>
                </a:lnTo>
                <a:lnTo>
                  <a:pt x="1253923" y="1257300"/>
                </a:lnTo>
                <a:lnTo>
                  <a:pt x="1028670" y="1257300"/>
                </a:lnTo>
                <a:lnTo>
                  <a:pt x="1028670" y="1143000"/>
                </a:lnTo>
                <a:close/>
              </a:path>
              <a:path w="1470025" h="1320800">
                <a:moveTo>
                  <a:pt x="924725" y="1143000"/>
                </a:moveTo>
                <a:lnTo>
                  <a:pt x="544721" y="1143000"/>
                </a:lnTo>
                <a:lnTo>
                  <a:pt x="563228" y="1155700"/>
                </a:lnTo>
                <a:lnTo>
                  <a:pt x="563228" y="1270000"/>
                </a:lnTo>
                <a:lnTo>
                  <a:pt x="612274" y="1270000"/>
                </a:lnTo>
                <a:lnTo>
                  <a:pt x="612274" y="1155700"/>
                </a:lnTo>
                <a:lnTo>
                  <a:pt x="906213" y="1155700"/>
                </a:lnTo>
                <a:lnTo>
                  <a:pt x="924725" y="1143000"/>
                </a:lnTo>
                <a:close/>
              </a:path>
              <a:path w="1470025" h="1320800">
                <a:moveTo>
                  <a:pt x="906213" y="1155700"/>
                </a:moveTo>
                <a:lnTo>
                  <a:pt x="857178" y="1155700"/>
                </a:lnTo>
                <a:lnTo>
                  <a:pt x="857178" y="1270000"/>
                </a:lnTo>
                <a:lnTo>
                  <a:pt x="906213" y="1270000"/>
                </a:lnTo>
                <a:lnTo>
                  <a:pt x="906213" y="1155700"/>
                </a:lnTo>
                <a:close/>
              </a:path>
              <a:path w="1470025" h="1320800">
                <a:moveTo>
                  <a:pt x="1047454" y="1130300"/>
                </a:moveTo>
                <a:lnTo>
                  <a:pt x="421987" y="1130300"/>
                </a:lnTo>
                <a:lnTo>
                  <a:pt x="440771" y="1143000"/>
                </a:lnTo>
                <a:lnTo>
                  <a:pt x="440771" y="1257300"/>
                </a:lnTo>
                <a:lnTo>
                  <a:pt x="489817" y="1257300"/>
                </a:lnTo>
                <a:lnTo>
                  <a:pt x="489817" y="1143000"/>
                </a:lnTo>
                <a:lnTo>
                  <a:pt x="1028670" y="1143000"/>
                </a:lnTo>
                <a:lnTo>
                  <a:pt x="1047454" y="1130300"/>
                </a:lnTo>
                <a:close/>
              </a:path>
              <a:path w="1470025" h="1320800">
                <a:moveTo>
                  <a:pt x="1151116" y="1130300"/>
                </a:moveTo>
                <a:lnTo>
                  <a:pt x="1102081" y="1130300"/>
                </a:lnTo>
                <a:lnTo>
                  <a:pt x="1102081" y="1244600"/>
                </a:lnTo>
                <a:lnTo>
                  <a:pt x="1084500" y="1257300"/>
                </a:lnTo>
                <a:lnTo>
                  <a:pt x="1253923" y="1257300"/>
                </a:lnTo>
                <a:lnTo>
                  <a:pt x="1301443" y="1244600"/>
                </a:lnTo>
                <a:lnTo>
                  <a:pt x="1151116" y="1244600"/>
                </a:lnTo>
                <a:lnTo>
                  <a:pt x="1151116" y="1130300"/>
                </a:lnTo>
                <a:close/>
              </a:path>
              <a:path w="1470025" h="1320800">
                <a:moveTo>
                  <a:pt x="1151116" y="1117600"/>
                </a:moveTo>
                <a:lnTo>
                  <a:pt x="318325" y="1117600"/>
                </a:lnTo>
                <a:lnTo>
                  <a:pt x="318325" y="1244600"/>
                </a:lnTo>
                <a:lnTo>
                  <a:pt x="367360" y="1244600"/>
                </a:lnTo>
                <a:lnTo>
                  <a:pt x="367360" y="1130300"/>
                </a:lnTo>
                <a:lnTo>
                  <a:pt x="1151116" y="1130300"/>
                </a:lnTo>
                <a:lnTo>
                  <a:pt x="1151116" y="1117600"/>
                </a:lnTo>
                <a:close/>
              </a:path>
              <a:path w="1470025" h="1320800">
                <a:moveTo>
                  <a:pt x="1240375" y="800100"/>
                </a:moveTo>
                <a:lnTo>
                  <a:pt x="1040891" y="800100"/>
                </a:lnTo>
                <a:lnTo>
                  <a:pt x="989751" y="812800"/>
                </a:lnTo>
                <a:lnTo>
                  <a:pt x="934200" y="825500"/>
                </a:lnTo>
                <a:lnTo>
                  <a:pt x="874417" y="825500"/>
                </a:lnTo>
                <a:lnTo>
                  <a:pt x="810580" y="838200"/>
                </a:lnTo>
                <a:lnTo>
                  <a:pt x="1151116" y="838200"/>
                </a:lnTo>
                <a:lnTo>
                  <a:pt x="1151116" y="952500"/>
                </a:lnTo>
                <a:lnTo>
                  <a:pt x="1283374" y="952500"/>
                </a:lnTo>
                <a:lnTo>
                  <a:pt x="1313471" y="965200"/>
                </a:lnTo>
                <a:lnTo>
                  <a:pt x="1332583" y="965200"/>
                </a:lnTo>
                <a:lnTo>
                  <a:pt x="1342902" y="977900"/>
                </a:lnTo>
                <a:lnTo>
                  <a:pt x="1346618" y="990600"/>
                </a:lnTo>
                <a:lnTo>
                  <a:pt x="1338171" y="1003300"/>
                </a:lnTo>
                <a:lnTo>
                  <a:pt x="1317133" y="1016000"/>
                </a:lnTo>
                <a:lnTo>
                  <a:pt x="1284052" y="1028700"/>
                </a:lnTo>
                <a:lnTo>
                  <a:pt x="1239470" y="1041400"/>
                </a:lnTo>
                <a:lnTo>
                  <a:pt x="1204731" y="1054100"/>
                </a:lnTo>
                <a:lnTo>
                  <a:pt x="1165546" y="1066800"/>
                </a:lnTo>
                <a:lnTo>
                  <a:pt x="1122063" y="1079500"/>
                </a:lnTo>
                <a:lnTo>
                  <a:pt x="1074434" y="1079500"/>
                </a:lnTo>
                <a:lnTo>
                  <a:pt x="1022808" y="1092200"/>
                </a:lnTo>
                <a:lnTo>
                  <a:pt x="967335" y="1092200"/>
                </a:lnTo>
                <a:lnTo>
                  <a:pt x="908166" y="1104900"/>
                </a:lnTo>
                <a:lnTo>
                  <a:pt x="1224538" y="1104900"/>
                </a:lnTo>
                <a:lnTo>
                  <a:pt x="1224538" y="1219200"/>
                </a:lnTo>
                <a:lnTo>
                  <a:pt x="1207680" y="1231900"/>
                </a:lnTo>
                <a:lnTo>
                  <a:pt x="1170920" y="1231900"/>
                </a:lnTo>
                <a:lnTo>
                  <a:pt x="1151116" y="1244600"/>
                </a:lnTo>
                <a:lnTo>
                  <a:pt x="1301443" y="1244600"/>
                </a:lnTo>
                <a:lnTo>
                  <a:pt x="1340754" y="1231900"/>
                </a:lnTo>
                <a:lnTo>
                  <a:pt x="1370516" y="1206500"/>
                </a:lnTo>
                <a:lnTo>
                  <a:pt x="1273573" y="1206500"/>
                </a:lnTo>
                <a:lnTo>
                  <a:pt x="1273573" y="1092200"/>
                </a:lnTo>
                <a:lnTo>
                  <a:pt x="1294543" y="1079500"/>
                </a:lnTo>
                <a:lnTo>
                  <a:pt x="1313817" y="1066800"/>
                </a:lnTo>
                <a:lnTo>
                  <a:pt x="1331322" y="1066800"/>
                </a:lnTo>
                <a:lnTo>
                  <a:pt x="1346985" y="1054100"/>
                </a:lnTo>
                <a:lnTo>
                  <a:pt x="1396030" y="1054100"/>
                </a:lnTo>
                <a:lnTo>
                  <a:pt x="1396030" y="990600"/>
                </a:lnTo>
                <a:lnTo>
                  <a:pt x="1395538" y="990600"/>
                </a:lnTo>
                <a:lnTo>
                  <a:pt x="1389775" y="965200"/>
                </a:lnTo>
                <a:lnTo>
                  <a:pt x="1374946" y="939800"/>
                </a:lnTo>
                <a:lnTo>
                  <a:pt x="1200015" y="939800"/>
                </a:lnTo>
                <a:lnTo>
                  <a:pt x="1200015" y="812800"/>
                </a:lnTo>
                <a:lnTo>
                  <a:pt x="1221056" y="812800"/>
                </a:lnTo>
                <a:lnTo>
                  <a:pt x="1240375" y="800100"/>
                </a:lnTo>
                <a:close/>
              </a:path>
              <a:path w="1470025" h="1320800">
                <a:moveTo>
                  <a:pt x="264710" y="1054100"/>
                </a:moveTo>
                <a:lnTo>
                  <a:pt x="122457" y="1054100"/>
                </a:lnTo>
                <a:lnTo>
                  <a:pt x="138121" y="1066800"/>
                </a:lnTo>
                <a:lnTo>
                  <a:pt x="155628" y="1066800"/>
                </a:lnTo>
                <a:lnTo>
                  <a:pt x="174903" y="1079500"/>
                </a:lnTo>
                <a:lnTo>
                  <a:pt x="195868" y="1092200"/>
                </a:lnTo>
                <a:lnTo>
                  <a:pt x="195868" y="1206500"/>
                </a:lnTo>
                <a:lnTo>
                  <a:pt x="244914" y="1206500"/>
                </a:lnTo>
                <a:lnTo>
                  <a:pt x="244914" y="1104900"/>
                </a:lnTo>
                <a:lnTo>
                  <a:pt x="561278" y="1104900"/>
                </a:lnTo>
                <a:lnTo>
                  <a:pt x="502110" y="1092200"/>
                </a:lnTo>
                <a:lnTo>
                  <a:pt x="446638" y="1092200"/>
                </a:lnTo>
                <a:lnTo>
                  <a:pt x="395011" y="1079500"/>
                </a:lnTo>
                <a:lnTo>
                  <a:pt x="347381" y="1079500"/>
                </a:lnTo>
                <a:lnTo>
                  <a:pt x="303897" y="1066800"/>
                </a:lnTo>
                <a:lnTo>
                  <a:pt x="264710" y="1054100"/>
                </a:lnTo>
                <a:close/>
              </a:path>
              <a:path w="1470025" h="1320800">
                <a:moveTo>
                  <a:pt x="1396030" y="1054100"/>
                </a:moveTo>
                <a:lnTo>
                  <a:pt x="1346985" y="1054100"/>
                </a:lnTo>
                <a:lnTo>
                  <a:pt x="1346985" y="1155700"/>
                </a:lnTo>
                <a:lnTo>
                  <a:pt x="1342205" y="1168400"/>
                </a:lnTo>
                <a:lnTo>
                  <a:pt x="1328121" y="1181100"/>
                </a:lnTo>
                <a:lnTo>
                  <a:pt x="1305117" y="1193800"/>
                </a:lnTo>
                <a:lnTo>
                  <a:pt x="1273573" y="1206500"/>
                </a:lnTo>
                <a:lnTo>
                  <a:pt x="1370516" y="1206500"/>
                </a:lnTo>
                <a:lnTo>
                  <a:pt x="1389388" y="1181100"/>
                </a:lnTo>
                <a:lnTo>
                  <a:pt x="1396030" y="1155700"/>
                </a:lnTo>
                <a:lnTo>
                  <a:pt x="1396030" y="1054100"/>
                </a:lnTo>
                <a:close/>
              </a:path>
              <a:path w="1470025" h="1320800">
                <a:moveTo>
                  <a:pt x="1207079" y="1104900"/>
                </a:moveTo>
                <a:lnTo>
                  <a:pt x="262371" y="1104900"/>
                </a:lnTo>
                <a:lnTo>
                  <a:pt x="280457" y="1117600"/>
                </a:lnTo>
                <a:lnTo>
                  <a:pt x="1188989" y="1117600"/>
                </a:lnTo>
                <a:lnTo>
                  <a:pt x="1207079" y="1104900"/>
                </a:lnTo>
                <a:close/>
              </a:path>
              <a:path w="1470025" h="1320800">
                <a:moveTo>
                  <a:pt x="900625" y="1041400"/>
                </a:moveTo>
                <a:lnTo>
                  <a:pt x="411427" y="1041400"/>
                </a:lnTo>
                <a:lnTo>
                  <a:pt x="462128" y="1054100"/>
                </a:lnTo>
                <a:lnTo>
                  <a:pt x="870444" y="1054100"/>
                </a:lnTo>
                <a:lnTo>
                  <a:pt x="900625" y="1041400"/>
                </a:lnTo>
                <a:close/>
              </a:path>
              <a:path w="1470025" h="1320800">
                <a:moveTo>
                  <a:pt x="995652" y="1028700"/>
                </a:moveTo>
                <a:lnTo>
                  <a:pt x="315267" y="1028700"/>
                </a:lnTo>
                <a:lnTo>
                  <a:pt x="362382" y="1041400"/>
                </a:lnTo>
                <a:lnTo>
                  <a:pt x="964359" y="1041400"/>
                </a:lnTo>
                <a:lnTo>
                  <a:pt x="995652" y="1028700"/>
                </a:lnTo>
                <a:close/>
              </a:path>
              <a:path w="1470025" h="1320800">
                <a:moveTo>
                  <a:pt x="955112" y="876300"/>
                </a:moveTo>
                <a:lnTo>
                  <a:pt x="906213" y="876300"/>
                </a:lnTo>
                <a:lnTo>
                  <a:pt x="906213" y="990600"/>
                </a:lnTo>
                <a:lnTo>
                  <a:pt x="883217" y="1003300"/>
                </a:lnTo>
                <a:lnTo>
                  <a:pt x="184172" y="1003300"/>
                </a:lnTo>
                <a:lnTo>
                  <a:pt x="270352" y="1028700"/>
                </a:lnTo>
                <a:lnTo>
                  <a:pt x="1055213" y="1028700"/>
                </a:lnTo>
                <a:lnTo>
                  <a:pt x="1070857" y="1016000"/>
                </a:lnTo>
                <a:lnTo>
                  <a:pt x="1083652" y="1016000"/>
                </a:lnTo>
                <a:lnTo>
                  <a:pt x="1135933" y="1003300"/>
                </a:lnTo>
                <a:lnTo>
                  <a:pt x="1183623" y="990600"/>
                </a:lnTo>
                <a:lnTo>
                  <a:pt x="955112" y="990600"/>
                </a:lnTo>
                <a:lnTo>
                  <a:pt x="955112" y="876300"/>
                </a:lnTo>
                <a:close/>
              </a:path>
              <a:path w="1470025" h="1320800">
                <a:moveTo>
                  <a:pt x="419872" y="990600"/>
                </a:moveTo>
                <a:lnTo>
                  <a:pt x="137891" y="990600"/>
                </a:lnTo>
                <a:lnTo>
                  <a:pt x="154634" y="1003300"/>
                </a:lnTo>
                <a:lnTo>
                  <a:pt x="421641" y="1003300"/>
                </a:lnTo>
                <a:lnTo>
                  <a:pt x="419872" y="990600"/>
                </a:lnTo>
                <a:close/>
              </a:path>
              <a:path w="1470025" h="1320800">
                <a:moveTo>
                  <a:pt x="832655" y="876300"/>
                </a:moveTo>
                <a:lnTo>
                  <a:pt x="489817" y="876300"/>
                </a:lnTo>
                <a:lnTo>
                  <a:pt x="489817" y="1003300"/>
                </a:lnTo>
                <a:lnTo>
                  <a:pt x="538863" y="1003300"/>
                </a:lnTo>
                <a:lnTo>
                  <a:pt x="538863" y="889000"/>
                </a:lnTo>
                <a:lnTo>
                  <a:pt x="832655" y="889000"/>
                </a:lnTo>
                <a:lnTo>
                  <a:pt x="832655" y="876300"/>
                </a:lnTo>
                <a:close/>
              </a:path>
              <a:path w="1470025" h="1320800">
                <a:moveTo>
                  <a:pt x="685801" y="889000"/>
                </a:moveTo>
                <a:lnTo>
                  <a:pt x="636786" y="889000"/>
                </a:lnTo>
                <a:lnTo>
                  <a:pt x="636786" y="1003300"/>
                </a:lnTo>
                <a:lnTo>
                  <a:pt x="685801" y="1003300"/>
                </a:lnTo>
                <a:lnTo>
                  <a:pt x="685801" y="889000"/>
                </a:lnTo>
                <a:close/>
              </a:path>
              <a:path w="1470025" h="1320800">
                <a:moveTo>
                  <a:pt x="832655" y="889000"/>
                </a:moveTo>
                <a:lnTo>
                  <a:pt x="783766" y="889000"/>
                </a:lnTo>
                <a:lnTo>
                  <a:pt x="783766" y="1003300"/>
                </a:lnTo>
                <a:lnTo>
                  <a:pt x="832655" y="1003300"/>
                </a:lnTo>
                <a:lnTo>
                  <a:pt x="832655" y="889000"/>
                </a:lnTo>
                <a:close/>
              </a:path>
              <a:path w="1470025" h="1320800">
                <a:moveTo>
                  <a:pt x="311518" y="977900"/>
                </a:moveTo>
                <a:lnTo>
                  <a:pt x="74154" y="977900"/>
                </a:lnTo>
                <a:lnTo>
                  <a:pt x="73788" y="990600"/>
                </a:lnTo>
                <a:lnTo>
                  <a:pt x="329615" y="990600"/>
                </a:lnTo>
                <a:lnTo>
                  <a:pt x="311518" y="977900"/>
                </a:lnTo>
                <a:close/>
              </a:path>
              <a:path w="1470025" h="1320800">
                <a:moveTo>
                  <a:pt x="955112" y="863600"/>
                </a:moveTo>
                <a:lnTo>
                  <a:pt x="367360" y="863600"/>
                </a:lnTo>
                <a:lnTo>
                  <a:pt x="367360" y="990600"/>
                </a:lnTo>
                <a:lnTo>
                  <a:pt x="416406" y="990600"/>
                </a:lnTo>
                <a:lnTo>
                  <a:pt x="416406" y="876300"/>
                </a:lnTo>
                <a:lnTo>
                  <a:pt x="955112" y="876300"/>
                </a:lnTo>
                <a:lnTo>
                  <a:pt x="955112" y="863600"/>
                </a:lnTo>
                <a:close/>
              </a:path>
              <a:path w="1470025" h="1320800">
                <a:moveTo>
                  <a:pt x="1077558" y="863600"/>
                </a:moveTo>
                <a:lnTo>
                  <a:pt x="1028670" y="863600"/>
                </a:lnTo>
                <a:lnTo>
                  <a:pt x="1028670" y="977900"/>
                </a:lnTo>
                <a:lnTo>
                  <a:pt x="1011091" y="977900"/>
                </a:lnTo>
                <a:lnTo>
                  <a:pt x="992971" y="990600"/>
                </a:lnTo>
                <a:lnTo>
                  <a:pt x="1183623" y="990600"/>
                </a:lnTo>
                <a:lnTo>
                  <a:pt x="1225816" y="977900"/>
                </a:lnTo>
                <a:lnTo>
                  <a:pt x="1261605" y="965200"/>
                </a:lnTo>
                <a:lnTo>
                  <a:pt x="1077558" y="965200"/>
                </a:lnTo>
                <a:lnTo>
                  <a:pt x="1077558" y="863600"/>
                </a:lnTo>
                <a:close/>
              </a:path>
              <a:path w="1470025" h="1320800">
                <a:moveTo>
                  <a:pt x="49265" y="711200"/>
                </a:moveTo>
                <a:lnTo>
                  <a:pt x="0" y="711200"/>
                </a:lnTo>
                <a:lnTo>
                  <a:pt x="0" y="889000"/>
                </a:lnTo>
                <a:lnTo>
                  <a:pt x="5379" y="914400"/>
                </a:lnTo>
                <a:lnTo>
                  <a:pt x="20681" y="927100"/>
                </a:lnTo>
                <a:lnTo>
                  <a:pt x="44929" y="952500"/>
                </a:lnTo>
                <a:lnTo>
                  <a:pt x="77149" y="965200"/>
                </a:lnTo>
                <a:lnTo>
                  <a:pt x="75348" y="977900"/>
                </a:lnTo>
                <a:lnTo>
                  <a:pt x="293959" y="977900"/>
                </a:lnTo>
                <a:lnTo>
                  <a:pt x="293959" y="965200"/>
                </a:lnTo>
                <a:lnTo>
                  <a:pt x="197359" y="965200"/>
                </a:lnTo>
                <a:lnTo>
                  <a:pt x="182853" y="952500"/>
                </a:lnTo>
                <a:lnTo>
                  <a:pt x="171502" y="952500"/>
                </a:lnTo>
                <a:lnTo>
                  <a:pt x="171502" y="939800"/>
                </a:lnTo>
                <a:lnTo>
                  <a:pt x="122457" y="939800"/>
                </a:lnTo>
                <a:lnTo>
                  <a:pt x="108467" y="927100"/>
                </a:lnTo>
                <a:lnTo>
                  <a:pt x="108227" y="927100"/>
                </a:lnTo>
                <a:lnTo>
                  <a:pt x="82732" y="914400"/>
                </a:lnTo>
                <a:lnTo>
                  <a:pt x="64194" y="901700"/>
                </a:lnTo>
                <a:lnTo>
                  <a:pt x="52876" y="901700"/>
                </a:lnTo>
                <a:lnTo>
                  <a:pt x="49045" y="889000"/>
                </a:lnTo>
                <a:lnTo>
                  <a:pt x="49045" y="787400"/>
                </a:lnTo>
                <a:lnTo>
                  <a:pt x="191184" y="787400"/>
                </a:lnTo>
                <a:lnTo>
                  <a:pt x="156403" y="774700"/>
                </a:lnTo>
                <a:lnTo>
                  <a:pt x="111568" y="762000"/>
                </a:lnTo>
                <a:lnTo>
                  <a:pt x="78403" y="749300"/>
                </a:lnTo>
                <a:lnTo>
                  <a:pt x="57453" y="723900"/>
                </a:lnTo>
                <a:lnTo>
                  <a:pt x="49265" y="711200"/>
                </a:lnTo>
                <a:close/>
              </a:path>
              <a:path w="1470025" h="1320800">
                <a:moveTo>
                  <a:pt x="1077558" y="850900"/>
                </a:moveTo>
                <a:lnTo>
                  <a:pt x="244914" y="850900"/>
                </a:lnTo>
                <a:lnTo>
                  <a:pt x="244914" y="965200"/>
                </a:lnTo>
                <a:lnTo>
                  <a:pt x="293959" y="965200"/>
                </a:lnTo>
                <a:lnTo>
                  <a:pt x="293959" y="863600"/>
                </a:lnTo>
                <a:lnTo>
                  <a:pt x="1077558" y="863600"/>
                </a:lnTo>
                <a:lnTo>
                  <a:pt x="1077558" y="850900"/>
                </a:lnTo>
                <a:close/>
              </a:path>
              <a:path w="1470025" h="1320800">
                <a:moveTo>
                  <a:pt x="1266139" y="952500"/>
                </a:moveTo>
                <a:lnTo>
                  <a:pt x="1134209" y="952500"/>
                </a:lnTo>
                <a:lnTo>
                  <a:pt x="1116312" y="965200"/>
                </a:lnTo>
                <a:lnTo>
                  <a:pt x="1261605" y="965200"/>
                </a:lnTo>
                <a:lnTo>
                  <a:pt x="1266139" y="952500"/>
                </a:lnTo>
                <a:close/>
              </a:path>
              <a:path w="1470025" h="1320800">
                <a:moveTo>
                  <a:pt x="273907" y="800100"/>
                </a:moveTo>
                <a:lnTo>
                  <a:pt x="82115" y="800100"/>
                </a:lnTo>
                <a:lnTo>
                  <a:pt x="101418" y="812800"/>
                </a:lnTo>
                <a:lnTo>
                  <a:pt x="122457" y="812800"/>
                </a:lnTo>
                <a:lnTo>
                  <a:pt x="122457" y="939800"/>
                </a:lnTo>
                <a:lnTo>
                  <a:pt x="171502" y="939800"/>
                </a:lnTo>
                <a:lnTo>
                  <a:pt x="171502" y="838200"/>
                </a:lnTo>
                <a:lnTo>
                  <a:pt x="550548" y="838200"/>
                </a:lnTo>
                <a:lnTo>
                  <a:pt x="487835" y="825500"/>
                </a:lnTo>
                <a:lnTo>
                  <a:pt x="373188" y="825500"/>
                </a:lnTo>
                <a:lnTo>
                  <a:pt x="321553" y="812800"/>
                </a:lnTo>
                <a:lnTo>
                  <a:pt x="273907" y="800100"/>
                </a:lnTo>
                <a:close/>
              </a:path>
              <a:path w="1470025" h="1320800">
                <a:moveTo>
                  <a:pt x="1322462" y="787400"/>
                </a:moveTo>
                <a:lnTo>
                  <a:pt x="1273573" y="787400"/>
                </a:lnTo>
                <a:lnTo>
                  <a:pt x="1273573" y="889000"/>
                </a:lnTo>
                <a:lnTo>
                  <a:pt x="1270819" y="889000"/>
                </a:lnTo>
                <a:lnTo>
                  <a:pt x="1262558" y="901700"/>
                </a:lnTo>
                <a:lnTo>
                  <a:pt x="1251303" y="914400"/>
                </a:lnTo>
                <a:lnTo>
                  <a:pt x="1237023" y="914400"/>
                </a:lnTo>
                <a:lnTo>
                  <a:pt x="1219875" y="927100"/>
                </a:lnTo>
                <a:lnTo>
                  <a:pt x="1200015" y="939800"/>
                </a:lnTo>
                <a:lnTo>
                  <a:pt x="1374946" y="939800"/>
                </a:lnTo>
                <a:lnTo>
                  <a:pt x="1350950" y="927100"/>
                </a:lnTo>
                <a:lnTo>
                  <a:pt x="1317687" y="914400"/>
                </a:lnTo>
                <a:lnTo>
                  <a:pt x="1320807" y="901700"/>
                </a:lnTo>
                <a:lnTo>
                  <a:pt x="1322462" y="889000"/>
                </a:lnTo>
                <a:lnTo>
                  <a:pt x="1322462" y="787400"/>
                </a:lnTo>
                <a:close/>
              </a:path>
              <a:path w="1470025" h="1320800">
                <a:moveTo>
                  <a:pt x="1115511" y="838200"/>
                </a:moveTo>
                <a:lnTo>
                  <a:pt x="207038" y="838200"/>
                </a:lnTo>
                <a:lnTo>
                  <a:pt x="225704" y="850900"/>
                </a:lnTo>
                <a:lnTo>
                  <a:pt x="1096828" y="850900"/>
                </a:lnTo>
                <a:lnTo>
                  <a:pt x="1115511" y="838200"/>
                </a:lnTo>
                <a:close/>
              </a:path>
              <a:path w="1470025" h="1320800">
                <a:moveTo>
                  <a:pt x="191184" y="787400"/>
                </a:moveTo>
                <a:lnTo>
                  <a:pt x="49045" y="787400"/>
                </a:lnTo>
                <a:lnTo>
                  <a:pt x="64630" y="800100"/>
                </a:lnTo>
                <a:lnTo>
                  <a:pt x="230401" y="800100"/>
                </a:lnTo>
                <a:lnTo>
                  <a:pt x="191184" y="787400"/>
                </a:lnTo>
                <a:close/>
              </a:path>
              <a:path w="1470025" h="1320800">
                <a:moveTo>
                  <a:pt x="520133" y="546100"/>
                </a:moveTo>
                <a:lnTo>
                  <a:pt x="269426" y="546100"/>
                </a:lnTo>
                <a:lnTo>
                  <a:pt x="269426" y="660400"/>
                </a:lnTo>
                <a:lnTo>
                  <a:pt x="168015" y="660400"/>
                </a:lnTo>
                <a:lnTo>
                  <a:pt x="200526" y="685800"/>
                </a:lnTo>
                <a:lnTo>
                  <a:pt x="243762" y="711200"/>
                </a:lnTo>
                <a:lnTo>
                  <a:pt x="296932" y="723900"/>
                </a:lnTo>
                <a:lnTo>
                  <a:pt x="358271" y="749300"/>
                </a:lnTo>
                <a:lnTo>
                  <a:pt x="1238527" y="749300"/>
                </a:lnTo>
                <a:lnTo>
                  <a:pt x="1214147" y="756621"/>
                </a:lnTo>
                <a:lnTo>
                  <a:pt x="1206954" y="762000"/>
                </a:lnTo>
                <a:lnTo>
                  <a:pt x="1187637" y="774700"/>
                </a:lnTo>
                <a:lnTo>
                  <a:pt x="1166058" y="774700"/>
                </a:lnTo>
                <a:lnTo>
                  <a:pt x="1129223" y="787400"/>
                </a:lnTo>
                <a:lnTo>
                  <a:pt x="1087441" y="800100"/>
                </a:lnTo>
                <a:lnTo>
                  <a:pt x="1257904" y="800100"/>
                </a:lnTo>
                <a:lnTo>
                  <a:pt x="1273573" y="787400"/>
                </a:lnTo>
                <a:lnTo>
                  <a:pt x="1322462" y="787400"/>
                </a:lnTo>
                <a:lnTo>
                  <a:pt x="1322462" y="736600"/>
                </a:lnTo>
                <a:lnTo>
                  <a:pt x="597538" y="736600"/>
                </a:lnTo>
                <a:lnTo>
                  <a:pt x="586122" y="723900"/>
                </a:lnTo>
                <a:lnTo>
                  <a:pt x="492097" y="723900"/>
                </a:lnTo>
                <a:lnTo>
                  <a:pt x="481239" y="711200"/>
                </a:lnTo>
                <a:lnTo>
                  <a:pt x="440771" y="711200"/>
                </a:lnTo>
                <a:lnTo>
                  <a:pt x="440771" y="698500"/>
                </a:lnTo>
                <a:lnTo>
                  <a:pt x="372013" y="698500"/>
                </a:lnTo>
                <a:lnTo>
                  <a:pt x="353129" y="685800"/>
                </a:lnTo>
                <a:lnTo>
                  <a:pt x="318325" y="685800"/>
                </a:lnTo>
                <a:lnTo>
                  <a:pt x="318325" y="558800"/>
                </a:lnTo>
                <a:lnTo>
                  <a:pt x="575588" y="558800"/>
                </a:lnTo>
                <a:lnTo>
                  <a:pt x="520133" y="546100"/>
                </a:lnTo>
                <a:close/>
              </a:path>
              <a:path w="1470025" h="1320800">
                <a:moveTo>
                  <a:pt x="1006919" y="774700"/>
                </a:moveTo>
                <a:lnTo>
                  <a:pt x="610198" y="774700"/>
                </a:lnTo>
                <a:lnTo>
                  <a:pt x="661068" y="787400"/>
                </a:lnTo>
                <a:lnTo>
                  <a:pt x="955719" y="787400"/>
                </a:lnTo>
                <a:lnTo>
                  <a:pt x="1006919" y="774700"/>
                </a:lnTo>
                <a:close/>
              </a:path>
              <a:path w="1470025" h="1320800">
                <a:moveTo>
                  <a:pt x="1151697" y="762000"/>
                </a:moveTo>
                <a:lnTo>
                  <a:pt x="467946" y="762000"/>
                </a:lnTo>
                <a:lnTo>
                  <a:pt x="513438" y="774700"/>
                </a:lnTo>
                <a:lnTo>
                  <a:pt x="1105141" y="774700"/>
                </a:lnTo>
                <a:lnTo>
                  <a:pt x="1151697" y="762000"/>
                </a:lnTo>
                <a:close/>
              </a:path>
              <a:path w="1470025" h="1320800">
                <a:moveTo>
                  <a:pt x="1223939" y="749300"/>
                </a:moveTo>
                <a:lnTo>
                  <a:pt x="383737" y="749300"/>
                </a:lnTo>
                <a:lnTo>
                  <a:pt x="424646" y="762000"/>
                </a:lnTo>
                <a:lnTo>
                  <a:pt x="1196237" y="762000"/>
                </a:lnTo>
                <a:lnTo>
                  <a:pt x="1214147" y="756621"/>
                </a:lnTo>
                <a:lnTo>
                  <a:pt x="1223939" y="749300"/>
                </a:lnTo>
                <a:close/>
              </a:path>
              <a:path w="1470025" h="1320800">
                <a:moveTo>
                  <a:pt x="1238527" y="749300"/>
                </a:moveTo>
                <a:lnTo>
                  <a:pt x="1223939" y="749300"/>
                </a:lnTo>
                <a:lnTo>
                  <a:pt x="1214147" y="756621"/>
                </a:lnTo>
                <a:lnTo>
                  <a:pt x="1238527" y="749300"/>
                </a:lnTo>
                <a:close/>
              </a:path>
              <a:path w="1470025" h="1320800">
                <a:moveTo>
                  <a:pt x="685675" y="609600"/>
                </a:moveTo>
                <a:lnTo>
                  <a:pt x="636786" y="609600"/>
                </a:lnTo>
                <a:lnTo>
                  <a:pt x="636786" y="736600"/>
                </a:lnTo>
                <a:lnTo>
                  <a:pt x="685675" y="736600"/>
                </a:lnTo>
                <a:lnTo>
                  <a:pt x="685675" y="609600"/>
                </a:lnTo>
                <a:close/>
              </a:path>
              <a:path w="1470025" h="1320800">
                <a:moveTo>
                  <a:pt x="832655" y="622300"/>
                </a:moveTo>
                <a:lnTo>
                  <a:pt x="783641" y="622300"/>
                </a:lnTo>
                <a:lnTo>
                  <a:pt x="783641" y="736600"/>
                </a:lnTo>
                <a:lnTo>
                  <a:pt x="832655" y="736600"/>
                </a:lnTo>
                <a:lnTo>
                  <a:pt x="832655" y="622300"/>
                </a:lnTo>
                <a:close/>
              </a:path>
              <a:path w="1470025" h="1320800">
                <a:moveTo>
                  <a:pt x="979635" y="609600"/>
                </a:moveTo>
                <a:lnTo>
                  <a:pt x="930578" y="609600"/>
                </a:lnTo>
                <a:lnTo>
                  <a:pt x="930578" y="736600"/>
                </a:lnTo>
                <a:lnTo>
                  <a:pt x="979635" y="736600"/>
                </a:lnTo>
                <a:lnTo>
                  <a:pt x="979635" y="609600"/>
                </a:lnTo>
                <a:close/>
              </a:path>
              <a:path w="1470025" h="1320800">
                <a:moveTo>
                  <a:pt x="1224538" y="584200"/>
                </a:moveTo>
                <a:lnTo>
                  <a:pt x="1175608" y="584200"/>
                </a:lnTo>
                <a:lnTo>
                  <a:pt x="1175608" y="711200"/>
                </a:lnTo>
                <a:lnTo>
                  <a:pt x="1134133" y="711200"/>
                </a:lnTo>
                <a:lnTo>
                  <a:pt x="1121096" y="723900"/>
                </a:lnTo>
                <a:lnTo>
                  <a:pt x="1020934" y="723900"/>
                </a:lnTo>
                <a:lnTo>
                  <a:pt x="1009990" y="736600"/>
                </a:lnTo>
                <a:lnTo>
                  <a:pt x="1322462" y="736600"/>
                </a:lnTo>
                <a:lnTo>
                  <a:pt x="1322462" y="723900"/>
                </a:lnTo>
                <a:lnTo>
                  <a:pt x="1382489" y="698500"/>
                </a:lnTo>
                <a:lnTo>
                  <a:pt x="1224538" y="698500"/>
                </a:lnTo>
                <a:lnTo>
                  <a:pt x="1224538" y="584200"/>
                </a:lnTo>
                <a:close/>
              </a:path>
              <a:path w="1470025" h="1320800">
                <a:moveTo>
                  <a:pt x="1102081" y="596900"/>
                </a:moveTo>
                <a:lnTo>
                  <a:pt x="514340" y="596900"/>
                </a:lnTo>
                <a:lnTo>
                  <a:pt x="514340" y="723900"/>
                </a:lnTo>
                <a:lnTo>
                  <a:pt x="563228" y="723900"/>
                </a:lnTo>
                <a:lnTo>
                  <a:pt x="563228" y="609600"/>
                </a:lnTo>
                <a:lnTo>
                  <a:pt x="1102081" y="609600"/>
                </a:lnTo>
                <a:lnTo>
                  <a:pt x="1102081" y="596900"/>
                </a:lnTo>
                <a:close/>
              </a:path>
              <a:path w="1470025" h="1320800">
                <a:moveTo>
                  <a:pt x="1102081" y="609600"/>
                </a:moveTo>
                <a:lnTo>
                  <a:pt x="1053035" y="609600"/>
                </a:lnTo>
                <a:lnTo>
                  <a:pt x="1053035" y="723900"/>
                </a:lnTo>
                <a:lnTo>
                  <a:pt x="1102081" y="723900"/>
                </a:lnTo>
                <a:lnTo>
                  <a:pt x="1102081" y="609600"/>
                </a:lnTo>
                <a:close/>
              </a:path>
              <a:path w="1470025" h="1320800">
                <a:moveTo>
                  <a:pt x="196234" y="444500"/>
                </a:moveTo>
                <a:lnTo>
                  <a:pt x="146979" y="444500"/>
                </a:lnTo>
                <a:lnTo>
                  <a:pt x="146979" y="622300"/>
                </a:lnTo>
                <a:lnTo>
                  <a:pt x="83771" y="635000"/>
                </a:lnTo>
                <a:lnTo>
                  <a:pt x="38405" y="660400"/>
                </a:lnTo>
                <a:lnTo>
                  <a:pt x="10645" y="685800"/>
                </a:lnTo>
                <a:lnTo>
                  <a:pt x="251" y="711200"/>
                </a:lnTo>
                <a:lnTo>
                  <a:pt x="56147" y="711200"/>
                </a:lnTo>
                <a:lnTo>
                  <a:pt x="75419" y="698500"/>
                </a:lnTo>
                <a:lnTo>
                  <a:pt x="111218" y="673100"/>
                </a:lnTo>
                <a:lnTo>
                  <a:pt x="167680" y="660400"/>
                </a:lnTo>
                <a:lnTo>
                  <a:pt x="243153" y="660400"/>
                </a:lnTo>
                <a:lnTo>
                  <a:pt x="222292" y="647700"/>
                </a:lnTo>
                <a:lnTo>
                  <a:pt x="207151" y="635000"/>
                </a:lnTo>
                <a:lnTo>
                  <a:pt x="198035" y="622300"/>
                </a:lnTo>
                <a:lnTo>
                  <a:pt x="195868" y="622300"/>
                </a:lnTo>
                <a:lnTo>
                  <a:pt x="195868" y="520700"/>
                </a:lnTo>
                <a:lnTo>
                  <a:pt x="338163" y="520700"/>
                </a:lnTo>
                <a:lnTo>
                  <a:pt x="303383" y="508000"/>
                </a:lnTo>
                <a:lnTo>
                  <a:pt x="258889" y="495300"/>
                </a:lnTo>
                <a:lnTo>
                  <a:pt x="225860" y="469900"/>
                </a:lnTo>
                <a:lnTo>
                  <a:pt x="204806" y="457200"/>
                </a:lnTo>
                <a:lnTo>
                  <a:pt x="196234" y="444500"/>
                </a:lnTo>
                <a:close/>
              </a:path>
              <a:path w="1470025" h="1320800">
                <a:moveTo>
                  <a:pt x="1243797" y="571500"/>
                </a:moveTo>
                <a:lnTo>
                  <a:pt x="372613" y="571500"/>
                </a:lnTo>
                <a:lnTo>
                  <a:pt x="391883" y="584200"/>
                </a:lnTo>
                <a:lnTo>
                  <a:pt x="391883" y="698500"/>
                </a:lnTo>
                <a:lnTo>
                  <a:pt x="440771" y="698500"/>
                </a:lnTo>
                <a:lnTo>
                  <a:pt x="440771" y="584200"/>
                </a:lnTo>
                <a:lnTo>
                  <a:pt x="1224538" y="584200"/>
                </a:lnTo>
                <a:lnTo>
                  <a:pt x="1243797" y="571500"/>
                </a:lnTo>
                <a:close/>
              </a:path>
              <a:path w="1470025" h="1320800">
                <a:moveTo>
                  <a:pt x="1346985" y="546100"/>
                </a:moveTo>
                <a:lnTo>
                  <a:pt x="1096253" y="546100"/>
                </a:lnTo>
                <a:lnTo>
                  <a:pt x="1040776" y="558800"/>
                </a:lnTo>
                <a:lnTo>
                  <a:pt x="1298065" y="558800"/>
                </a:lnTo>
                <a:lnTo>
                  <a:pt x="1298065" y="685800"/>
                </a:lnTo>
                <a:lnTo>
                  <a:pt x="1268528" y="685800"/>
                </a:lnTo>
                <a:lnTo>
                  <a:pt x="1258851" y="698500"/>
                </a:lnTo>
                <a:lnTo>
                  <a:pt x="1382489" y="698500"/>
                </a:lnTo>
                <a:lnTo>
                  <a:pt x="1428864" y="673100"/>
                </a:lnTo>
                <a:lnTo>
                  <a:pt x="1443824" y="660400"/>
                </a:lnTo>
                <a:lnTo>
                  <a:pt x="1346985" y="660400"/>
                </a:lnTo>
                <a:lnTo>
                  <a:pt x="1346985" y="546100"/>
                </a:lnTo>
                <a:close/>
              </a:path>
              <a:path w="1470025" h="1320800">
                <a:moveTo>
                  <a:pt x="1406166" y="381000"/>
                </a:moveTo>
                <a:lnTo>
                  <a:pt x="1278809" y="381000"/>
                </a:lnTo>
                <a:lnTo>
                  <a:pt x="1346771" y="406400"/>
                </a:lnTo>
                <a:lnTo>
                  <a:pt x="1389584" y="419100"/>
                </a:lnTo>
                <a:lnTo>
                  <a:pt x="1412354" y="431800"/>
                </a:lnTo>
                <a:lnTo>
                  <a:pt x="1420187" y="444500"/>
                </a:lnTo>
                <a:lnTo>
                  <a:pt x="1411922" y="457200"/>
                </a:lnTo>
                <a:lnTo>
                  <a:pt x="1390945" y="469900"/>
                </a:lnTo>
                <a:lnTo>
                  <a:pt x="1357803" y="495300"/>
                </a:lnTo>
                <a:lnTo>
                  <a:pt x="1313038" y="508000"/>
                </a:lnTo>
                <a:lnTo>
                  <a:pt x="1278258" y="520700"/>
                </a:lnTo>
                <a:lnTo>
                  <a:pt x="1420396" y="520700"/>
                </a:lnTo>
                <a:lnTo>
                  <a:pt x="1420396" y="622300"/>
                </a:lnTo>
                <a:lnTo>
                  <a:pt x="1415619" y="622300"/>
                </a:lnTo>
                <a:lnTo>
                  <a:pt x="1401541" y="635000"/>
                </a:lnTo>
                <a:lnTo>
                  <a:pt x="1378537" y="647700"/>
                </a:lnTo>
                <a:lnTo>
                  <a:pt x="1346985" y="660400"/>
                </a:lnTo>
                <a:lnTo>
                  <a:pt x="1443824" y="660400"/>
                </a:lnTo>
                <a:lnTo>
                  <a:pt x="1458783" y="647700"/>
                </a:lnTo>
                <a:lnTo>
                  <a:pt x="1469442" y="622300"/>
                </a:lnTo>
                <a:lnTo>
                  <a:pt x="1469442" y="444500"/>
                </a:lnTo>
                <a:lnTo>
                  <a:pt x="1469190" y="444500"/>
                </a:lnTo>
                <a:lnTo>
                  <a:pt x="1458412" y="419100"/>
                </a:lnTo>
                <a:lnTo>
                  <a:pt x="1429659" y="393700"/>
                </a:lnTo>
                <a:lnTo>
                  <a:pt x="1406166" y="381000"/>
                </a:lnTo>
                <a:close/>
              </a:path>
              <a:path w="1470025" h="1320800">
                <a:moveTo>
                  <a:pt x="893754" y="609600"/>
                </a:moveTo>
                <a:lnTo>
                  <a:pt x="722642" y="609600"/>
                </a:lnTo>
                <a:lnTo>
                  <a:pt x="741116" y="622300"/>
                </a:lnTo>
                <a:lnTo>
                  <a:pt x="875289" y="622300"/>
                </a:lnTo>
                <a:lnTo>
                  <a:pt x="893754" y="609600"/>
                </a:lnTo>
                <a:close/>
              </a:path>
              <a:path w="1470025" h="1320800">
                <a:moveTo>
                  <a:pt x="1175608" y="584200"/>
                </a:moveTo>
                <a:lnTo>
                  <a:pt x="440771" y="584200"/>
                </a:lnTo>
                <a:lnTo>
                  <a:pt x="458769" y="596900"/>
                </a:lnTo>
                <a:lnTo>
                  <a:pt x="1157634" y="596900"/>
                </a:lnTo>
                <a:lnTo>
                  <a:pt x="1175608" y="584200"/>
                </a:lnTo>
                <a:close/>
              </a:path>
              <a:path w="1470025" h="1320800">
                <a:moveTo>
                  <a:pt x="634728" y="558800"/>
                </a:moveTo>
                <a:lnTo>
                  <a:pt x="318325" y="558800"/>
                </a:lnTo>
                <a:lnTo>
                  <a:pt x="335833" y="571500"/>
                </a:lnTo>
                <a:lnTo>
                  <a:pt x="697402" y="571500"/>
                </a:lnTo>
                <a:lnTo>
                  <a:pt x="634728" y="558800"/>
                </a:lnTo>
                <a:close/>
              </a:path>
              <a:path w="1470025" h="1320800">
                <a:moveTo>
                  <a:pt x="1298065" y="558800"/>
                </a:moveTo>
                <a:lnTo>
                  <a:pt x="981606" y="558800"/>
                </a:lnTo>
                <a:lnTo>
                  <a:pt x="918893" y="571500"/>
                </a:lnTo>
                <a:lnTo>
                  <a:pt x="1280555" y="571500"/>
                </a:lnTo>
                <a:lnTo>
                  <a:pt x="1298065" y="558800"/>
                </a:lnTo>
                <a:close/>
              </a:path>
              <a:path w="1470025" h="1320800">
                <a:moveTo>
                  <a:pt x="377378" y="520700"/>
                </a:moveTo>
                <a:lnTo>
                  <a:pt x="211537" y="520700"/>
                </a:lnTo>
                <a:lnTo>
                  <a:pt x="229066" y="533400"/>
                </a:lnTo>
                <a:lnTo>
                  <a:pt x="248385" y="546100"/>
                </a:lnTo>
                <a:lnTo>
                  <a:pt x="468513" y="546100"/>
                </a:lnTo>
                <a:lnTo>
                  <a:pt x="420878" y="533400"/>
                </a:lnTo>
                <a:lnTo>
                  <a:pt x="377378" y="520700"/>
                </a:lnTo>
                <a:close/>
              </a:path>
              <a:path w="1470025" h="1320800">
                <a:moveTo>
                  <a:pt x="1404813" y="520700"/>
                </a:moveTo>
                <a:lnTo>
                  <a:pt x="1239040" y="520700"/>
                </a:lnTo>
                <a:lnTo>
                  <a:pt x="1195534" y="533400"/>
                </a:lnTo>
                <a:lnTo>
                  <a:pt x="1147889" y="546100"/>
                </a:lnTo>
                <a:lnTo>
                  <a:pt x="1368028" y="546100"/>
                </a:lnTo>
                <a:lnTo>
                  <a:pt x="1387330" y="533400"/>
                </a:lnTo>
                <a:lnTo>
                  <a:pt x="1404813" y="520700"/>
                </a:lnTo>
                <a:close/>
              </a:path>
              <a:path w="1470025" h="1320800">
                <a:moveTo>
                  <a:pt x="872856" y="482600"/>
                </a:moveTo>
                <a:lnTo>
                  <a:pt x="482355" y="482600"/>
                </a:lnTo>
                <a:lnTo>
                  <a:pt x="513387" y="495300"/>
                </a:lnTo>
                <a:lnTo>
                  <a:pt x="816927" y="495300"/>
                </a:lnTo>
                <a:lnTo>
                  <a:pt x="872856" y="482600"/>
                </a:lnTo>
                <a:close/>
              </a:path>
              <a:path w="1470025" h="1320800">
                <a:moveTo>
                  <a:pt x="978758" y="469900"/>
                </a:moveTo>
                <a:lnTo>
                  <a:pt x="348906" y="469900"/>
                </a:lnTo>
                <a:lnTo>
                  <a:pt x="391276" y="482600"/>
                </a:lnTo>
                <a:lnTo>
                  <a:pt x="926901" y="482600"/>
                </a:lnTo>
                <a:lnTo>
                  <a:pt x="978758" y="469900"/>
                </a:lnTo>
                <a:close/>
              </a:path>
              <a:path w="1470025" h="1320800">
                <a:moveTo>
                  <a:pt x="1158163" y="431800"/>
                </a:moveTo>
                <a:lnTo>
                  <a:pt x="851512" y="431800"/>
                </a:lnTo>
                <a:lnTo>
                  <a:pt x="832655" y="444500"/>
                </a:lnTo>
                <a:lnTo>
                  <a:pt x="216430" y="444500"/>
                </a:lnTo>
                <a:lnTo>
                  <a:pt x="223840" y="457200"/>
                </a:lnTo>
                <a:lnTo>
                  <a:pt x="268749" y="457200"/>
                </a:lnTo>
                <a:lnTo>
                  <a:pt x="308008" y="469900"/>
                </a:lnTo>
                <a:lnTo>
                  <a:pt x="1028119" y="469900"/>
                </a:lnTo>
                <a:lnTo>
                  <a:pt x="1074678" y="457200"/>
                </a:lnTo>
                <a:lnTo>
                  <a:pt x="1118128" y="444500"/>
                </a:lnTo>
                <a:lnTo>
                  <a:pt x="1158163" y="431800"/>
                </a:lnTo>
                <a:close/>
              </a:path>
              <a:path w="1470025" h="1320800">
                <a:moveTo>
                  <a:pt x="471223" y="431800"/>
                </a:moveTo>
                <a:lnTo>
                  <a:pt x="148299" y="431800"/>
                </a:lnTo>
                <a:lnTo>
                  <a:pt x="147566" y="444500"/>
                </a:lnTo>
                <a:lnTo>
                  <a:pt x="489817" y="444500"/>
                </a:lnTo>
                <a:lnTo>
                  <a:pt x="471223" y="431800"/>
                </a:lnTo>
                <a:close/>
              </a:path>
              <a:path w="1470025" h="1320800">
                <a:moveTo>
                  <a:pt x="538863" y="317500"/>
                </a:moveTo>
                <a:lnTo>
                  <a:pt x="489817" y="317500"/>
                </a:lnTo>
                <a:lnTo>
                  <a:pt x="489817" y="444500"/>
                </a:lnTo>
                <a:lnTo>
                  <a:pt x="538863" y="444500"/>
                </a:lnTo>
                <a:lnTo>
                  <a:pt x="538863" y="317500"/>
                </a:lnTo>
                <a:close/>
              </a:path>
              <a:path w="1470025" h="1320800">
                <a:moveTo>
                  <a:pt x="685675" y="317500"/>
                </a:moveTo>
                <a:lnTo>
                  <a:pt x="636786" y="317500"/>
                </a:lnTo>
                <a:lnTo>
                  <a:pt x="636786" y="444500"/>
                </a:lnTo>
                <a:lnTo>
                  <a:pt x="685675" y="444500"/>
                </a:lnTo>
                <a:lnTo>
                  <a:pt x="685675" y="317500"/>
                </a:lnTo>
                <a:close/>
              </a:path>
              <a:path w="1470025" h="1320800">
                <a:moveTo>
                  <a:pt x="832655" y="317500"/>
                </a:moveTo>
                <a:lnTo>
                  <a:pt x="783766" y="317500"/>
                </a:lnTo>
                <a:lnTo>
                  <a:pt x="783766" y="444500"/>
                </a:lnTo>
                <a:lnTo>
                  <a:pt x="832655" y="444500"/>
                </a:lnTo>
                <a:lnTo>
                  <a:pt x="832655" y="317500"/>
                </a:lnTo>
                <a:close/>
              </a:path>
              <a:path w="1470025" h="1320800">
                <a:moveTo>
                  <a:pt x="1126824" y="38100"/>
                </a:moveTo>
                <a:lnTo>
                  <a:pt x="195663" y="38100"/>
                </a:lnTo>
                <a:lnTo>
                  <a:pt x="144050" y="50800"/>
                </a:lnTo>
                <a:lnTo>
                  <a:pt x="97927" y="63500"/>
                </a:lnTo>
                <a:lnTo>
                  <a:pt x="58896" y="88900"/>
                </a:lnTo>
                <a:lnTo>
                  <a:pt x="28559" y="101600"/>
                </a:lnTo>
                <a:lnTo>
                  <a:pt x="8519" y="127000"/>
                </a:lnTo>
                <a:lnTo>
                  <a:pt x="376" y="152400"/>
                </a:lnTo>
                <a:lnTo>
                  <a:pt x="0" y="152400"/>
                </a:lnTo>
                <a:lnTo>
                  <a:pt x="0" y="317500"/>
                </a:lnTo>
                <a:lnTo>
                  <a:pt x="10848" y="355600"/>
                </a:lnTo>
                <a:lnTo>
                  <a:pt x="41291" y="381000"/>
                </a:lnTo>
                <a:lnTo>
                  <a:pt x="88462" y="406400"/>
                </a:lnTo>
                <a:lnTo>
                  <a:pt x="149492" y="431800"/>
                </a:lnTo>
                <a:lnTo>
                  <a:pt x="357444" y="431800"/>
                </a:lnTo>
                <a:lnTo>
                  <a:pt x="352669" y="419100"/>
                </a:lnTo>
                <a:lnTo>
                  <a:pt x="293959" y="419100"/>
                </a:lnTo>
                <a:lnTo>
                  <a:pt x="293959" y="406400"/>
                </a:lnTo>
                <a:lnTo>
                  <a:pt x="216545" y="406400"/>
                </a:lnTo>
                <a:lnTo>
                  <a:pt x="207145" y="393700"/>
                </a:lnTo>
                <a:lnTo>
                  <a:pt x="171502" y="393700"/>
                </a:lnTo>
                <a:lnTo>
                  <a:pt x="171502" y="368300"/>
                </a:lnTo>
                <a:lnTo>
                  <a:pt x="122457" y="368300"/>
                </a:lnTo>
                <a:lnTo>
                  <a:pt x="90904" y="355600"/>
                </a:lnTo>
                <a:lnTo>
                  <a:pt x="67901" y="342900"/>
                </a:lnTo>
                <a:lnTo>
                  <a:pt x="53822" y="330200"/>
                </a:lnTo>
                <a:lnTo>
                  <a:pt x="49045" y="317500"/>
                </a:lnTo>
                <a:lnTo>
                  <a:pt x="49045" y="215900"/>
                </a:lnTo>
                <a:lnTo>
                  <a:pt x="156403" y="215900"/>
                </a:lnTo>
                <a:lnTo>
                  <a:pt x="112048" y="203200"/>
                </a:lnTo>
                <a:lnTo>
                  <a:pt x="79049" y="177800"/>
                </a:lnTo>
                <a:lnTo>
                  <a:pt x="57972" y="165100"/>
                </a:lnTo>
                <a:lnTo>
                  <a:pt x="49380" y="152400"/>
                </a:lnTo>
                <a:lnTo>
                  <a:pt x="53822" y="139700"/>
                </a:lnTo>
                <a:lnTo>
                  <a:pt x="65377" y="139700"/>
                </a:lnTo>
                <a:lnTo>
                  <a:pt x="84042" y="127000"/>
                </a:lnTo>
                <a:lnTo>
                  <a:pt x="109816" y="114300"/>
                </a:lnTo>
                <a:lnTo>
                  <a:pt x="142697" y="101600"/>
                </a:lnTo>
                <a:lnTo>
                  <a:pt x="182682" y="88900"/>
                </a:lnTo>
                <a:lnTo>
                  <a:pt x="229769" y="88900"/>
                </a:lnTo>
                <a:lnTo>
                  <a:pt x="283955" y="76200"/>
                </a:lnTo>
                <a:lnTo>
                  <a:pt x="345240" y="63500"/>
                </a:lnTo>
                <a:lnTo>
                  <a:pt x="489092" y="63500"/>
                </a:lnTo>
                <a:lnTo>
                  <a:pt x="571656" y="50800"/>
                </a:lnTo>
                <a:lnTo>
                  <a:pt x="1178437" y="50800"/>
                </a:lnTo>
                <a:lnTo>
                  <a:pt x="1126824" y="38100"/>
                </a:lnTo>
                <a:close/>
              </a:path>
              <a:path w="1470025" h="1320800">
                <a:moveTo>
                  <a:pt x="955112" y="304800"/>
                </a:moveTo>
                <a:lnTo>
                  <a:pt x="367360" y="304800"/>
                </a:lnTo>
                <a:lnTo>
                  <a:pt x="367360" y="431800"/>
                </a:lnTo>
                <a:lnTo>
                  <a:pt x="416406" y="431800"/>
                </a:lnTo>
                <a:lnTo>
                  <a:pt x="416406" y="317500"/>
                </a:lnTo>
                <a:lnTo>
                  <a:pt x="955112" y="317500"/>
                </a:lnTo>
                <a:lnTo>
                  <a:pt x="955112" y="304800"/>
                </a:lnTo>
                <a:close/>
              </a:path>
              <a:path w="1470025" h="1320800">
                <a:moveTo>
                  <a:pt x="955112" y="317500"/>
                </a:moveTo>
                <a:lnTo>
                  <a:pt x="906213" y="317500"/>
                </a:lnTo>
                <a:lnTo>
                  <a:pt x="906213" y="431800"/>
                </a:lnTo>
                <a:lnTo>
                  <a:pt x="955112" y="431800"/>
                </a:lnTo>
                <a:lnTo>
                  <a:pt x="955112" y="317500"/>
                </a:lnTo>
                <a:close/>
              </a:path>
              <a:path w="1470025" h="1320800">
                <a:moveTo>
                  <a:pt x="1202390" y="419100"/>
                </a:moveTo>
                <a:lnTo>
                  <a:pt x="974222" y="419100"/>
                </a:lnTo>
                <a:lnTo>
                  <a:pt x="955112" y="431800"/>
                </a:lnTo>
                <a:lnTo>
                  <a:pt x="1196064" y="431800"/>
                </a:lnTo>
                <a:lnTo>
                  <a:pt x="1202390" y="419100"/>
                </a:lnTo>
                <a:close/>
              </a:path>
              <a:path w="1470025" h="1320800">
                <a:moveTo>
                  <a:pt x="1077558" y="292100"/>
                </a:moveTo>
                <a:lnTo>
                  <a:pt x="1028670" y="292100"/>
                </a:lnTo>
                <a:lnTo>
                  <a:pt x="1028670" y="419100"/>
                </a:lnTo>
                <a:lnTo>
                  <a:pt x="1226433" y="419100"/>
                </a:lnTo>
                <a:lnTo>
                  <a:pt x="1232800" y="406400"/>
                </a:lnTo>
                <a:lnTo>
                  <a:pt x="1077558" y="406400"/>
                </a:lnTo>
                <a:lnTo>
                  <a:pt x="1077558" y="292100"/>
                </a:lnTo>
                <a:close/>
              </a:path>
              <a:path w="1470025" h="1320800">
                <a:moveTo>
                  <a:pt x="1096828" y="279400"/>
                </a:moveTo>
                <a:lnTo>
                  <a:pt x="225704" y="279400"/>
                </a:lnTo>
                <a:lnTo>
                  <a:pt x="244914" y="292100"/>
                </a:lnTo>
                <a:lnTo>
                  <a:pt x="244914" y="406400"/>
                </a:lnTo>
                <a:lnTo>
                  <a:pt x="293959" y="406400"/>
                </a:lnTo>
                <a:lnTo>
                  <a:pt x="293959" y="292100"/>
                </a:lnTo>
                <a:lnTo>
                  <a:pt x="1077558" y="292100"/>
                </a:lnTo>
                <a:lnTo>
                  <a:pt x="1096828" y="279400"/>
                </a:lnTo>
                <a:close/>
              </a:path>
              <a:path w="1470025" h="1320800">
                <a:moveTo>
                  <a:pt x="1257773" y="393700"/>
                </a:moveTo>
                <a:lnTo>
                  <a:pt x="1116128" y="393700"/>
                </a:lnTo>
                <a:lnTo>
                  <a:pt x="1097256" y="406400"/>
                </a:lnTo>
                <a:lnTo>
                  <a:pt x="1251689" y="406400"/>
                </a:lnTo>
                <a:lnTo>
                  <a:pt x="1257773" y="393700"/>
                </a:lnTo>
                <a:close/>
              </a:path>
              <a:path w="1470025" h="1320800">
                <a:moveTo>
                  <a:pt x="1178437" y="50800"/>
                </a:moveTo>
                <a:lnTo>
                  <a:pt x="750956" y="50800"/>
                </a:lnTo>
                <a:lnTo>
                  <a:pt x="833514" y="63500"/>
                </a:lnTo>
                <a:lnTo>
                  <a:pt x="977360" y="63500"/>
                </a:lnTo>
                <a:lnTo>
                  <a:pt x="1038642" y="76200"/>
                </a:lnTo>
                <a:lnTo>
                  <a:pt x="1092827" y="88900"/>
                </a:lnTo>
                <a:lnTo>
                  <a:pt x="1139913" y="88900"/>
                </a:lnTo>
                <a:lnTo>
                  <a:pt x="1179897" y="101600"/>
                </a:lnTo>
                <a:lnTo>
                  <a:pt x="1212776" y="114300"/>
                </a:lnTo>
                <a:lnTo>
                  <a:pt x="1238550" y="127000"/>
                </a:lnTo>
                <a:lnTo>
                  <a:pt x="1257214" y="139700"/>
                </a:lnTo>
                <a:lnTo>
                  <a:pt x="1268767" y="139700"/>
                </a:lnTo>
                <a:lnTo>
                  <a:pt x="1273207" y="152400"/>
                </a:lnTo>
                <a:lnTo>
                  <a:pt x="1264547" y="165100"/>
                </a:lnTo>
                <a:lnTo>
                  <a:pt x="1243439" y="177800"/>
                </a:lnTo>
                <a:lnTo>
                  <a:pt x="1210428" y="203200"/>
                </a:lnTo>
                <a:lnTo>
                  <a:pt x="1166058" y="215900"/>
                </a:lnTo>
                <a:lnTo>
                  <a:pt x="1131279" y="228600"/>
                </a:lnTo>
                <a:lnTo>
                  <a:pt x="1092064" y="228600"/>
                </a:lnTo>
                <a:lnTo>
                  <a:pt x="1048564" y="241300"/>
                </a:lnTo>
                <a:lnTo>
                  <a:pt x="1000928" y="254000"/>
                </a:lnTo>
                <a:lnTo>
                  <a:pt x="949308" y="254000"/>
                </a:lnTo>
                <a:lnTo>
                  <a:pt x="893853" y="266700"/>
                </a:lnTo>
                <a:lnTo>
                  <a:pt x="1151116" y="266700"/>
                </a:lnTo>
                <a:lnTo>
                  <a:pt x="1151116" y="393700"/>
                </a:lnTo>
                <a:lnTo>
                  <a:pt x="1277395" y="393700"/>
                </a:lnTo>
                <a:lnTo>
                  <a:pt x="1278809" y="381000"/>
                </a:lnTo>
                <a:lnTo>
                  <a:pt x="1406166" y="381000"/>
                </a:lnTo>
                <a:lnTo>
                  <a:pt x="1382673" y="368300"/>
                </a:lnTo>
                <a:lnTo>
                  <a:pt x="1200015" y="368300"/>
                </a:lnTo>
                <a:lnTo>
                  <a:pt x="1200015" y="254000"/>
                </a:lnTo>
                <a:lnTo>
                  <a:pt x="1221056" y="241300"/>
                </a:lnTo>
                <a:lnTo>
                  <a:pt x="1240375" y="241300"/>
                </a:lnTo>
                <a:lnTo>
                  <a:pt x="1257904" y="228600"/>
                </a:lnTo>
                <a:lnTo>
                  <a:pt x="1273573" y="215900"/>
                </a:lnTo>
                <a:lnTo>
                  <a:pt x="1322462" y="215900"/>
                </a:lnTo>
                <a:lnTo>
                  <a:pt x="1322462" y="152400"/>
                </a:lnTo>
                <a:lnTo>
                  <a:pt x="1322127" y="152400"/>
                </a:lnTo>
                <a:lnTo>
                  <a:pt x="1313979" y="127000"/>
                </a:lnTo>
                <a:lnTo>
                  <a:pt x="1293934" y="101600"/>
                </a:lnTo>
                <a:lnTo>
                  <a:pt x="1263594" y="88900"/>
                </a:lnTo>
                <a:lnTo>
                  <a:pt x="1224561" y="63500"/>
                </a:lnTo>
                <a:lnTo>
                  <a:pt x="1178437" y="50800"/>
                </a:lnTo>
                <a:close/>
              </a:path>
              <a:path w="1470025" h="1320800">
                <a:moveTo>
                  <a:pt x="156403" y="215900"/>
                </a:moveTo>
                <a:lnTo>
                  <a:pt x="49045" y="215900"/>
                </a:lnTo>
                <a:lnTo>
                  <a:pt x="64630" y="228600"/>
                </a:lnTo>
                <a:lnTo>
                  <a:pt x="82115" y="241300"/>
                </a:lnTo>
                <a:lnTo>
                  <a:pt x="101418" y="241300"/>
                </a:lnTo>
                <a:lnTo>
                  <a:pt x="122457" y="254000"/>
                </a:lnTo>
                <a:lnTo>
                  <a:pt x="122457" y="368300"/>
                </a:lnTo>
                <a:lnTo>
                  <a:pt x="171502" y="368300"/>
                </a:lnTo>
                <a:lnTo>
                  <a:pt x="171502" y="266700"/>
                </a:lnTo>
                <a:lnTo>
                  <a:pt x="428665" y="266700"/>
                </a:lnTo>
                <a:lnTo>
                  <a:pt x="373188" y="254000"/>
                </a:lnTo>
                <a:lnTo>
                  <a:pt x="321553" y="254000"/>
                </a:lnTo>
                <a:lnTo>
                  <a:pt x="273907" y="241300"/>
                </a:lnTo>
                <a:lnTo>
                  <a:pt x="230401" y="228600"/>
                </a:lnTo>
                <a:lnTo>
                  <a:pt x="191184" y="228600"/>
                </a:lnTo>
                <a:lnTo>
                  <a:pt x="156403" y="215900"/>
                </a:lnTo>
                <a:close/>
              </a:path>
              <a:path w="1470025" h="1320800">
                <a:moveTo>
                  <a:pt x="1317195" y="342900"/>
                </a:moveTo>
                <a:lnTo>
                  <a:pt x="1247293" y="342900"/>
                </a:lnTo>
                <a:lnTo>
                  <a:pt x="1233844" y="355600"/>
                </a:lnTo>
                <a:lnTo>
                  <a:pt x="1218043" y="368300"/>
                </a:lnTo>
                <a:lnTo>
                  <a:pt x="1382673" y="368300"/>
                </a:lnTo>
                <a:lnTo>
                  <a:pt x="1317195" y="342900"/>
                </a:lnTo>
                <a:close/>
              </a:path>
              <a:path w="1470025" h="1320800">
                <a:moveTo>
                  <a:pt x="1322462" y="215900"/>
                </a:moveTo>
                <a:lnTo>
                  <a:pt x="1273573" y="215900"/>
                </a:lnTo>
                <a:lnTo>
                  <a:pt x="1273573" y="330200"/>
                </a:lnTo>
                <a:lnTo>
                  <a:pt x="1267238" y="330200"/>
                </a:lnTo>
                <a:lnTo>
                  <a:pt x="1258265" y="342900"/>
                </a:lnTo>
                <a:lnTo>
                  <a:pt x="1320567" y="342900"/>
                </a:lnTo>
                <a:lnTo>
                  <a:pt x="1322462" y="330200"/>
                </a:lnTo>
                <a:lnTo>
                  <a:pt x="1322462" y="215900"/>
                </a:lnTo>
                <a:close/>
              </a:path>
              <a:path w="1470025" h="1320800">
                <a:moveTo>
                  <a:pt x="1028670" y="292100"/>
                </a:moveTo>
                <a:lnTo>
                  <a:pt x="293959" y="292100"/>
                </a:lnTo>
                <a:lnTo>
                  <a:pt x="311860" y="304800"/>
                </a:lnTo>
                <a:lnTo>
                  <a:pt x="1010674" y="304800"/>
                </a:lnTo>
                <a:lnTo>
                  <a:pt x="1028670" y="292100"/>
                </a:lnTo>
                <a:close/>
              </a:path>
              <a:path w="1470025" h="1320800">
                <a:moveTo>
                  <a:pt x="576998" y="266700"/>
                </a:moveTo>
                <a:lnTo>
                  <a:pt x="171502" y="266700"/>
                </a:lnTo>
                <a:lnTo>
                  <a:pt x="188957" y="279400"/>
                </a:lnTo>
                <a:lnTo>
                  <a:pt x="591699" y="279400"/>
                </a:lnTo>
                <a:lnTo>
                  <a:pt x="576998" y="266700"/>
                </a:lnTo>
                <a:close/>
              </a:path>
              <a:path w="1470025" h="1320800">
                <a:moveTo>
                  <a:pt x="1151116" y="266700"/>
                </a:moveTo>
                <a:lnTo>
                  <a:pt x="745495" y="266700"/>
                </a:lnTo>
                <a:lnTo>
                  <a:pt x="730773" y="279400"/>
                </a:lnTo>
                <a:lnTo>
                  <a:pt x="1133608" y="279400"/>
                </a:lnTo>
                <a:lnTo>
                  <a:pt x="1151116" y="266700"/>
                </a:lnTo>
                <a:close/>
              </a:path>
              <a:path w="1470025" h="1320800">
                <a:moveTo>
                  <a:pt x="955077" y="12700"/>
                </a:moveTo>
                <a:lnTo>
                  <a:pt x="367424" y="12700"/>
                </a:lnTo>
                <a:lnTo>
                  <a:pt x="251165" y="38100"/>
                </a:lnTo>
                <a:lnTo>
                  <a:pt x="1071325" y="38100"/>
                </a:lnTo>
                <a:lnTo>
                  <a:pt x="955077" y="12700"/>
                </a:lnTo>
                <a:close/>
              </a:path>
              <a:path w="1470025" h="1320800">
                <a:moveTo>
                  <a:pt x="746440" y="0"/>
                </a:moveTo>
                <a:lnTo>
                  <a:pt x="576111" y="0"/>
                </a:lnTo>
                <a:lnTo>
                  <a:pt x="530923" y="12700"/>
                </a:lnTo>
                <a:lnTo>
                  <a:pt x="791611" y="12700"/>
                </a:lnTo>
                <a:lnTo>
                  <a:pt x="746440" y="0"/>
                </a:lnTo>
                <a:close/>
              </a:path>
            </a:pathLst>
          </a:custGeom>
          <a:solidFill>
            <a:srgbClr val="DDB893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Freeform 6"/>
          <p:cNvSpPr>
            <a:spLocks noChangeArrowheads="1"/>
          </p:cNvSpPr>
          <p:nvPr/>
        </p:nvSpPr>
        <p:spPr bwMode="auto">
          <a:xfrm>
            <a:off x="8184232" y="1196888"/>
            <a:ext cx="1295400" cy="1368425"/>
          </a:xfrm>
          <a:custGeom>
            <a:avLst/>
            <a:gdLst>
              <a:gd name="G0" fmla="+- 29634 0 0"/>
              <a:gd name="G1" fmla="+- 58844 0 0"/>
            </a:gdLst>
            <a:ahLst/>
            <a:cxnLst>
              <a:cxn ang="0">
                <a:pos x="63379" y="1219200"/>
              </a:cxn>
              <a:cxn ang="0">
                <a:pos x="25422" y="1358900"/>
              </a:cxn>
              <a:cxn ang="0">
                <a:pos x="1379422" y="1397000"/>
              </a:cxn>
              <a:cxn ang="0">
                <a:pos x="1376684" y="1346200"/>
              </a:cxn>
              <a:cxn ang="0">
                <a:pos x="102110" y="1270000"/>
              </a:cxn>
              <a:cxn ang="0">
                <a:pos x="109095" y="1206500"/>
              </a:cxn>
              <a:cxn ang="0">
                <a:pos x="1334387" y="1346200"/>
              </a:cxn>
              <a:cxn ang="0">
                <a:pos x="1379422" y="1358900"/>
              </a:cxn>
              <a:cxn ang="0">
                <a:pos x="365998" y="1308100"/>
              </a:cxn>
              <a:cxn ang="0">
                <a:pos x="555198" y="1206500"/>
              </a:cxn>
              <a:cxn ang="0">
                <a:pos x="853732" y="1270000"/>
              </a:cxn>
              <a:cxn ang="0">
                <a:pos x="849644" y="1206500"/>
              </a:cxn>
              <a:cxn ang="0">
                <a:pos x="815000" y="1308100"/>
              </a:cxn>
              <a:cxn ang="0">
                <a:pos x="1053991" y="1181100"/>
              </a:cxn>
              <a:cxn ang="0">
                <a:pos x="1077589" y="1270000"/>
              </a:cxn>
              <a:cxn ang="0">
                <a:pos x="1084562" y="1206500"/>
              </a:cxn>
              <a:cxn ang="0">
                <a:pos x="1302734" y="1270000"/>
              </a:cxn>
              <a:cxn ang="0">
                <a:pos x="320030" y="1206500"/>
              </a:cxn>
              <a:cxn ang="0">
                <a:pos x="361912" y="1206500"/>
              </a:cxn>
              <a:cxn ang="0">
                <a:pos x="853732" y="1231900"/>
              </a:cxn>
              <a:cxn ang="0">
                <a:pos x="1302273" y="1219200"/>
              </a:cxn>
              <a:cxn ang="0">
                <a:pos x="1337387" y="1206500"/>
              </a:cxn>
              <a:cxn ang="0">
                <a:pos x="154119" y="673100"/>
              </a:cxn>
              <a:cxn ang="0">
                <a:pos x="275016" y="1168400"/>
              </a:cxn>
              <a:cxn ang="0">
                <a:pos x="603111" y="1168400"/>
              </a:cxn>
              <a:cxn ang="0">
                <a:pos x="801733" y="673100"/>
              </a:cxn>
              <a:cxn ang="0">
                <a:pos x="1289467" y="660400"/>
              </a:cxn>
              <a:cxn ang="0">
                <a:pos x="1289467" y="673100"/>
              </a:cxn>
              <a:cxn ang="0">
                <a:pos x="1289467" y="1168400"/>
              </a:cxn>
              <a:cxn ang="0">
                <a:pos x="67466" y="635000"/>
              </a:cxn>
              <a:cxn ang="0">
                <a:pos x="361912" y="635000"/>
              </a:cxn>
              <a:cxn ang="0">
                <a:pos x="365998" y="558800"/>
              </a:cxn>
              <a:cxn ang="0">
                <a:pos x="590106" y="533400"/>
              </a:cxn>
              <a:cxn ang="0">
                <a:pos x="582463" y="660400"/>
              </a:cxn>
              <a:cxn ang="0">
                <a:pos x="589855" y="622300"/>
              </a:cxn>
              <a:cxn ang="0">
                <a:pos x="590106" y="533400"/>
              </a:cxn>
              <a:cxn ang="0">
                <a:pos x="1053687" y="647700"/>
              </a:cxn>
              <a:cxn ang="0">
                <a:pos x="1339431" y="622300"/>
              </a:cxn>
              <a:cxn ang="0">
                <a:pos x="1077850" y="558800"/>
              </a:cxn>
              <a:cxn ang="0">
                <a:pos x="363955" y="622300"/>
              </a:cxn>
              <a:cxn ang="0">
                <a:pos x="814727" y="622300"/>
              </a:cxn>
              <a:cxn ang="0">
                <a:pos x="1302597" y="596900"/>
              </a:cxn>
              <a:cxn ang="0">
                <a:pos x="365998" y="533400"/>
              </a:cxn>
              <a:cxn ang="0">
                <a:pos x="853732" y="533400"/>
              </a:cxn>
              <a:cxn ang="0">
                <a:pos x="1341476" y="533400"/>
              </a:cxn>
              <a:cxn ang="0">
                <a:pos x="64153" y="406400"/>
              </a:cxn>
              <a:cxn ang="0">
                <a:pos x="47846" y="520700"/>
              </a:cxn>
              <a:cxn ang="0">
                <a:pos x="69865" y="482600"/>
              </a:cxn>
              <a:cxn ang="0">
                <a:pos x="1340429" y="406400"/>
              </a:cxn>
              <a:cxn ang="0">
                <a:pos x="1372813" y="495300"/>
              </a:cxn>
              <a:cxn ang="0">
                <a:pos x="6590" y="393700"/>
              </a:cxn>
              <a:cxn ang="0">
                <a:pos x="1334717" y="393700"/>
              </a:cxn>
              <a:cxn ang="0">
                <a:pos x="0" y="381000"/>
              </a:cxn>
              <a:cxn ang="0">
                <a:pos x="4339" y="368300"/>
              </a:cxn>
              <a:cxn ang="0">
                <a:pos x="698888" y="0"/>
              </a:cxn>
              <a:cxn ang="0">
                <a:pos x="121618" y="355600"/>
              </a:cxn>
              <a:cxn ang="0">
                <a:pos x="784554" y="50800"/>
              </a:cxn>
            </a:cxnLst>
            <a:rect l="0" t="0" r="r" b="b"/>
            <a:pathLst>
              <a:path w="1405890" h="1435100">
                <a:moveTo>
                  <a:pt x="334354" y="1168400"/>
                </a:moveTo>
                <a:lnTo>
                  <a:pt x="95026" y="1168400"/>
                </a:lnTo>
                <a:lnTo>
                  <a:pt x="78534" y="1181100"/>
                </a:lnTo>
                <a:lnTo>
                  <a:pt x="67466" y="1206500"/>
                </a:lnTo>
                <a:lnTo>
                  <a:pt x="63379" y="1219200"/>
                </a:lnTo>
                <a:lnTo>
                  <a:pt x="63379" y="1308100"/>
                </a:lnTo>
                <a:lnTo>
                  <a:pt x="47822" y="1320800"/>
                </a:lnTo>
                <a:lnTo>
                  <a:pt x="35852" y="1333500"/>
                </a:lnTo>
                <a:lnTo>
                  <a:pt x="28156" y="1346200"/>
                </a:lnTo>
                <a:lnTo>
                  <a:pt x="25422" y="1358900"/>
                </a:lnTo>
                <a:lnTo>
                  <a:pt x="25422" y="1422400"/>
                </a:lnTo>
                <a:lnTo>
                  <a:pt x="26954" y="1435100"/>
                </a:lnTo>
                <a:lnTo>
                  <a:pt x="1377890" y="1435100"/>
                </a:lnTo>
                <a:lnTo>
                  <a:pt x="1379422" y="1422400"/>
                </a:lnTo>
                <a:lnTo>
                  <a:pt x="1379422" y="1397000"/>
                </a:lnTo>
                <a:lnTo>
                  <a:pt x="64153" y="1397000"/>
                </a:lnTo>
                <a:lnTo>
                  <a:pt x="64153" y="1358900"/>
                </a:lnTo>
                <a:lnTo>
                  <a:pt x="65738" y="1358900"/>
                </a:lnTo>
                <a:lnTo>
                  <a:pt x="70058" y="1346200"/>
                </a:lnTo>
                <a:lnTo>
                  <a:pt x="1376684" y="1346200"/>
                </a:lnTo>
                <a:lnTo>
                  <a:pt x="1368989" y="1333500"/>
                </a:lnTo>
                <a:lnTo>
                  <a:pt x="1357025" y="1320800"/>
                </a:lnTo>
                <a:lnTo>
                  <a:pt x="1341476" y="1308100"/>
                </a:lnTo>
                <a:lnTo>
                  <a:pt x="102110" y="1308100"/>
                </a:lnTo>
                <a:lnTo>
                  <a:pt x="102110" y="1270000"/>
                </a:lnTo>
                <a:lnTo>
                  <a:pt x="365998" y="1270000"/>
                </a:lnTo>
                <a:lnTo>
                  <a:pt x="365998" y="1231900"/>
                </a:lnTo>
                <a:lnTo>
                  <a:pt x="102110" y="1231900"/>
                </a:lnTo>
                <a:lnTo>
                  <a:pt x="102110" y="1219200"/>
                </a:lnTo>
                <a:lnTo>
                  <a:pt x="109095" y="1206500"/>
                </a:lnTo>
                <a:lnTo>
                  <a:pt x="361912" y="1206500"/>
                </a:lnTo>
                <a:lnTo>
                  <a:pt x="350846" y="1181100"/>
                </a:lnTo>
                <a:lnTo>
                  <a:pt x="334354" y="1168400"/>
                </a:lnTo>
                <a:close/>
              </a:path>
              <a:path w="1405890" h="1435100">
                <a:moveTo>
                  <a:pt x="1376684" y="1346200"/>
                </a:moveTo>
                <a:lnTo>
                  <a:pt x="1334387" y="1346200"/>
                </a:lnTo>
                <a:lnTo>
                  <a:pt x="1338734" y="1358900"/>
                </a:lnTo>
                <a:lnTo>
                  <a:pt x="1340429" y="1358900"/>
                </a:lnTo>
                <a:lnTo>
                  <a:pt x="1340429" y="1397000"/>
                </a:lnTo>
                <a:lnTo>
                  <a:pt x="1379422" y="1397000"/>
                </a:lnTo>
                <a:lnTo>
                  <a:pt x="1379422" y="1358900"/>
                </a:lnTo>
                <a:lnTo>
                  <a:pt x="1376684" y="1346200"/>
                </a:lnTo>
                <a:close/>
              </a:path>
              <a:path w="1405890" h="1435100">
                <a:moveTo>
                  <a:pt x="365998" y="1270000"/>
                </a:moveTo>
                <a:lnTo>
                  <a:pt x="327004" y="1270000"/>
                </a:lnTo>
                <a:lnTo>
                  <a:pt x="327004" y="1308100"/>
                </a:lnTo>
                <a:lnTo>
                  <a:pt x="365998" y="1308100"/>
                </a:lnTo>
                <a:lnTo>
                  <a:pt x="365998" y="1270000"/>
                </a:lnTo>
                <a:close/>
              </a:path>
              <a:path w="1405890" h="1435100">
                <a:moveTo>
                  <a:pt x="822088" y="1168400"/>
                </a:moveTo>
                <a:lnTo>
                  <a:pt x="582751" y="1168400"/>
                </a:lnTo>
                <a:lnTo>
                  <a:pt x="566263" y="1181100"/>
                </a:lnTo>
                <a:lnTo>
                  <a:pt x="555198" y="1206500"/>
                </a:lnTo>
                <a:lnTo>
                  <a:pt x="551112" y="1219200"/>
                </a:lnTo>
                <a:lnTo>
                  <a:pt x="551112" y="1308100"/>
                </a:lnTo>
                <a:lnTo>
                  <a:pt x="589865" y="1308100"/>
                </a:lnTo>
                <a:lnTo>
                  <a:pt x="589865" y="1270000"/>
                </a:lnTo>
                <a:lnTo>
                  <a:pt x="853732" y="1270000"/>
                </a:lnTo>
                <a:lnTo>
                  <a:pt x="853732" y="1231900"/>
                </a:lnTo>
                <a:lnTo>
                  <a:pt x="589855" y="1231900"/>
                </a:lnTo>
                <a:lnTo>
                  <a:pt x="589855" y="1219200"/>
                </a:lnTo>
                <a:lnTo>
                  <a:pt x="596828" y="1206500"/>
                </a:lnTo>
                <a:lnTo>
                  <a:pt x="849644" y="1206500"/>
                </a:lnTo>
                <a:lnTo>
                  <a:pt x="838578" y="1181100"/>
                </a:lnTo>
                <a:lnTo>
                  <a:pt x="822088" y="1168400"/>
                </a:lnTo>
                <a:close/>
              </a:path>
              <a:path w="1405890" h="1435100">
                <a:moveTo>
                  <a:pt x="853732" y="1270000"/>
                </a:moveTo>
                <a:lnTo>
                  <a:pt x="815000" y="1270000"/>
                </a:lnTo>
                <a:lnTo>
                  <a:pt x="815000" y="1308100"/>
                </a:lnTo>
                <a:lnTo>
                  <a:pt x="853732" y="1308100"/>
                </a:lnTo>
                <a:lnTo>
                  <a:pt x="853732" y="1270000"/>
                </a:lnTo>
                <a:close/>
              </a:path>
              <a:path w="1405890" h="1435100">
                <a:moveTo>
                  <a:pt x="1309824" y="1168400"/>
                </a:moveTo>
                <a:lnTo>
                  <a:pt x="1070484" y="1168400"/>
                </a:lnTo>
                <a:lnTo>
                  <a:pt x="1053991" y="1181100"/>
                </a:lnTo>
                <a:lnTo>
                  <a:pt x="1042923" y="1206500"/>
                </a:lnTo>
                <a:lnTo>
                  <a:pt x="1038836" y="1219200"/>
                </a:lnTo>
                <a:lnTo>
                  <a:pt x="1038836" y="1308100"/>
                </a:lnTo>
                <a:lnTo>
                  <a:pt x="1077589" y="1308100"/>
                </a:lnTo>
                <a:lnTo>
                  <a:pt x="1077589" y="1270000"/>
                </a:lnTo>
                <a:lnTo>
                  <a:pt x="1341476" y="1270000"/>
                </a:lnTo>
                <a:lnTo>
                  <a:pt x="1341476" y="1231900"/>
                </a:lnTo>
                <a:lnTo>
                  <a:pt x="1077578" y="1231900"/>
                </a:lnTo>
                <a:lnTo>
                  <a:pt x="1077578" y="1219200"/>
                </a:lnTo>
                <a:lnTo>
                  <a:pt x="1084562" y="1206500"/>
                </a:lnTo>
                <a:lnTo>
                  <a:pt x="1337387" y="1206500"/>
                </a:lnTo>
                <a:lnTo>
                  <a:pt x="1326317" y="1181100"/>
                </a:lnTo>
                <a:lnTo>
                  <a:pt x="1309824" y="1168400"/>
                </a:lnTo>
                <a:close/>
              </a:path>
              <a:path w="1405890" h="1435100">
                <a:moveTo>
                  <a:pt x="1341476" y="1270000"/>
                </a:moveTo>
                <a:lnTo>
                  <a:pt x="1302734" y="1270000"/>
                </a:lnTo>
                <a:lnTo>
                  <a:pt x="1302734" y="1308100"/>
                </a:lnTo>
                <a:lnTo>
                  <a:pt x="1341476" y="1308100"/>
                </a:lnTo>
                <a:lnTo>
                  <a:pt x="1341476" y="1270000"/>
                </a:lnTo>
                <a:close/>
              </a:path>
              <a:path w="1405890" h="1435100">
                <a:moveTo>
                  <a:pt x="361912" y="1206500"/>
                </a:moveTo>
                <a:lnTo>
                  <a:pt x="320030" y="1206500"/>
                </a:lnTo>
                <a:lnTo>
                  <a:pt x="327004" y="1219200"/>
                </a:lnTo>
                <a:lnTo>
                  <a:pt x="327004" y="1231900"/>
                </a:lnTo>
                <a:lnTo>
                  <a:pt x="365998" y="1231900"/>
                </a:lnTo>
                <a:lnTo>
                  <a:pt x="365998" y="1219200"/>
                </a:lnTo>
                <a:lnTo>
                  <a:pt x="361912" y="1206500"/>
                </a:lnTo>
                <a:close/>
              </a:path>
              <a:path w="1405890" h="1435100">
                <a:moveTo>
                  <a:pt x="849644" y="1206500"/>
                </a:moveTo>
                <a:lnTo>
                  <a:pt x="807764" y="1206500"/>
                </a:lnTo>
                <a:lnTo>
                  <a:pt x="814727" y="1219200"/>
                </a:lnTo>
                <a:lnTo>
                  <a:pt x="814727" y="1231900"/>
                </a:lnTo>
                <a:lnTo>
                  <a:pt x="853732" y="1231900"/>
                </a:lnTo>
                <a:lnTo>
                  <a:pt x="853732" y="1219200"/>
                </a:lnTo>
                <a:lnTo>
                  <a:pt x="849644" y="1206500"/>
                </a:lnTo>
                <a:close/>
              </a:path>
              <a:path w="1405890" h="1435100">
                <a:moveTo>
                  <a:pt x="1337387" y="1206500"/>
                </a:moveTo>
                <a:lnTo>
                  <a:pt x="1295582" y="1206500"/>
                </a:lnTo>
                <a:lnTo>
                  <a:pt x="1302273" y="1219200"/>
                </a:lnTo>
                <a:lnTo>
                  <a:pt x="1302472" y="1219200"/>
                </a:lnTo>
                <a:lnTo>
                  <a:pt x="1302472" y="1231900"/>
                </a:lnTo>
                <a:lnTo>
                  <a:pt x="1341476" y="1231900"/>
                </a:lnTo>
                <a:lnTo>
                  <a:pt x="1341476" y="1219200"/>
                </a:lnTo>
                <a:lnTo>
                  <a:pt x="1337387" y="1206500"/>
                </a:lnTo>
                <a:close/>
              </a:path>
              <a:path w="1405890" h="1435100">
                <a:moveTo>
                  <a:pt x="313989" y="660400"/>
                </a:moveTo>
                <a:lnTo>
                  <a:pt x="115388" y="660400"/>
                </a:lnTo>
                <a:lnTo>
                  <a:pt x="115388" y="1168400"/>
                </a:lnTo>
                <a:lnTo>
                  <a:pt x="154119" y="1168400"/>
                </a:lnTo>
                <a:lnTo>
                  <a:pt x="154119" y="673100"/>
                </a:lnTo>
                <a:lnTo>
                  <a:pt x="313989" y="673100"/>
                </a:lnTo>
                <a:lnTo>
                  <a:pt x="313989" y="660400"/>
                </a:lnTo>
                <a:close/>
              </a:path>
              <a:path w="1405890" h="1435100">
                <a:moveTo>
                  <a:pt x="313989" y="673100"/>
                </a:moveTo>
                <a:lnTo>
                  <a:pt x="275016" y="673100"/>
                </a:lnTo>
                <a:lnTo>
                  <a:pt x="275016" y="1168400"/>
                </a:lnTo>
                <a:lnTo>
                  <a:pt x="313989" y="1168400"/>
                </a:lnTo>
                <a:lnTo>
                  <a:pt x="313989" y="673100"/>
                </a:lnTo>
                <a:close/>
              </a:path>
              <a:path w="1405890" h="1435100">
                <a:moveTo>
                  <a:pt x="801733" y="660400"/>
                </a:moveTo>
                <a:lnTo>
                  <a:pt x="603111" y="660400"/>
                </a:lnTo>
                <a:lnTo>
                  <a:pt x="603111" y="1168400"/>
                </a:lnTo>
                <a:lnTo>
                  <a:pt x="641843" y="1168400"/>
                </a:lnTo>
                <a:lnTo>
                  <a:pt x="641843" y="673100"/>
                </a:lnTo>
                <a:lnTo>
                  <a:pt x="801733" y="673100"/>
                </a:lnTo>
                <a:lnTo>
                  <a:pt x="801733" y="660400"/>
                </a:lnTo>
                <a:close/>
              </a:path>
              <a:path w="1405890" h="1435100">
                <a:moveTo>
                  <a:pt x="801733" y="673100"/>
                </a:moveTo>
                <a:lnTo>
                  <a:pt x="762865" y="673100"/>
                </a:lnTo>
                <a:lnTo>
                  <a:pt x="762865" y="1168400"/>
                </a:lnTo>
                <a:lnTo>
                  <a:pt x="801733" y="1168400"/>
                </a:lnTo>
                <a:lnTo>
                  <a:pt x="801733" y="673100"/>
                </a:lnTo>
                <a:close/>
              </a:path>
              <a:path w="1405890" h="1435100">
                <a:moveTo>
                  <a:pt x="1289467" y="660400"/>
                </a:moveTo>
                <a:lnTo>
                  <a:pt x="1090845" y="660400"/>
                </a:lnTo>
                <a:lnTo>
                  <a:pt x="1090845" y="1168400"/>
                </a:lnTo>
                <a:lnTo>
                  <a:pt x="1129577" y="1168400"/>
                </a:lnTo>
                <a:lnTo>
                  <a:pt x="1129577" y="673100"/>
                </a:lnTo>
                <a:lnTo>
                  <a:pt x="1289467" y="673100"/>
                </a:lnTo>
                <a:lnTo>
                  <a:pt x="1289467" y="660400"/>
                </a:lnTo>
                <a:close/>
              </a:path>
              <a:path w="1405890" h="1435100">
                <a:moveTo>
                  <a:pt x="1289467" y="673100"/>
                </a:moveTo>
                <a:lnTo>
                  <a:pt x="1250599" y="673100"/>
                </a:lnTo>
                <a:lnTo>
                  <a:pt x="1250599" y="1168400"/>
                </a:lnTo>
                <a:lnTo>
                  <a:pt x="1289467" y="1168400"/>
                </a:lnTo>
                <a:lnTo>
                  <a:pt x="1289467" y="673100"/>
                </a:lnTo>
                <a:close/>
              </a:path>
              <a:path w="1405890" h="1435100">
                <a:moveTo>
                  <a:pt x="1341476" y="520700"/>
                </a:moveTo>
                <a:lnTo>
                  <a:pt x="63379" y="520700"/>
                </a:lnTo>
                <a:lnTo>
                  <a:pt x="63379" y="609600"/>
                </a:lnTo>
                <a:lnTo>
                  <a:pt x="67466" y="635000"/>
                </a:lnTo>
                <a:lnTo>
                  <a:pt x="78534" y="647700"/>
                </a:lnTo>
                <a:lnTo>
                  <a:pt x="95026" y="660400"/>
                </a:lnTo>
                <a:lnTo>
                  <a:pt x="334354" y="660400"/>
                </a:lnTo>
                <a:lnTo>
                  <a:pt x="350846" y="647700"/>
                </a:lnTo>
                <a:lnTo>
                  <a:pt x="361912" y="635000"/>
                </a:lnTo>
                <a:lnTo>
                  <a:pt x="363955" y="622300"/>
                </a:lnTo>
                <a:lnTo>
                  <a:pt x="102037" y="622300"/>
                </a:lnTo>
                <a:lnTo>
                  <a:pt x="102110" y="596900"/>
                </a:lnTo>
                <a:lnTo>
                  <a:pt x="365998" y="596900"/>
                </a:lnTo>
                <a:lnTo>
                  <a:pt x="365998" y="558800"/>
                </a:lnTo>
                <a:lnTo>
                  <a:pt x="102372" y="558800"/>
                </a:lnTo>
                <a:lnTo>
                  <a:pt x="102372" y="533400"/>
                </a:lnTo>
                <a:lnTo>
                  <a:pt x="1341476" y="533400"/>
                </a:lnTo>
                <a:lnTo>
                  <a:pt x="1341476" y="520700"/>
                </a:lnTo>
                <a:close/>
              </a:path>
              <a:path w="1405890" h="1435100">
                <a:moveTo>
                  <a:pt x="590106" y="533400"/>
                </a:moveTo>
                <a:lnTo>
                  <a:pt x="550840" y="533400"/>
                </a:lnTo>
                <a:lnTo>
                  <a:pt x="550840" y="609600"/>
                </a:lnTo>
                <a:lnTo>
                  <a:pt x="554900" y="635000"/>
                </a:lnTo>
                <a:lnTo>
                  <a:pt x="565960" y="647700"/>
                </a:lnTo>
                <a:lnTo>
                  <a:pt x="582463" y="660400"/>
                </a:lnTo>
                <a:lnTo>
                  <a:pt x="822088" y="660400"/>
                </a:lnTo>
                <a:lnTo>
                  <a:pt x="838578" y="647700"/>
                </a:lnTo>
                <a:lnTo>
                  <a:pt x="849644" y="635000"/>
                </a:lnTo>
                <a:lnTo>
                  <a:pt x="851688" y="622300"/>
                </a:lnTo>
                <a:lnTo>
                  <a:pt x="589855" y="622300"/>
                </a:lnTo>
                <a:lnTo>
                  <a:pt x="589855" y="596900"/>
                </a:lnTo>
                <a:lnTo>
                  <a:pt x="853732" y="596900"/>
                </a:lnTo>
                <a:lnTo>
                  <a:pt x="853732" y="558800"/>
                </a:lnTo>
                <a:lnTo>
                  <a:pt x="590106" y="558800"/>
                </a:lnTo>
                <a:lnTo>
                  <a:pt x="590106" y="533400"/>
                </a:lnTo>
                <a:close/>
              </a:path>
              <a:path w="1405890" h="1435100">
                <a:moveTo>
                  <a:pt x="1077850" y="533400"/>
                </a:moveTo>
                <a:lnTo>
                  <a:pt x="1038585" y="533400"/>
                </a:lnTo>
                <a:lnTo>
                  <a:pt x="1038585" y="609600"/>
                </a:lnTo>
                <a:lnTo>
                  <a:pt x="1042632" y="635000"/>
                </a:lnTo>
                <a:lnTo>
                  <a:pt x="1053687" y="647700"/>
                </a:lnTo>
                <a:lnTo>
                  <a:pt x="1070191" y="660400"/>
                </a:lnTo>
                <a:lnTo>
                  <a:pt x="1309824" y="660400"/>
                </a:lnTo>
                <a:lnTo>
                  <a:pt x="1326317" y="647700"/>
                </a:lnTo>
                <a:lnTo>
                  <a:pt x="1337387" y="635000"/>
                </a:lnTo>
                <a:lnTo>
                  <a:pt x="1339431" y="622300"/>
                </a:lnTo>
                <a:lnTo>
                  <a:pt x="1077714" y="622300"/>
                </a:lnTo>
                <a:lnTo>
                  <a:pt x="1077714" y="596900"/>
                </a:lnTo>
                <a:lnTo>
                  <a:pt x="1341476" y="596900"/>
                </a:lnTo>
                <a:lnTo>
                  <a:pt x="1341476" y="558800"/>
                </a:lnTo>
                <a:lnTo>
                  <a:pt x="1077850" y="558800"/>
                </a:lnTo>
                <a:lnTo>
                  <a:pt x="1077850" y="533400"/>
                </a:lnTo>
                <a:close/>
              </a:path>
              <a:path w="1405890" h="1435100">
                <a:moveTo>
                  <a:pt x="365998" y="596900"/>
                </a:moveTo>
                <a:lnTo>
                  <a:pt x="327004" y="596900"/>
                </a:lnTo>
                <a:lnTo>
                  <a:pt x="327004" y="622300"/>
                </a:lnTo>
                <a:lnTo>
                  <a:pt x="363955" y="622300"/>
                </a:lnTo>
                <a:lnTo>
                  <a:pt x="365998" y="609600"/>
                </a:lnTo>
                <a:lnTo>
                  <a:pt x="365998" y="596900"/>
                </a:lnTo>
                <a:close/>
              </a:path>
              <a:path w="1405890" h="1435100">
                <a:moveTo>
                  <a:pt x="853732" y="596900"/>
                </a:moveTo>
                <a:lnTo>
                  <a:pt x="814727" y="596900"/>
                </a:lnTo>
                <a:lnTo>
                  <a:pt x="814727" y="622300"/>
                </a:lnTo>
                <a:lnTo>
                  <a:pt x="851688" y="622300"/>
                </a:lnTo>
                <a:lnTo>
                  <a:pt x="853732" y="609600"/>
                </a:lnTo>
                <a:lnTo>
                  <a:pt x="853732" y="596900"/>
                </a:lnTo>
                <a:close/>
              </a:path>
              <a:path w="1405890" h="1435100">
                <a:moveTo>
                  <a:pt x="1341476" y="596900"/>
                </a:moveTo>
                <a:lnTo>
                  <a:pt x="1302597" y="596900"/>
                </a:lnTo>
                <a:lnTo>
                  <a:pt x="1302472" y="622300"/>
                </a:lnTo>
                <a:lnTo>
                  <a:pt x="1339431" y="622300"/>
                </a:lnTo>
                <a:lnTo>
                  <a:pt x="1341476" y="609600"/>
                </a:lnTo>
                <a:lnTo>
                  <a:pt x="1341476" y="596900"/>
                </a:lnTo>
                <a:close/>
              </a:path>
              <a:path w="1405890" h="1435100">
                <a:moveTo>
                  <a:pt x="365998" y="533400"/>
                </a:moveTo>
                <a:lnTo>
                  <a:pt x="327255" y="533400"/>
                </a:lnTo>
                <a:lnTo>
                  <a:pt x="327255" y="558800"/>
                </a:lnTo>
                <a:lnTo>
                  <a:pt x="365998" y="558800"/>
                </a:lnTo>
                <a:lnTo>
                  <a:pt x="365998" y="533400"/>
                </a:lnTo>
                <a:close/>
              </a:path>
              <a:path w="1405890" h="1435100">
                <a:moveTo>
                  <a:pt x="853732" y="533400"/>
                </a:moveTo>
                <a:lnTo>
                  <a:pt x="815000" y="533400"/>
                </a:lnTo>
                <a:lnTo>
                  <a:pt x="815000" y="558800"/>
                </a:lnTo>
                <a:lnTo>
                  <a:pt x="853732" y="558800"/>
                </a:lnTo>
                <a:lnTo>
                  <a:pt x="853732" y="533400"/>
                </a:lnTo>
                <a:close/>
              </a:path>
              <a:path w="1405890" h="1435100">
                <a:moveTo>
                  <a:pt x="1341476" y="533400"/>
                </a:moveTo>
                <a:lnTo>
                  <a:pt x="1302734" y="533400"/>
                </a:lnTo>
                <a:lnTo>
                  <a:pt x="1302734" y="558800"/>
                </a:lnTo>
                <a:lnTo>
                  <a:pt x="1341476" y="558800"/>
                </a:lnTo>
                <a:lnTo>
                  <a:pt x="1341476" y="533400"/>
                </a:lnTo>
                <a:close/>
              </a:path>
              <a:path w="1405890" h="1435100">
                <a:moveTo>
                  <a:pt x="64153" y="406400"/>
                </a:moveTo>
                <a:lnTo>
                  <a:pt x="25422" y="406400"/>
                </a:lnTo>
                <a:lnTo>
                  <a:pt x="25422" y="469900"/>
                </a:lnTo>
                <a:lnTo>
                  <a:pt x="28179" y="482600"/>
                </a:lnTo>
                <a:lnTo>
                  <a:pt x="35883" y="508000"/>
                </a:lnTo>
                <a:lnTo>
                  <a:pt x="47846" y="520700"/>
                </a:lnTo>
                <a:lnTo>
                  <a:pt x="1357003" y="520700"/>
                </a:lnTo>
                <a:lnTo>
                  <a:pt x="1368962" y="508000"/>
                </a:lnTo>
                <a:lnTo>
                  <a:pt x="1372813" y="495300"/>
                </a:lnTo>
                <a:lnTo>
                  <a:pt x="76063" y="495300"/>
                </a:lnTo>
                <a:lnTo>
                  <a:pt x="69865" y="482600"/>
                </a:lnTo>
                <a:lnTo>
                  <a:pt x="65686" y="482600"/>
                </a:lnTo>
                <a:lnTo>
                  <a:pt x="64153" y="469900"/>
                </a:lnTo>
                <a:lnTo>
                  <a:pt x="64153" y="406400"/>
                </a:lnTo>
                <a:close/>
              </a:path>
              <a:path w="1405890" h="1435100">
                <a:moveTo>
                  <a:pt x="1379422" y="406400"/>
                </a:moveTo>
                <a:lnTo>
                  <a:pt x="1340429" y="406400"/>
                </a:lnTo>
                <a:lnTo>
                  <a:pt x="1340429" y="469900"/>
                </a:lnTo>
                <a:lnTo>
                  <a:pt x="1338896" y="482600"/>
                </a:lnTo>
                <a:lnTo>
                  <a:pt x="1334717" y="482600"/>
                </a:lnTo>
                <a:lnTo>
                  <a:pt x="1328519" y="495300"/>
                </a:lnTo>
                <a:lnTo>
                  <a:pt x="1372813" y="495300"/>
                </a:lnTo>
                <a:lnTo>
                  <a:pt x="1376665" y="482600"/>
                </a:lnTo>
                <a:lnTo>
                  <a:pt x="1379422" y="469900"/>
                </a:lnTo>
                <a:lnTo>
                  <a:pt x="1379422" y="406400"/>
                </a:lnTo>
                <a:close/>
              </a:path>
              <a:path w="1405890" h="1435100">
                <a:moveTo>
                  <a:pt x="69865" y="393700"/>
                </a:moveTo>
                <a:lnTo>
                  <a:pt x="6590" y="393700"/>
                </a:lnTo>
                <a:lnTo>
                  <a:pt x="12519" y="406400"/>
                </a:lnTo>
                <a:lnTo>
                  <a:pt x="65686" y="406400"/>
                </a:lnTo>
                <a:lnTo>
                  <a:pt x="69865" y="393700"/>
                </a:lnTo>
                <a:close/>
              </a:path>
              <a:path w="1405890" h="1435100">
                <a:moveTo>
                  <a:pt x="1399675" y="393700"/>
                </a:moveTo>
                <a:lnTo>
                  <a:pt x="1334717" y="393700"/>
                </a:lnTo>
                <a:lnTo>
                  <a:pt x="1338896" y="406400"/>
                </a:lnTo>
                <a:lnTo>
                  <a:pt x="1393368" y="406400"/>
                </a:lnTo>
                <a:lnTo>
                  <a:pt x="1399675" y="393700"/>
                </a:lnTo>
                <a:close/>
              </a:path>
              <a:path w="1405890" h="1435100">
                <a:moveTo>
                  <a:pt x="1405792" y="381000"/>
                </a:moveTo>
                <a:lnTo>
                  <a:pt x="0" y="381000"/>
                </a:lnTo>
                <a:lnTo>
                  <a:pt x="2176" y="393700"/>
                </a:lnTo>
                <a:lnTo>
                  <a:pt x="1404134" y="393700"/>
                </a:lnTo>
                <a:lnTo>
                  <a:pt x="1405792" y="381000"/>
                </a:lnTo>
                <a:close/>
              </a:path>
              <a:path w="1405890" h="1435100">
                <a:moveTo>
                  <a:pt x="1400536" y="368300"/>
                </a:moveTo>
                <a:lnTo>
                  <a:pt x="4339" y="368300"/>
                </a:lnTo>
                <a:lnTo>
                  <a:pt x="806" y="381000"/>
                </a:lnTo>
                <a:lnTo>
                  <a:pt x="1404488" y="381000"/>
                </a:lnTo>
                <a:lnTo>
                  <a:pt x="1400536" y="368300"/>
                </a:lnTo>
                <a:close/>
              </a:path>
              <a:path w="1405890" h="1435100">
                <a:moveTo>
                  <a:pt x="705694" y="0"/>
                </a:moveTo>
                <a:lnTo>
                  <a:pt x="698888" y="0"/>
                </a:lnTo>
                <a:lnTo>
                  <a:pt x="693192" y="12700"/>
                </a:lnTo>
                <a:lnTo>
                  <a:pt x="10344" y="368300"/>
                </a:lnTo>
                <a:lnTo>
                  <a:pt x="1394249" y="368300"/>
                </a:lnTo>
                <a:lnTo>
                  <a:pt x="1369861" y="355600"/>
                </a:lnTo>
                <a:lnTo>
                  <a:pt x="121618" y="355600"/>
                </a:lnTo>
                <a:lnTo>
                  <a:pt x="702291" y="50800"/>
                </a:lnTo>
                <a:lnTo>
                  <a:pt x="784554" y="50800"/>
                </a:lnTo>
                <a:lnTo>
                  <a:pt x="711390" y="12700"/>
                </a:lnTo>
                <a:lnTo>
                  <a:pt x="705694" y="0"/>
                </a:lnTo>
                <a:close/>
              </a:path>
              <a:path w="1405890" h="1435100">
                <a:moveTo>
                  <a:pt x="784554" y="50800"/>
                </a:moveTo>
                <a:lnTo>
                  <a:pt x="702291" y="50800"/>
                </a:lnTo>
                <a:lnTo>
                  <a:pt x="1282965" y="355600"/>
                </a:lnTo>
                <a:lnTo>
                  <a:pt x="1369861" y="355600"/>
                </a:lnTo>
                <a:lnTo>
                  <a:pt x="784554" y="50800"/>
                </a:lnTo>
                <a:close/>
              </a:path>
            </a:pathLst>
          </a:custGeom>
          <a:solidFill>
            <a:srgbClr val="663300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35360" y="2636912"/>
            <a:ext cx="4392613" cy="87231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marL="12700">
              <a:lnSpc>
                <a:spcPct val="125000"/>
              </a:lnSpc>
              <a:spcBef>
                <a:spcPts val="1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Поручительство предоставляется по кредитам  </a:t>
            </a:r>
            <a:b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</a:b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и банковским гарантиям, минимальная сумма  </a:t>
            </a:r>
            <a:b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</a:b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и срок не установлены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1231BAF-5D53-4EF8-BC1B-FBE2FE64C61D}"/>
              </a:ext>
            </a:extLst>
          </p:cNvPr>
          <p:cNvGrpSpPr/>
          <p:nvPr/>
        </p:nvGrpSpPr>
        <p:grpSpPr>
          <a:xfrm>
            <a:off x="4799856" y="2843029"/>
            <a:ext cx="2065462" cy="322644"/>
            <a:chOff x="4799856" y="2843029"/>
            <a:chExt cx="2065462" cy="322644"/>
          </a:xfrm>
        </p:grpSpPr>
        <p:sp>
          <p:nvSpPr>
            <p:cNvPr id="15368" name="Freeform 8"/>
            <p:cNvSpPr>
              <a:spLocks noChangeArrowheads="1"/>
            </p:cNvSpPr>
            <p:nvPr/>
          </p:nvSpPr>
          <p:spPr bwMode="auto">
            <a:xfrm>
              <a:off x="5015880" y="2996952"/>
              <a:ext cx="1577975" cy="1588"/>
            </a:xfrm>
            <a:custGeom>
              <a:avLst/>
              <a:gdLst>
                <a:gd name="G0" fmla="+- 5745 0 0"/>
                <a:gd name="G1" fmla="+- 360 0 0"/>
              </a:gdLst>
              <a:ahLst/>
              <a:cxnLst>
                <a:cxn ang="0">
                  <a:pos x="0" y="0"/>
                </a:cxn>
                <a:cxn ang="0">
                  <a:pos x="1577983" y="0"/>
                </a:cxn>
              </a:cxnLst>
              <a:rect l="0" t="0" r="r" b="b"/>
              <a:pathLst>
                <a:path w="1578609" h="360">
                  <a:moveTo>
                    <a:pt x="0" y="0"/>
                  </a:moveTo>
                  <a:lnTo>
                    <a:pt x="1577983" y="0"/>
                  </a:lnTo>
                </a:path>
              </a:pathLst>
            </a:custGeom>
            <a:noFill/>
            <a:ln w="104760" cap="flat">
              <a:solidFill>
                <a:srgbClr val="71291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9" name="Freeform 9"/>
            <p:cNvSpPr>
              <a:spLocks noChangeArrowheads="1"/>
            </p:cNvSpPr>
            <p:nvPr/>
          </p:nvSpPr>
          <p:spPr bwMode="auto">
            <a:xfrm>
              <a:off x="6593855" y="2843029"/>
              <a:ext cx="271463" cy="312737"/>
            </a:xfrm>
            <a:custGeom>
              <a:avLst/>
              <a:gdLst>
                <a:gd name="G0" fmla="+- 9635 0 0"/>
                <a:gd name="G1" fmla="+- 51545 0 0"/>
              </a:gdLst>
              <a:ahLst/>
              <a:cxnLst>
                <a:cxn ang="0">
                  <a:pos x="0" y="0"/>
                </a:cxn>
                <a:cxn ang="0">
                  <a:pos x="0" y="313267"/>
                </a:cxn>
                <a:cxn ang="0">
                  <a:pos x="271258" y="156633"/>
                </a:cxn>
                <a:cxn ang="0">
                  <a:pos x="0" y="0"/>
                </a:cxn>
              </a:cxnLst>
              <a:rect l="0" t="0" r="r" b="b"/>
              <a:pathLst>
                <a:path w="271779" h="313689">
                  <a:moveTo>
                    <a:pt x="0" y="0"/>
                  </a:moveTo>
                  <a:lnTo>
                    <a:pt x="0" y="313267"/>
                  </a:lnTo>
                  <a:lnTo>
                    <a:pt x="271258" y="156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16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0" name="Freeform 10"/>
            <p:cNvSpPr>
              <a:spLocks noChangeArrowheads="1"/>
            </p:cNvSpPr>
            <p:nvPr/>
          </p:nvSpPr>
          <p:spPr bwMode="auto">
            <a:xfrm>
              <a:off x="4799856" y="2852936"/>
              <a:ext cx="271463" cy="312737"/>
            </a:xfrm>
            <a:custGeom>
              <a:avLst/>
              <a:gdLst>
                <a:gd name="G0" fmla="+- 9635 0 0"/>
                <a:gd name="G1" fmla="+- 51545 0 0"/>
              </a:gdLst>
              <a:ahLst/>
              <a:cxnLst>
                <a:cxn ang="0">
                  <a:pos x="271258" y="0"/>
                </a:cxn>
                <a:cxn ang="0">
                  <a:pos x="0" y="156633"/>
                </a:cxn>
                <a:cxn ang="0">
                  <a:pos x="271258" y="313267"/>
                </a:cxn>
                <a:cxn ang="0">
                  <a:pos x="271258" y="0"/>
                </a:cxn>
              </a:cxnLst>
              <a:rect l="0" t="0" r="r" b="b"/>
              <a:pathLst>
                <a:path w="271779" h="313689">
                  <a:moveTo>
                    <a:pt x="271258" y="0"/>
                  </a:moveTo>
                  <a:lnTo>
                    <a:pt x="0" y="156633"/>
                  </a:lnTo>
                  <a:lnTo>
                    <a:pt x="271258" y="313267"/>
                  </a:lnTo>
                  <a:lnTo>
                    <a:pt x="271258" y="0"/>
                  </a:lnTo>
                  <a:close/>
                </a:path>
              </a:pathLst>
            </a:custGeom>
            <a:solidFill>
              <a:srgbClr val="712915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7104112" y="2636912"/>
            <a:ext cx="4679950" cy="87231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marL="12700" algn="r">
              <a:lnSpc>
                <a:spcPct val="125000"/>
              </a:lnSpc>
              <a:spcBef>
                <a:spcPts val="1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Максимальный размер поручительства  составляет 70% от обязательств по кредитной сделке/банковской гарантии</a:t>
            </a:r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16632"/>
            <a:ext cx="654050" cy="488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grpSp>
        <p:nvGrpSpPr>
          <p:cNvPr id="2" name="Группа 13"/>
          <p:cNvGrpSpPr/>
          <p:nvPr/>
        </p:nvGrpSpPr>
        <p:grpSpPr>
          <a:xfrm>
            <a:off x="980331" y="4149081"/>
            <a:ext cx="9144223" cy="2365092"/>
            <a:chOff x="1592337" y="1928814"/>
            <a:chExt cx="9144223" cy="2365092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95438" y="2286000"/>
              <a:ext cx="2230437" cy="300038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95438" y="2857500"/>
              <a:ext cx="2757487" cy="538163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5258" b="9221"/>
            <a:stretch>
              <a:fillRect/>
            </a:stretch>
          </p:blipFill>
          <p:spPr bwMode="auto">
            <a:xfrm>
              <a:off x="5312403" y="1928814"/>
              <a:ext cx="1747209" cy="1357312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92337" y="3722406"/>
              <a:ext cx="2765425" cy="5715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21558" y="3722406"/>
              <a:ext cx="2116138" cy="5715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44110" y="2044767"/>
              <a:ext cx="1928812" cy="11430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644110" y="3722406"/>
              <a:ext cx="3092450" cy="500062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980331" y="3458595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b="1" spc="-25" dirty="0">
                <a:solidFill>
                  <a:srgbClr val="FF0000"/>
                </a:solidFill>
              </a:rPr>
              <a:t>Банки партнёры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980331" y="435226"/>
            <a:ext cx="9649072" cy="894764"/>
          </a:xfrm>
          <a:prstGeom prst="rect">
            <a:avLst/>
          </a:prstGeom>
          <a:noFill/>
          <a:ln w="25400" cap="flat" cmpd="sng" algn="ctr">
            <a:solidFill>
              <a:srgbClr val="FFFFFF"/>
            </a:solidFill>
            <a:prstDash val="solid"/>
            <a:miter lim="400000"/>
          </a:ln>
          <a:effectLst>
            <a:softEdge rad="1270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19" rIns="45719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-2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 Light"/>
              </a:rPr>
              <a:t>Гарантийное</a:t>
            </a:r>
            <a:r>
              <a:rPr kumimoji="0" lang="ru-RU" sz="4400" b="1" i="0" u="none" strike="noStrike" kern="0" cap="none" spc="-25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 Light"/>
              </a:rPr>
              <a:t> кредитование</a:t>
            </a:r>
            <a:endParaRPr kumimoji="0" lang="ru-RU" sz="4400" b="1" i="0" u="none" strike="noStrike" kern="0" cap="none" spc="-25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Calibri Light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48BC5B-44E6-4245-9BF8-EB61097A1EB0}"/>
              </a:ext>
            </a:extLst>
          </p:cNvPr>
          <p:cNvSpPr/>
          <p:nvPr/>
        </p:nvSpPr>
        <p:spPr>
          <a:xfrm>
            <a:off x="9552384" y="116633"/>
            <a:ext cx="2345929" cy="488950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7FAB3C6-EFF4-48E9-AEE5-93D65D64727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719D752-2112-4B1A-B9AC-6C429B61831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26" name="Picture 3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667875" y="4357688"/>
            <a:ext cx="10255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Другая 1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BE5D5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7474</TotalTime>
  <Words>1388</Words>
  <Application>Microsoft Office PowerPoint</Application>
  <PresentationFormat>Широкоэкранный</PresentationFormat>
  <Paragraphs>264</Paragraphs>
  <Slides>23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Albertus Medium</vt:lpstr>
      <vt:lpstr>Arial</vt:lpstr>
      <vt:lpstr>Arial Black</vt:lpstr>
      <vt:lpstr>Calibri</vt:lpstr>
      <vt:lpstr>Calibri Light</vt:lpstr>
      <vt:lpstr>Helvetica</vt:lpstr>
      <vt:lpstr>Open Sans</vt:lpstr>
      <vt:lpstr>Times New Roman</vt:lpstr>
      <vt:lpstr>Wingdings</vt:lpstr>
      <vt:lpstr>Office Theme</vt:lpstr>
      <vt:lpstr>Презентация PowerPoint</vt:lpstr>
      <vt:lpstr>Организации инфраструктуры</vt:lpstr>
      <vt:lpstr>Региональные проекты</vt:lpstr>
      <vt:lpstr> Льготное и гарантийное кредитование</vt:lpstr>
      <vt:lpstr>Стандартные заёмные продукты</vt:lpstr>
      <vt:lpstr>Специальные заёмные продукты</vt:lpstr>
      <vt:lpstr>Специальные заёмные продукты</vt:lpstr>
      <vt:lpstr>Условия предоставления займа</vt:lpstr>
      <vt:lpstr>Банки партнёры</vt:lpstr>
      <vt:lpstr> </vt:lpstr>
      <vt:lpstr>Презентация PowerPoint</vt:lpstr>
      <vt:lpstr>Презентация PowerPoint</vt:lpstr>
      <vt:lpstr>Акселерация субъектов МСП</vt:lpstr>
      <vt:lpstr>Презентация PowerPoint</vt:lpstr>
      <vt:lpstr> </vt:lpstr>
      <vt:lpstr>Кластеры Кировской области</vt:lpstr>
      <vt:lpstr>Презентация PowerPoint</vt:lpstr>
      <vt:lpstr> </vt:lpstr>
      <vt:lpstr>Презентация PowerPoint</vt:lpstr>
      <vt:lpstr> Деятельность центра поддержки экспорта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</dc:creator>
  <cp:lastModifiedBy>Виктория Сысолятина</cp:lastModifiedBy>
  <cp:revision>505</cp:revision>
  <cp:lastPrinted>2021-02-26T09:52:55Z</cp:lastPrinted>
  <dcterms:modified xsi:type="dcterms:W3CDTF">2022-03-14T09:41:36Z</dcterms:modified>
</cp:coreProperties>
</file>