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6" r:id="rId1"/>
  </p:sldMasterIdLst>
  <p:notesMasterIdLst>
    <p:notesMasterId r:id="rId8"/>
  </p:notesMasterIdLst>
  <p:sldIdLst>
    <p:sldId id="256" r:id="rId2"/>
    <p:sldId id="286" r:id="rId3"/>
    <p:sldId id="282" r:id="rId4"/>
    <p:sldId id="287" r:id="rId5"/>
    <p:sldId id="288" r:id="rId6"/>
    <p:sldId id="290" r:id="rId7"/>
  </p:sldIdLst>
  <p:sldSz cx="10693400" cy="7556500"/>
  <p:notesSz cx="9926638" cy="6797675"/>
  <p:embeddedFontLst>
    <p:embeddedFont>
      <p:font typeface="Segoe UI" pitchFamily="34" charset="0"/>
      <p:regular r:id="rId9"/>
      <p:bold r:id="rId10"/>
      <p:italic r:id="rId11"/>
      <p:boldItalic r:id="rId12"/>
    </p:embeddedFont>
    <p:embeddedFont>
      <p:font typeface="Arial Narrow" pitchFamily="34" charset="0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194060-56C9-421C-BEF3-1490991CEC3C}" v="1584" dt="2020-07-10T09:11:00.396"/>
    <p1510:client id="{849A4843-5BDD-448C-B023-CDBD82D1E11B}" v="1274" dt="2020-07-10T11:40:58.624"/>
    <p1510:client id="{CECBEEED-6A3E-430E-8A3F-D6A059D728B4}" v="44" dt="2020-07-10T07:31:53.44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5309" autoAdjust="0"/>
  </p:normalViewPr>
  <p:slideViewPr>
    <p:cSldViewPr snapToGrid="0">
      <p:cViewPr varScale="1">
        <p:scale>
          <a:sx n="101" d="100"/>
          <a:sy n="101" d="100"/>
        </p:scale>
        <p:origin x="-1494" y="-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C01AD5-7AEC-453C-957C-1854D85C7862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0C9FD13-71BE-4DFA-80DD-8711D28647C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1</a:t>
          </a:r>
          <a:endParaRPr lang="ru-RU" b="1" dirty="0">
            <a:solidFill>
              <a:schemeClr val="tx1"/>
            </a:solidFill>
          </a:endParaRPr>
        </a:p>
      </dgm:t>
    </dgm:pt>
    <dgm:pt modelId="{DC83E34F-B29C-4761-9108-F3B820BF1529}" type="parTrans" cxnId="{40F8DCAE-38D8-4802-B676-EB3285786BB2}">
      <dgm:prSet/>
      <dgm:spPr/>
      <dgm:t>
        <a:bodyPr/>
        <a:lstStyle/>
        <a:p>
          <a:endParaRPr lang="ru-RU"/>
        </a:p>
      </dgm:t>
    </dgm:pt>
    <dgm:pt modelId="{4E9BB04A-E22F-4E04-AA74-9A34F1E8175E}" type="sibTrans" cxnId="{40F8DCAE-38D8-4802-B676-EB3285786BB2}">
      <dgm:prSet/>
      <dgm:spPr/>
      <dgm:t>
        <a:bodyPr/>
        <a:lstStyle/>
        <a:p>
          <a:endParaRPr lang="ru-RU"/>
        </a:p>
      </dgm:t>
    </dgm:pt>
    <dgm:pt modelId="{0D8A904D-0424-4F89-A08B-4A6AC9816E77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комплексной инвентаризации имущества, учтенного в реестре (анализ реестров района, анализ реестров поселений, анализ реестров имущества предприятий и учреждений)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CB7272-297D-4A44-8CBB-D40736E42DE5}" type="parTrans" cxnId="{57D6E830-5552-43AE-82D3-A989FFE247C9}">
      <dgm:prSet/>
      <dgm:spPr/>
      <dgm:t>
        <a:bodyPr/>
        <a:lstStyle/>
        <a:p>
          <a:endParaRPr lang="ru-RU"/>
        </a:p>
      </dgm:t>
    </dgm:pt>
    <dgm:pt modelId="{EBE40815-9F1C-466A-AB31-3E9E44BAD8AA}" type="sibTrans" cxnId="{57D6E830-5552-43AE-82D3-A989FFE247C9}">
      <dgm:prSet/>
      <dgm:spPr/>
      <dgm:t>
        <a:bodyPr/>
        <a:lstStyle/>
        <a:p>
          <a:endParaRPr lang="ru-RU"/>
        </a:p>
      </dgm:t>
    </dgm:pt>
    <dgm:pt modelId="{2BBA7393-B96B-4020-855B-53D58EF3EC5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2</a:t>
          </a:r>
          <a:endParaRPr lang="ru-RU" b="1" dirty="0">
            <a:solidFill>
              <a:schemeClr val="tx1"/>
            </a:solidFill>
          </a:endParaRPr>
        </a:p>
      </dgm:t>
    </dgm:pt>
    <dgm:pt modelId="{E9700E8D-840F-486B-85A1-6855E0CD99FE}" type="parTrans" cxnId="{1DFB29A5-5A0E-4C4F-B465-25FA88E93605}">
      <dgm:prSet/>
      <dgm:spPr/>
      <dgm:t>
        <a:bodyPr/>
        <a:lstStyle/>
        <a:p>
          <a:endParaRPr lang="ru-RU"/>
        </a:p>
      </dgm:t>
    </dgm:pt>
    <dgm:pt modelId="{A3B26B8C-D49A-48C6-84AA-C83E6AFCF00A}" type="sibTrans" cxnId="{1DFB29A5-5A0E-4C4F-B465-25FA88E93605}">
      <dgm:prSet/>
      <dgm:spPr/>
      <dgm:t>
        <a:bodyPr/>
        <a:lstStyle/>
        <a:p>
          <a:endParaRPr lang="ru-RU"/>
        </a:p>
      </dgm:t>
    </dgm:pt>
    <dgm:pt modelId="{7585E4D5-AB13-4F6F-A049-6B2504512484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плановых и внеплановых проверок использования по назначению                              и сохранности имущества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694691-8344-4BD0-87E4-3C30161427A2}" type="parTrans" cxnId="{30EFD550-5691-450E-A3AD-4FEAB684D8A5}">
      <dgm:prSet/>
      <dgm:spPr/>
      <dgm:t>
        <a:bodyPr/>
        <a:lstStyle/>
        <a:p>
          <a:endParaRPr lang="ru-RU"/>
        </a:p>
      </dgm:t>
    </dgm:pt>
    <dgm:pt modelId="{DE92F786-F4D5-4746-A8C6-5436BCBB590E}" type="sibTrans" cxnId="{30EFD550-5691-450E-A3AD-4FEAB684D8A5}">
      <dgm:prSet/>
      <dgm:spPr/>
      <dgm:t>
        <a:bodyPr/>
        <a:lstStyle/>
        <a:p>
          <a:endParaRPr lang="ru-RU"/>
        </a:p>
      </dgm:t>
    </dgm:pt>
    <dgm:pt modelId="{7CBA0676-945A-4EAE-B420-02819F1F779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3</a:t>
          </a:r>
          <a:endParaRPr lang="ru-RU" b="1" dirty="0">
            <a:solidFill>
              <a:schemeClr val="tx1"/>
            </a:solidFill>
          </a:endParaRPr>
        </a:p>
      </dgm:t>
    </dgm:pt>
    <dgm:pt modelId="{8EC0E9E9-32BE-40BD-8B0C-BD62E0D72D41}" type="parTrans" cxnId="{31672881-0605-4D22-89CD-BEEA6B4D5CFD}">
      <dgm:prSet/>
      <dgm:spPr/>
      <dgm:t>
        <a:bodyPr/>
        <a:lstStyle/>
        <a:p>
          <a:endParaRPr lang="ru-RU"/>
        </a:p>
      </dgm:t>
    </dgm:pt>
    <dgm:pt modelId="{5744172A-89C5-4A0C-951F-58FEF0EAB330}" type="sibTrans" cxnId="{31672881-0605-4D22-89CD-BEEA6B4D5CFD}">
      <dgm:prSet/>
      <dgm:spPr/>
      <dgm:t>
        <a:bodyPr/>
        <a:lstStyle/>
        <a:p>
          <a:endParaRPr lang="ru-RU"/>
        </a:p>
      </dgm:t>
    </dgm:pt>
    <dgm:pt modelId="{B40F6A11-0649-442A-9831-A34170B75EB2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торгов в целях предоставления имущества во владение и пользование субъектам МСП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7614F7-81D1-4BF4-9D3B-0A49FC1DD855}" type="parTrans" cxnId="{128A0481-3C74-4948-AC34-FCD81115B87D}">
      <dgm:prSet/>
      <dgm:spPr/>
      <dgm:t>
        <a:bodyPr/>
        <a:lstStyle/>
        <a:p>
          <a:endParaRPr lang="ru-RU"/>
        </a:p>
      </dgm:t>
    </dgm:pt>
    <dgm:pt modelId="{936596B8-89F7-4A75-943A-5129409D61EE}" type="sibTrans" cxnId="{128A0481-3C74-4948-AC34-FCD81115B87D}">
      <dgm:prSet/>
      <dgm:spPr/>
      <dgm:t>
        <a:bodyPr/>
        <a:lstStyle/>
        <a:p>
          <a:endParaRPr lang="ru-RU"/>
        </a:p>
      </dgm:t>
    </dgm:pt>
    <dgm:pt modelId="{04B6BB48-E1E4-4181-8E11-F7BEA042DA7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6</a:t>
          </a:r>
          <a:endParaRPr lang="ru-RU" b="1" dirty="0">
            <a:solidFill>
              <a:schemeClr val="tx1"/>
            </a:solidFill>
          </a:endParaRPr>
        </a:p>
      </dgm:t>
    </dgm:pt>
    <dgm:pt modelId="{0CF9AD83-B984-491F-B226-3DDF5E1E56B1}" type="parTrans" cxnId="{A206BFE4-8F6B-42CF-870C-916284EB81F6}">
      <dgm:prSet/>
      <dgm:spPr/>
      <dgm:t>
        <a:bodyPr/>
        <a:lstStyle/>
        <a:p>
          <a:endParaRPr lang="ru-RU"/>
        </a:p>
      </dgm:t>
    </dgm:pt>
    <dgm:pt modelId="{F15C3DA2-D82E-4ECA-966B-6C4C79FA98C7}" type="sibTrans" cxnId="{A206BFE4-8F6B-42CF-870C-916284EB81F6}">
      <dgm:prSet/>
      <dgm:spPr/>
      <dgm:t>
        <a:bodyPr/>
        <a:lstStyle/>
        <a:p>
          <a:endParaRPr lang="ru-RU"/>
        </a:p>
      </dgm:t>
    </dgm:pt>
    <dgm:pt modelId="{6C7ED9A1-8438-4728-8ACC-A56EEEE0124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4</a:t>
          </a:r>
          <a:endParaRPr lang="ru-RU" b="1" dirty="0">
            <a:solidFill>
              <a:schemeClr val="tx1"/>
            </a:solidFill>
          </a:endParaRPr>
        </a:p>
      </dgm:t>
    </dgm:pt>
    <dgm:pt modelId="{5DCDB82A-E695-40F8-8670-308973EA6ABC}" type="parTrans" cxnId="{785BF32C-540A-4570-9993-6BEC4FC225B4}">
      <dgm:prSet/>
      <dgm:spPr/>
      <dgm:t>
        <a:bodyPr/>
        <a:lstStyle/>
        <a:p>
          <a:endParaRPr lang="ru-RU"/>
        </a:p>
      </dgm:t>
    </dgm:pt>
    <dgm:pt modelId="{35C559CE-89E0-46DF-858E-9FB665157EC1}" type="sibTrans" cxnId="{785BF32C-540A-4570-9993-6BEC4FC225B4}">
      <dgm:prSet/>
      <dgm:spPr/>
      <dgm:t>
        <a:bodyPr/>
        <a:lstStyle/>
        <a:p>
          <a:endParaRPr lang="ru-RU"/>
        </a:p>
      </dgm:t>
    </dgm:pt>
    <dgm:pt modelId="{C94520A0-C126-4A44-ACC5-1CA1DDFAAC5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5</a:t>
          </a:r>
          <a:endParaRPr lang="ru-RU" b="1" dirty="0">
            <a:solidFill>
              <a:schemeClr val="tx1"/>
            </a:solidFill>
          </a:endParaRPr>
        </a:p>
      </dgm:t>
    </dgm:pt>
    <dgm:pt modelId="{B14F38BC-8DA5-4A4B-BC05-31480D9D2467}" type="parTrans" cxnId="{2CB5DCE1-C4E0-44C8-AE38-F7D946C2FBAF}">
      <dgm:prSet/>
      <dgm:spPr/>
      <dgm:t>
        <a:bodyPr/>
        <a:lstStyle/>
        <a:p>
          <a:endParaRPr lang="ru-RU"/>
        </a:p>
      </dgm:t>
    </dgm:pt>
    <dgm:pt modelId="{CCE4FC3E-FC18-45D3-9315-06612F7BB269}" type="sibTrans" cxnId="{2CB5DCE1-C4E0-44C8-AE38-F7D946C2FBAF}">
      <dgm:prSet/>
      <dgm:spPr/>
      <dgm:t>
        <a:bodyPr/>
        <a:lstStyle/>
        <a:p>
          <a:endParaRPr lang="ru-RU"/>
        </a:p>
      </dgm:t>
    </dgm:pt>
    <dgm:pt modelId="{37B5B15E-B6B5-4E56-A24F-83AA9B8E3177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неиспользуемого и используемого не по назначению имущества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B4B82C-0452-4830-BE2A-098C3CDD5376}" type="parTrans" cxnId="{089A9873-D568-4DE7-B46B-87F15E9CA258}">
      <dgm:prSet/>
      <dgm:spPr/>
      <dgm:t>
        <a:bodyPr/>
        <a:lstStyle/>
        <a:p>
          <a:endParaRPr lang="ru-RU"/>
        </a:p>
      </dgm:t>
    </dgm:pt>
    <dgm:pt modelId="{59A1DE67-5E9C-4B68-97C1-AB4AB057CA0C}" type="sibTrans" cxnId="{089A9873-D568-4DE7-B46B-87F15E9CA258}">
      <dgm:prSet/>
      <dgm:spPr/>
      <dgm:t>
        <a:bodyPr/>
        <a:lstStyle/>
        <a:p>
          <a:endParaRPr lang="ru-RU"/>
        </a:p>
      </dgm:t>
    </dgm:pt>
    <dgm:pt modelId="{F3395455-1BA4-4176-BA91-97CF9EE78FF7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Дополнение перечня МСП. Направление информации в министерство имущественных отношений и инвестиционной политики Кировской области для внесения сведений в АИС «Мониторинг МСП».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32D00D-406A-4FA8-A8D9-B328E665C3B2}" type="parTrans" cxnId="{BF0A0C97-DC9F-4A06-B018-CD3518222FCB}">
      <dgm:prSet/>
      <dgm:spPr/>
      <dgm:t>
        <a:bodyPr/>
        <a:lstStyle/>
        <a:p>
          <a:endParaRPr lang="ru-RU"/>
        </a:p>
      </dgm:t>
    </dgm:pt>
    <dgm:pt modelId="{82E04C5C-A3C1-4D20-804F-4A4E83ED2E76}" type="sibTrans" cxnId="{BF0A0C97-DC9F-4A06-B018-CD3518222FCB}">
      <dgm:prSet/>
      <dgm:spPr/>
      <dgm:t>
        <a:bodyPr/>
        <a:lstStyle/>
        <a:p>
          <a:endParaRPr lang="ru-RU"/>
        </a:p>
      </dgm:t>
    </dgm:pt>
    <dgm:pt modelId="{92B92282-E0C7-4DEF-9327-E3E13EE8916B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информации в СМИ и на официальном сайте органа местного самоуправления, органа государственной власти субъекта и в сети Интернет.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7FDE3B-0FE7-4D13-9956-1BF8739D0F56}" type="parTrans" cxnId="{8D809E07-EE78-4787-A469-B48A3320A844}">
      <dgm:prSet/>
      <dgm:spPr/>
      <dgm:t>
        <a:bodyPr/>
        <a:lstStyle/>
        <a:p>
          <a:endParaRPr lang="ru-RU"/>
        </a:p>
      </dgm:t>
    </dgm:pt>
    <dgm:pt modelId="{8EAC3056-A441-44C9-9096-F08BBFD6516D}" type="sibTrans" cxnId="{8D809E07-EE78-4787-A469-B48A3320A844}">
      <dgm:prSet/>
      <dgm:spPr/>
      <dgm:t>
        <a:bodyPr/>
        <a:lstStyle/>
        <a:p>
          <a:endParaRPr lang="ru-RU"/>
        </a:p>
      </dgm:t>
    </dgm:pt>
    <dgm:pt modelId="{54D8E328-5F3C-4613-A8D1-2F01EB8117E6}" type="pres">
      <dgm:prSet presAssocID="{84C01AD5-7AEC-453C-957C-1854D85C786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452842-8E37-4DA6-9E69-CE7FC13A7066}" type="pres">
      <dgm:prSet presAssocID="{C0C9FD13-71BE-4DFA-80DD-8711D28647C8}" presName="composite" presStyleCnt="0"/>
      <dgm:spPr/>
    </dgm:pt>
    <dgm:pt modelId="{9B501218-F93A-40A7-B62A-19474AB55E38}" type="pres">
      <dgm:prSet presAssocID="{C0C9FD13-71BE-4DFA-80DD-8711D28647C8}" presName="parentText" presStyleLbl="alignNode1" presStyleIdx="0" presStyleCnt="6" custLinFactNeighborX="-3978" custLinFactNeighborY="-9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33BDDF-1E20-46C1-B635-44624A13A7CC}" type="pres">
      <dgm:prSet presAssocID="{C0C9FD13-71BE-4DFA-80DD-8711D28647C8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A1309-7526-4343-8E96-82740B2CF985}" type="pres">
      <dgm:prSet presAssocID="{4E9BB04A-E22F-4E04-AA74-9A34F1E8175E}" presName="sp" presStyleCnt="0"/>
      <dgm:spPr/>
    </dgm:pt>
    <dgm:pt modelId="{A00C98E8-7F55-40E0-8954-AB08E5D31A41}" type="pres">
      <dgm:prSet presAssocID="{2BBA7393-B96B-4020-855B-53D58EF3EC52}" presName="composite" presStyleCnt="0"/>
      <dgm:spPr/>
    </dgm:pt>
    <dgm:pt modelId="{09211CF8-AFB0-4C31-A3B7-8D697A8FA00E}" type="pres">
      <dgm:prSet presAssocID="{2BBA7393-B96B-4020-855B-53D58EF3EC52}" presName="parentText" presStyleLbl="alignNode1" presStyleIdx="1" presStyleCnt="6" custLinFactNeighborX="-13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30CCF-0CD1-4767-95ED-D92BC19798F5}" type="pres">
      <dgm:prSet presAssocID="{2BBA7393-B96B-4020-855B-53D58EF3EC52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AD9C88-790E-4F27-8D52-2AC0DDC76CC7}" type="pres">
      <dgm:prSet presAssocID="{A3B26B8C-D49A-48C6-84AA-C83E6AFCF00A}" presName="sp" presStyleCnt="0"/>
      <dgm:spPr/>
    </dgm:pt>
    <dgm:pt modelId="{43CBC36F-A6E0-4835-B2C0-AF24833B99B4}" type="pres">
      <dgm:prSet presAssocID="{7CBA0676-945A-4EAE-B420-02819F1F7793}" presName="composite" presStyleCnt="0"/>
      <dgm:spPr/>
    </dgm:pt>
    <dgm:pt modelId="{0F94A80C-2552-412A-A9A8-966B0E22C24B}" type="pres">
      <dgm:prSet presAssocID="{7CBA0676-945A-4EAE-B420-02819F1F7793}" presName="parentText" presStyleLbl="alignNode1" presStyleIdx="2" presStyleCnt="6" custLinFactNeighborX="-13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621D4-E293-439A-8534-3C43E7D231D8}" type="pres">
      <dgm:prSet presAssocID="{7CBA0676-945A-4EAE-B420-02819F1F7793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74AD8-AD6F-44F5-AC73-710CAC016A52}" type="pres">
      <dgm:prSet presAssocID="{5744172A-89C5-4A0C-951F-58FEF0EAB330}" presName="sp" presStyleCnt="0"/>
      <dgm:spPr/>
    </dgm:pt>
    <dgm:pt modelId="{D9DD9A16-8A8B-4CFE-996A-13FFA8FD5892}" type="pres">
      <dgm:prSet presAssocID="{6C7ED9A1-8438-4728-8ACC-A56EEEE01248}" presName="composite" presStyleCnt="0"/>
      <dgm:spPr/>
    </dgm:pt>
    <dgm:pt modelId="{4E96D3B1-CE76-4E84-8C81-8DA0CEB3B927}" type="pres">
      <dgm:prSet presAssocID="{6C7ED9A1-8438-4728-8ACC-A56EEEE01248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016BB-248F-4F17-8CA3-EC142E09B641}" type="pres">
      <dgm:prSet presAssocID="{6C7ED9A1-8438-4728-8ACC-A56EEEE01248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1A29F-A072-430B-AB98-BB4B9B28A0C3}" type="pres">
      <dgm:prSet presAssocID="{35C559CE-89E0-46DF-858E-9FB665157EC1}" presName="sp" presStyleCnt="0"/>
      <dgm:spPr/>
    </dgm:pt>
    <dgm:pt modelId="{33954660-E160-4DD2-9018-EABFB802D6BD}" type="pres">
      <dgm:prSet presAssocID="{C94520A0-C126-4A44-ACC5-1CA1DDFAAC5C}" presName="composite" presStyleCnt="0"/>
      <dgm:spPr/>
    </dgm:pt>
    <dgm:pt modelId="{27FC00D0-9F98-499A-9DE6-7737DD02D426}" type="pres">
      <dgm:prSet presAssocID="{C94520A0-C126-4A44-ACC5-1CA1DDFAAC5C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145F77-4CB0-405A-B54E-D1037237D201}" type="pres">
      <dgm:prSet presAssocID="{C94520A0-C126-4A44-ACC5-1CA1DDFAAC5C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A362A-608B-4C9B-8C90-26F3B9EA2158}" type="pres">
      <dgm:prSet presAssocID="{CCE4FC3E-FC18-45D3-9315-06612F7BB269}" presName="sp" presStyleCnt="0"/>
      <dgm:spPr/>
    </dgm:pt>
    <dgm:pt modelId="{0791360F-050E-447A-8E12-521E59639E60}" type="pres">
      <dgm:prSet presAssocID="{04B6BB48-E1E4-4181-8E11-F7BEA042DA73}" presName="composite" presStyleCnt="0"/>
      <dgm:spPr/>
    </dgm:pt>
    <dgm:pt modelId="{B27491BD-7B49-41BB-8D02-0D415BE816BD}" type="pres">
      <dgm:prSet presAssocID="{04B6BB48-E1E4-4181-8E11-F7BEA042DA73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5C2D4-6503-49E1-9009-C32828AD6B32}" type="pres">
      <dgm:prSet presAssocID="{04B6BB48-E1E4-4181-8E11-F7BEA042DA73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B5DCE1-C4E0-44C8-AE38-F7D946C2FBAF}" srcId="{84C01AD5-7AEC-453C-957C-1854D85C7862}" destId="{C94520A0-C126-4A44-ACC5-1CA1DDFAAC5C}" srcOrd="4" destOrd="0" parTransId="{B14F38BC-8DA5-4A4B-BC05-31480D9D2467}" sibTransId="{CCE4FC3E-FC18-45D3-9315-06612F7BB269}"/>
    <dgm:cxn modelId="{310FD82A-3B30-4E79-AF57-56E09A345A07}" type="presOf" srcId="{6C7ED9A1-8438-4728-8ACC-A56EEEE01248}" destId="{4E96D3B1-CE76-4E84-8C81-8DA0CEB3B927}" srcOrd="0" destOrd="0" presId="urn:microsoft.com/office/officeart/2005/8/layout/chevron2"/>
    <dgm:cxn modelId="{27F6D15C-4992-46A8-AA8F-B714ED4FC780}" type="presOf" srcId="{84C01AD5-7AEC-453C-957C-1854D85C7862}" destId="{54D8E328-5F3C-4613-A8D1-2F01EB8117E6}" srcOrd="0" destOrd="0" presId="urn:microsoft.com/office/officeart/2005/8/layout/chevron2"/>
    <dgm:cxn modelId="{22395950-92FA-459A-A449-5EBDC0D0CCD5}" type="presOf" srcId="{C94520A0-C126-4A44-ACC5-1CA1DDFAAC5C}" destId="{27FC00D0-9F98-499A-9DE6-7737DD02D426}" srcOrd="0" destOrd="0" presId="urn:microsoft.com/office/officeart/2005/8/layout/chevron2"/>
    <dgm:cxn modelId="{57D6E830-5552-43AE-82D3-A989FFE247C9}" srcId="{C0C9FD13-71BE-4DFA-80DD-8711D28647C8}" destId="{0D8A904D-0424-4F89-A08B-4A6AC9816E77}" srcOrd="0" destOrd="0" parTransId="{76CB7272-297D-4A44-8CBB-D40736E42DE5}" sibTransId="{EBE40815-9F1C-466A-AB31-3E9E44BAD8AA}"/>
    <dgm:cxn modelId="{2D0D0E6C-F5F1-4341-A718-4AD205173434}" type="presOf" srcId="{2BBA7393-B96B-4020-855B-53D58EF3EC52}" destId="{09211CF8-AFB0-4C31-A3B7-8D697A8FA00E}" srcOrd="0" destOrd="0" presId="urn:microsoft.com/office/officeart/2005/8/layout/chevron2"/>
    <dgm:cxn modelId="{8D809E07-EE78-4787-A469-B48A3320A844}" srcId="{C94520A0-C126-4A44-ACC5-1CA1DDFAAC5C}" destId="{92B92282-E0C7-4DEF-9327-E3E13EE8916B}" srcOrd="0" destOrd="0" parTransId="{F97FDE3B-0FE7-4D13-9956-1BF8739D0F56}" sibTransId="{8EAC3056-A441-44C9-9096-F08BBFD6516D}"/>
    <dgm:cxn modelId="{31672881-0605-4D22-89CD-BEEA6B4D5CFD}" srcId="{84C01AD5-7AEC-453C-957C-1854D85C7862}" destId="{7CBA0676-945A-4EAE-B420-02819F1F7793}" srcOrd="2" destOrd="0" parTransId="{8EC0E9E9-32BE-40BD-8B0C-BD62E0D72D41}" sibTransId="{5744172A-89C5-4A0C-951F-58FEF0EAB330}"/>
    <dgm:cxn modelId="{73EC044E-1877-4548-B971-8B4E69D319F9}" type="presOf" srcId="{B40F6A11-0649-442A-9831-A34170B75EB2}" destId="{B385C2D4-6503-49E1-9009-C32828AD6B32}" srcOrd="0" destOrd="0" presId="urn:microsoft.com/office/officeart/2005/8/layout/chevron2"/>
    <dgm:cxn modelId="{30EFD550-5691-450E-A3AD-4FEAB684D8A5}" srcId="{2BBA7393-B96B-4020-855B-53D58EF3EC52}" destId="{7585E4D5-AB13-4F6F-A049-6B2504512484}" srcOrd="0" destOrd="0" parTransId="{1B694691-8344-4BD0-87E4-3C30161427A2}" sibTransId="{DE92F786-F4D5-4746-A8C6-5436BCBB590E}"/>
    <dgm:cxn modelId="{1DFB29A5-5A0E-4C4F-B465-25FA88E93605}" srcId="{84C01AD5-7AEC-453C-957C-1854D85C7862}" destId="{2BBA7393-B96B-4020-855B-53D58EF3EC52}" srcOrd="1" destOrd="0" parTransId="{E9700E8D-840F-486B-85A1-6855E0CD99FE}" sibTransId="{A3B26B8C-D49A-48C6-84AA-C83E6AFCF00A}"/>
    <dgm:cxn modelId="{40F8DCAE-38D8-4802-B676-EB3285786BB2}" srcId="{84C01AD5-7AEC-453C-957C-1854D85C7862}" destId="{C0C9FD13-71BE-4DFA-80DD-8711D28647C8}" srcOrd="0" destOrd="0" parTransId="{DC83E34F-B29C-4761-9108-F3B820BF1529}" sibTransId="{4E9BB04A-E22F-4E04-AA74-9A34F1E8175E}"/>
    <dgm:cxn modelId="{A206BFE4-8F6B-42CF-870C-916284EB81F6}" srcId="{84C01AD5-7AEC-453C-957C-1854D85C7862}" destId="{04B6BB48-E1E4-4181-8E11-F7BEA042DA73}" srcOrd="5" destOrd="0" parTransId="{0CF9AD83-B984-491F-B226-3DDF5E1E56B1}" sibTransId="{F15C3DA2-D82E-4ECA-966B-6C4C79FA98C7}"/>
    <dgm:cxn modelId="{374E81E3-EB0A-4D1A-9800-5AC50F296E7A}" type="presOf" srcId="{7CBA0676-945A-4EAE-B420-02819F1F7793}" destId="{0F94A80C-2552-412A-A9A8-966B0E22C24B}" srcOrd="0" destOrd="0" presId="urn:microsoft.com/office/officeart/2005/8/layout/chevron2"/>
    <dgm:cxn modelId="{A8E08BC3-4417-4966-9E4D-39A77CCDF2E3}" type="presOf" srcId="{C0C9FD13-71BE-4DFA-80DD-8711D28647C8}" destId="{9B501218-F93A-40A7-B62A-19474AB55E38}" srcOrd="0" destOrd="0" presId="urn:microsoft.com/office/officeart/2005/8/layout/chevron2"/>
    <dgm:cxn modelId="{0392B754-9419-4BA7-9617-598F9AC4CDCA}" type="presOf" srcId="{04B6BB48-E1E4-4181-8E11-F7BEA042DA73}" destId="{B27491BD-7B49-41BB-8D02-0D415BE816BD}" srcOrd="0" destOrd="0" presId="urn:microsoft.com/office/officeart/2005/8/layout/chevron2"/>
    <dgm:cxn modelId="{EC48843F-CE64-4395-9DA3-7853455BD955}" type="presOf" srcId="{F3395455-1BA4-4176-BA91-97CF9EE78FF7}" destId="{365016BB-248F-4F17-8CA3-EC142E09B641}" srcOrd="0" destOrd="0" presId="urn:microsoft.com/office/officeart/2005/8/layout/chevron2"/>
    <dgm:cxn modelId="{785BF32C-540A-4570-9993-6BEC4FC225B4}" srcId="{84C01AD5-7AEC-453C-957C-1854D85C7862}" destId="{6C7ED9A1-8438-4728-8ACC-A56EEEE01248}" srcOrd="3" destOrd="0" parTransId="{5DCDB82A-E695-40F8-8670-308973EA6ABC}" sibTransId="{35C559CE-89E0-46DF-858E-9FB665157EC1}"/>
    <dgm:cxn modelId="{089A9873-D568-4DE7-B46B-87F15E9CA258}" srcId="{7CBA0676-945A-4EAE-B420-02819F1F7793}" destId="{37B5B15E-B6B5-4E56-A24F-83AA9B8E3177}" srcOrd="0" destOrd="0" parTransId="{38B4B82C-0452-4830-BE2A-098C3CDD5376}" sibTransId="{59A1DE67-5E9C-4B68-97C1-AB4AB057CA0C}"/>
    <dgm:cxn modelId="{2D943104-F9DB-4579-A204-855922F4A934}" type="presOf" srcId="{92B92282-E0C7-4DEF-9327-E3E13EE8916B}" destId="{D6145F77-4CB0-405A-B54E-D1037237D201}" srcOrd="0" destOrd="0" presId="urn:microsoft.com/office/officeart/2005/8/layout/chevron2"/>
    <dgm:cxn modelId="{A158B805-AC1B-49C3-ACBA-BAD90DFB1AA7}" type="presOf" srcId="{0D8A904D-0424-4F89-A08B-4A6AC9816E77}" destId="{6D33BDDF-1E20-46C1-B635-44624A13A7CC}" srcOrd="0" destOrd="0" presId="urn:microsoft.com/office/officeart/2005/8/layout/chevron2"/>
    <dgm:cxn modelId="{128A0481-3C74-4948-AC34-FCD81115B87D}" srcId="{04B6BB48-E1E4-4181-8E11-F7BEA042DA73}" destId="{B40F6A11-0649-442A-9831-A34170B75EB2}" srcOrd="0" destOrd="0" parTransId="{D67614F7-81D1-4BF4-9D3B-0A49FC1DD855}" sibTransId="{936596B8-89F7-4A75-943A-5129409D61EE}"/>
    <dgm:cxn modelId="{B4C75421-92BF-4CE4-989B-58FA689D54D2}" type="presOf" srcId="{7585E4D5-AB13-4F6F-A049-6B2504512484}" destId="{95530CCF-0CD1-4767-95ED-D92BC19798F5}" srcOrd="0" destOrd="0" presId="urn:microsoft.com/office/officeart/2005/8/layout/chevron2"/>
    <dgm:cxn modelId="{BF0A0C97-DC9F-4A06-B018-CD3518222FCB}" srcId="{6C7ED9A1-8438-4728-8ACC-A56EEEE01248}" destId="{F3395455-1BA4-4176-BA91-97CF9EE78FF7}" srcOrd="0" destOrd="0" parTransId="{8132D00D-406A-4FA8-A8D9-B328E665C3B2}" sibTransId="{82E04C5C-A3C1-4D20-804F-4A4E83ED2E76}"/>
    <dgm:cxn modelId="{D2D334D6-6A8E-4832-BD6D-A7D42DC96DCC}" type="presOf" srcId="{37B5B15E-B6B5-4E56-A24F-83AA9B8E3177}" destId="{223621D4-E293-439A-8534-3C43E7D231D8}" srcOrd="0" destOrd="0" presId="urn:microsoft.com/office/officeart/2005/8/layout/chevron2"/>
    <dgm:cxn modelId="{40B877DA-023A-4E92-8925-D1394117954C}" type="presParOf" srcId="{54D8E328-5F3C-4613-A8D1-2F01EB8117E6}" destId="{EC452842-8E37-4DA6-9E69-CE7FC13A7066}" srcOrd="0" destOrd="0" presId="urn:microsoft.com/office/officeart/2005/8/layout/chevron2"/>
    <dgm:cxn modelId="{078F19B0-B0B8-440E-AAB6-6976E9BA79E3}" type="presParOf" srcId="{EC452842-8E37-4DA6-9E69-CE7FC13A7066}" destId="{9B501218-F93A-40A7-B62A-19474AB55E38}" srcOrd="0" destOrd="0" presId="urn:microsoft.com/office/officeart/2005/8/layout/chevron2"/>
    <dgm:cxn modelId="{85F2793C-77C6-4B9B-9425-264D62EFD53A}" type="presParOf" srcId="{EC452842-8E37-4DA6-9E69-CE7FC13A7066}" destId="{6D33BDDF-1E20-46C1-B635-44624A13A7CC}" srcOrd="1" destOrd="0" presId="urn:microsoft.com/office/officeart/2005/8/layout/chevron2"/>
    <dgm:cxn modelId="{D36B7EE2-A817-4354-A850-1CB61481D665}" type="presParOf" srcId="{54D8E328-5F3C-4613-A8D1-2F01EB8117E6}" destId="{AE5A1309-7526-4343-8E96-82740B2CF985}" srcOrd="1" destOrd="0" presId="urn:microsoft.com/office/officeart/2005/8/layout/chevron2"/>
    <dgm:cxn modelId="{CF81BA29-339A-4023-95CB-F8735045DB85}" type="presParOf" srcId="{54D8E328-5F3C-4613-A8D1-2F01EB8117E6}" destId="{A00C98E8-7F55-40E0-8954-AB08E5D31A41}" srcOrd="2" destOrd="0" presId="urn:microsoft.com/office/officeart/2005/8/layout/chevron2"/>
    <dgm:cxn modelId="{3AC0015B-FDBD-411B-A462-6D3EEA5389C6}" type="presParOf" srcId="{A00C98E8-7F55-40E0-8954-AB08E5D31A41}" destId="{09211CF8-AFB0-4C31-A3B7-8D697A8FA00E}" srcOrd="0" destOrd="0" presId="urn:microsoft.com/office/officeart/2005/8/layout/chevron2"/>
    <dgm:cxn modelId="{97E0308D-60E8-4EAD-B392-CD1F6F239FA5}" type="presParOf" srcId="{A00C98E8-7F55-40E0-8954-AB08E5D31A41}" destId="{95530CCF-0CD1-4767-95ED-D92BC19798F5}" srcOrd="1" destOrd="0" presId="urn:microsoft.com/office/officeart/2005/8/layout/chevron2"/>
    <dgm:cxn modelId="{2C9EE200-1D0D-4F22-B0F3-B8FB6169A999}" type="presParOf" srcId="{54D8E328-5F3C-4613-A8D1-2F01EB8117E6}" destId="{36AD9C88-790E-4F27-8D52-2AC0DDC76CC7}" srcOrd="3" destOrd="0" presId="urn:microsoft.com/office/officeart/2005/8/layout/chevron2"/>
    <dgm:cxn modelId="{5E85DF5B-B81B-4044-93B4-9E95E10F7CD3}" type="presParOf" srcId="{54D8E328-5F3C-4613-A8D1-2F01EB8117E6}" destId="{43CBC36F-A6E0-4835-B2C0-AF24833B99B4}" srcOrd="4" destOrd="0" presId="urn:microsoft.com/office/officeart/2005/8/layout/chevron2"/>
    <dgm:cxn modelId="{88D82EBE-E1D4-42F4-87B8-4603F48B5A1B}" type="presParOf" srcId="{43CBC36F-A6E0-4835-B2C0-AF24833B99B4}" destId="{0F94A80C-2552-412A-A9A8-966B0E22C24B}" srcOrd="0" destOrd="0" presId="urn:microsoft.com/office/officeart/2005/8/layout/chevron2"/>
    <dgm:cxn modelId="{145E3EF0-AF35-493B-A1C3-21997662A7F9}" type="presParOf" srcId="{43CBC36F-A6E0-4835-B2C0-AF24833B99B4}" destId="{223621D4-E293-439A-8534-3C43E7D231D8}" srcOrd="1" destOrd="0" presId="urn:microsoft.com/office/officeart/2005/8/layout/chevron2"/>
    <dgm:cxn modelId="{F4E9501E-B21D-4D2D-A5CB-226719830E36}" type="presParOf" srcId="{54D8E328-5F3C-4613-A8D1-2F01EB8117E6}" destId="{F2674AD8-AD6F-44F5-AC73-710CAC016A52}" srcOrd="5" destOrd="0" presId="urn:microsoft.com/office/officeart/2005/8/layout/chevron2"/>
    <dgm:cxn modelId="{50B5424B-4C2A-4CD3-8174-E7D48F09FBB4}" type="presParOf" srcId="{54D8E328-5F3C-4613-A8D1-2F01EB8117E6}" destId="{D9DD9A16-8A8B-4CFE-996A-13FFA8FD5892}" srcOrd="6" destOrd="0" presId="urn:microsoft.com/office/officeart/2005/8/layout/chevron2"/>
    <dgm:cxn modelId="{4E34EFD3-58F6-4A1F-BDD4-1489FB344AB3}" type="presParOf" srcId="{D9DD9A16-8A8B-4CFE-996A-13FFA8FD5892}" destId="{4E96D3B1-CE76-4E84-8C81-8DA0CEB3B927}" srcOrd="0" destOrd="0" presId="urn:microsoft.com/office/officeart/2005/8/layout/chevron2"/>
    <dgm:cxn modelId="{85CA24F9-72C0-4F42-A65E-1BA44FBE06F2}" type="presParOf" srcId="{D9DD9A16-8A8B-4CFE-996A-13FFA8FD5892}" destId="{365016BB-248F-4F17-8CA3-EC142E09B641}" srcOrd="1" destOrd="0" presId="urn:microsoft.com/office/officeart/2005/8/layout/chevron2"/>
    <dgm:cxn modelId="{E413327C-42AB-402F-AED3-CA15ADBFFF0A}" type="presParOf" srcId="{54D8E328-5F3C-4613-A8D1-2F01EB8117E6}" destId="{9E81A29F-A072-430B-AB98-BB4B9B28A0C3}" srcOrd="7" destOrd="0" presId="urn:microsoft.com/office/officeart/2005/8/layout/chevron2"/>
    <dgm:cxn modelId="{8B070FDF-AFBD-432A-9E18-B2195191D2DC}" type="presParOf" srcId="{54D8E328-5F3C-4613-A8D1-2F01EB8117E6}" destId="{33954660-E160-4DD2-9018-EABFB802D6BD}" srcOrd="8" destOrd="0" presId="urn:microsoft.com/office/officeart/2005/8/layout/chevron2"/>
    <dgm:cxn modelId="{1759050F-05EA-40D7-B4C8-72B775A05803}" type="presParOf" srcId="{33954660-E160-4DD2-9018-EABFB802D6BD}" destId="{27FC00D0-9F98-499A-9DE6-7737DD02D426}" srcOrd="0" destOrd="0" presId="urn:microsoft.com/office/officeart/2005/8/layout/chevron2"/>
    <dgm:cxn modelId="{1C563C92-4289-426C-A020-4A33F2C2766B}" type="presParOf" srcId="{33954660-E160-4DD2-9018-EABFB802D6BD}" destId="{D6145F77-4CB0-405A-B54E-D1037237D201}" srcOrd="1" destOrd="0" presId="urn:microsoft.com/office/officeart/2005/8/layout/chevron2"/>
    <dgm:cxn modelId="{C8B18C74-2FF2-4A27-AD7A-32FBDFCFDE86}" type="presParOf" srcId="{54D8E328-5F3C-4613-A8D1-2F01EB8117E6}" destId="{C87A362A-608B-4C9B-8C90-26F3B9EA2158}" srcOrd="9" destOrd="0" presId="urn:microsoft.com/office/officeart/2005/8/layout/chevron2"/>
    <dgm:cxn modelId="{F0F23984-8F72-4873-98A5-C6267758F70D}" type="presParOf" srcId="{54D8E328-5F3C-4613-A8D1-2F01EB8117E6}" destId="{0791360F-050E-447A-8E12-521E59639E60}" srcOrd="10" destOrd="0" presId="urn:microsoft.com/office/officeart/2005/8/layout/chevron2"/>
    <dgm:cxn modelId="{1FF6F097-8927-4CCF-8BFB-BF22B04ED1EA}" type="presParOf" srcId="{0791360F-050E-447A-8E12-521E59639E60}" destId="{B27491BD-7B49-41BB-8D02-0D415BE816BD}" srcOrd="0" destOrd="0" presId="urn:microsoft.com/office/officeart/2005/8/layout/chevron2"/>
    <dgm:cxn modelId="{A67BC2AC-FBF3-4D75-A599-0C1EA674DB4D}" type="presParOf" srcId="{0791360F-050E-447A-8E12-521E59639E60}" destId="{B385C2D4-6503-49E1-9009-C32828AD6B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01218-F93A-40A7-B62A-19474AB55E38}">
      <dsp:nvSpPr>
        <dsp:cNvPr id="0" name=""/>
        <dsp:cNvSpPr/>
      </dsp:nvSpPr>
      <dsp:spPr>
        <a:xfrm rot="5400000">
          <a:off x="-139388" y="139388"/>
          <a:ext cx="929254" cy="65047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1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325239"/>
        <a:ext cx="650478" cy="278776"/>
      </dsp:txXfrm>
    </dsp:sp>
    <dsp:sp modelId="{6D33BDDF-1E20-46C1-B635-44624A13A7CC}">
      <dsp:nvSpPr>
        <dsp:cNvPr id="0" name=""/>
        <dsp:cNvSpPr/>
      </dsp:nvSpPr>
      <dsp:spPr>
        <a:xfrm rot="5400000">
          <a:off x="4445986" y="-3792193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комплексной инвентаризации имущества, учтенного в реестре (анализ реестров района, анализ реестров поселений, анализ реестров имущества предприятий и учреждений)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32801"/>
        <a:ext cx="8165545" cy="545043"/>
      </dsp:txXfrm>
    </dsp:sp>
    <dsp:sp modelId="{09211CF8-AFB0-4C31-A3B7-8D697A8FA00E}">
      <dsp:nvSpPr>
        <dsp:cNvPr id="0" name=""/>
        <dsp:cNvSpPr/>
      </dsp:nvSpPr>
      <dsp:spPr>
        <a:xfrm rot="5400000">
          <a:off x="-139388" y="974228"/>
          <a:ext cx="929254" cy="650478"/>
        </a:xfrm>
        <a:prstGeom prst="chevron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2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1160079"/>
        <a:ext cx="650478" cy="278776"/>
      </dsp:txXfrm>
    </dsp:sp>
    <dsp:sp modelId="{95530CCF-0CD1-4767-95ED-D92BC19798F5}">
      <dsp:nvSpPr>
        <dsp:cNvPr id="0" name=""/>
        <dsp:cNvSpPr/>
      </dsp:nvSpPr>
      <dsp:spPr>
        <a:xfrm rot="5400000">
          <a:off x="4445986" y="-2960667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плановых и внеплановых проверок использования по назначению                              и сохранности имущества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864327"/>
        <a:ext cx="8165545" cy="545043"/>
      </dsp:txXfrm>
    </dsp:sp>
    <dsp:sp modelId="{0F94A80C-2552-412A-A9A8-966B0E22C24B}">
      <dsp:nvSpPr>
        <dsp:cNvPr id="0" name=""/>
        <dsp:cNvSpPr/>
      </dsp:nvSpPr>
      <dsp:spPr>
        <a:xfrm rot="5400000">
          <a:off x="-139388" y="1805754"/>
          <a:ext cx="929254" cy="650478"/>
        </a:xfrm>
        <a:prstGeom prst="chevron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3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1991605"/>
        <a:ext cx="650478" cy="278776"/>
      </dsp:txXfrm>
    </dsp:sp>
    <dsp:sp modelId="{223621D4-E293-439A-8534-3C43E7D231D8}">
      <dsp:nvSpPr>
        <dsp:cNvPr id="0" name=""/>
        <dsp:cNvSpPr/>
      </dsp:nvSpPr>
      <dsp:spPr>
        <a:xfrm rot="5400000">
          <a:off x="4445986" y="-2129141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неиспользуемого и используемого не по назначению имущества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1695853"/>
        <a:ext cx="8165545" cy="545043"/>
      </dsp:txXfrm>
    </dsp:sp>
    <dsp:sp modelId="{4E96D3B1-CE76-4E84-8C81-8DA0CEB3B927}">
      <dsp:nvSpPr>
        <dsp:cNvPr id="0" name=""/>
        <dsp:cNvSpPr/>
      </dsp:nvSpPr>
      <dsp:spPr>
        <a:xfrm rot="5400000">
          <a:off x="-139388" y="2637280"/>
          <a:ext cx="929254" cy="650478"/>
        </a:xfrm>
        <a:prstGeom prst="chevron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4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2823131"/>
        <a:ext cx="650478" cy="278776"/>
      </dsp:txXfrm>
    </dsp:sp>
    <dsp:sp modelId="{365016BB-248F-4F17-8CA3-EC142E09B641}">
      <dsp:nvSpPr>
        <dsp:cNvPr id="0" name=""/>
        <dsp:cNvSpPr/>
      </dsp:nvSpPr>
      <dsp:spPr>
        <a:xfrm rot="5400000">
          <a:off x="4445986" y="-1297616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Дополнение перечня МСП. Направление информации в министерство имущественных отношений и инвестиционной политики Кировской области для внесения сведений в АИС «Мониторинг МСП».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2527378"/>
        <a:ext cx="8165545" cy="545043"/>
      </dsp:txXfrm>
    </dsp:sp>
    <dsp:sp modelId="{27FC00D0-9F98-499A-9DE6-7737DD02D426}">
      <dsp:nvSpPr>
        <dsp:cNvPr id="0" name=""/>
        <dsp:cNvSpPr/>
      </dsp:nvSpPr>
      <dsp:spPr>
        <a:xfrm rot="5400000">
          <a:off x="-139388" y="3468806"/>
          <a:ext cx="929254" cy="650478"/>
        </a:xfrm>
        <a:prstGeom prst="chevron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5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3654657"/>
        <a:ext cx="650478" cy="278776"/>
      </dsp:txXfrm>
    </dsp:sp>
    <dsp:sp modelId="{D6145F77-4CB0-405A-B54E-D1037237D201}">
      <dsp:nvSpPr>
        <dsp:cNvPr id="0" name=""/>
        <dsp:cNvSpPr/>
      </dsp:nvSpPr>
      <dsp:spPr>
        <a:xfrm rot="5400000">
          <a:off x="4445986" y="-466090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информации в СМИ и на официальном сайте органа местного самоуправления, органа государственной власти субъекта и в сети Интернет.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3358904"/>
        <a:ext cx="8165545" cy="545043"/>
      </dsp:txXfrm>
    </dsp:sp>
    <dsp:sp modelId="{B27491BD-7B49-41BB-8D02-0D415BE816BD}">
      <dsp:nvSpPr>
        <dsp:cNvPr id="0" name=""/>
        <dsp:cNvSpPr/>
      </dsp:nvSpPr>
      <dsp:spPr>
        <a:xfrm rot="5400000">
          <a:off x="-139388" y="4300331"/>
          <a:ext cx="929254" cy="650478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6</a:t>
          </a:r>
          <a:endParaRPr lang="ru-RU" sz="1800" b="1" kern="1200" dirty="0">
            <a:solidFill>
              <a:schemeClr val="tx1"/>
            </a:solidFill>
          </a:endParaRPr>
        </a:p>
      </dsp:txBody>
      <dsp:txXfrm rot="-5400000">
        <a:off x="0" y="4486182"/>
        <a:ext cx="650478" cy="278776"/>
      </dsp:txXfrm>
    </dsp:sp>
    <dsp:sp modelId="{B385C2D4-6503-49E1-9009-C32828AD6B32}">
      <dsp:nvSpPr>
        <dsp:cNvPr id="0" name=""/>
        <dsp:cNvSpPr/>
      </dsp:nvSpPr>
      <dsp:spPr>
        <a:xfrm rot="5400000">
          <a:off x="4445986" y="365435"/>
          <a:ext cx="604015" cy="81950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торгов в целях предоставления имущества во владение и пользование субъектам МСП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50478" y="4190429"/>
        <a:ext cx="8165545" cy="545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39E88-5ABC-4CD2-857F-4FC465288207}" type="datetimeFigureOut">
              <a:rPr lang="ru-RU" smtClean="0"/>
              <a:t>15.07.2020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59125" y="509588"/>
            <a:ext cx="360838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370F1-13D6-47EF-B462-2551B143F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7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370F1-13D6-47EF-B462-2551B143F0F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5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7413"/>
            <a:ext cx="9089390" cy="16197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2016"/>
            <a:ext cx="7485380" cy="19311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319159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383202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099"/>
            <a:ext cx="2812588" cy="71034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099"/>
            <a:ext cx="8263250" cy="71034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1376958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1" i="0">
                <a:solidFill>
                  <a:srgbClr val="1F4E79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spc="5" dirty="0"/>
              <a:t>‹#›</a:t>
            </a:fld>
            <a:endParaRPr spc="5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47313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5754"/>
            <a:ext cx="9089390" cy="150080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2770"/>
            <a:ext cx="9089390" cy="1652984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57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8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1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7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0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3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665661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5639" y="1943353"/>
            <a:ext cx="5537918" cy="549420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1783" y="1943353"/>
            <a:ext cx="5537919" cy="549420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2850023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610"/>
            <a:ext cx="9624060" cy="125941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1467"/>
            <a:ext cx="4724775" cy="70492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91" indent="0">
              <a:buNone/>
              <a:defRPr sz="2300" b="1"/>
            </a:lvl2pPr>
            <a:lvl3pPr marL="1042579" indent="0">
              <a:buNone/>
              <a:defRPr sz="2100" b="1"/>
            </a:lvl3pPr>
            <a:lvl4pPr marL="1563869" indent="0">
              <a:buNone/>
              <a:defRPr sz="1800" b="1"/>
            </a:lvl4pPr>
            <a:lvl5pPr marL="2085159" indent="0">
              <a:buNone/>
              <a:defRPr sz="1800" b="1"/>
            </a:lvl5pPr>
            <a:lvl6pPr marL="2606447" indent="0">
              <a:buNone/>
              <a:defRPr sz="1800" b="1"/>
            </a:lvl6pPr>
            <a:lvl7pPr marL="3127736" indent="0">
              <a:buNone/>
              <a:defRPr sz="1800" b="1"/>
            </a:lvl7pPr>
            <a:lvl8pPr marL="3649026" indent="0">
              <a:buNone/>
              <a:defRPr sz="1800" b="1"/>
            </a:lvl8pPr>
            <a:lvl9pPr marL="417031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6390"/>
            <a:ext cx="4724775" cy="43537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2" y="1691467"/>
            <a:ext cx="4726631" cy="70492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91" indent="0">
              <a:buNone/>
              <a:defRPr sz="2300" b="1"/>
            </a:lvl2pPr>
            <a:lvl3pPr marL="1042579" indent="0">
              <a:buNone/>
              <a:defRPr sz="2100" b="1"/>
            </a:lvl3pPr>
            <a:lvl4pPr marL="1563869" indent="0">
              <a:buNone/>
              <a:defRPr sz="1800" b="1"/>
            </a:lvl4pPr>
            <a:lvl5pPr marL="2085159" indent="0">
              <a:buNone/>
              <a:defRPr sz="1800" b="1"/>
            </a:lvl5pPr>
            <a:lvl6pPr marL="2606447" indent="0">
              <a:buNone/>
              <a:defRPr sz="1800" b="1"/>
            </a:lvl6pPr>
            <a:lvl7pPr marL="3127736" indent="0">
              <a:buNone/>
              <a:defRPr sz="1800" b="1"/>
            </a:lvl7pPr>
            <a:lvl8pPr marL="3649026" indent="0">
              <a:buNone/>
              <a:defRPr sz="1800" b="1"/>
            </a:lvl8pPr>
            <a:lvl9pPr marL="417031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2" y="2396390"/>
            <a:ext cx="4726631" cy="43537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81402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90812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15304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0863"/>
            <a:ext cx="3518055" cy="128040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0864"/>
            <a:ext cx="5977908" cy="644926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1268"/>
            <a:ext cx="3518055" cy="5168856"/>
          </a:xfrm>
        </p:spPr>
        <p:txBody>
          <a:bodyPr/>
          <a:lstStyle>
            <a:lvl1pPr marL="0" indent="0">
              <a:buNone/>
              <a:defRPr sz="1600"/>
            </a:lvl1pPr>
            <a:lvl2pPr marL="521291" indent="0">
              <a:buNone/>
              <a:defRPr sz="1400"/>
            </a:lvl2pPr>
            <a:lvl3pPr marL="1042579" indent="0">
              <a:buNone/>
              <a:defRPr sz="1100"/>
            </a:lvl3pPr>
            <a:lvl4pPr marL="1563869" indent="0">
              <a:buNone/>
              <a:defRPr sz="1000"/>
            </a:lvl4pPr>
            <a:lvl5pPr marL="2085159" indent="0">
              <a:buNone/>
              <a:defRPr sz="1000"/>
            </a:lvl5pPr>
            <a:lvl6pPr marL="2606447" indent="0">
              <a:buNone/>
              <a:defRPr sz="1000"/>
            </a:lvl6pPr>
            <a:lvl7pPr marL="3127736" indent="0">
              <a:buNone/>
              <a:defRPr sz="1000"/>
            </a:lvl7pPr>
            <a:lvl8pPr marL="3649026" indent="0">
              <a:buNone/>
              <a:defRPr sz="1000"/>
            </a:lvl8pPr>
            <a:lvl9pPr marL="41703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264512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89550"/>
            <a:ext cx="6416040" cy="62446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187"/>
            <a:ext cx="6416040" cy="4533900"/>
          </a:xfrm>
        </p:spPr>
        <p:txBody>
          <a:bodyPr/>
          <a:lstStyle>
            <a:lvl1pPr marL="0" indent="0">
              <a:buNone/>
              <a:defRPr sz="3600"/>
            </a:lvl1pPr>
            <a:lvl2pPr marL="521291" indent="0">
              <a:buNone/>
              <a:defRPr sz="3200"/>
            </a:lvl2pPr>
            <a:lvl3pPr marL="1042579" indent="0">
              <a:buNone/>
              <a:defRPr sz="2700"/>
            </a:lvl3pPr>
            <a:lvl4pPr marL="1563869" indent="0">
              <a:buNone/>
              <a:defRPr sz="2300"/>
            </a:lvl4pPr>
            <a:lvl5pPr marL="2085159" indent="0">
              <a:buNone/>
              <a:defRPr sz="2300"/>
            </a:lvl5pPr>
            <a:lvl6pPr marL="2606447" indent="0">
              <a:buNone/>
              <a:defRPr sz="2300"/>
            </a:lvl6pPr>
            <a:lvl7pPr marL="3127736" indent="0">
              <a:buNone/>
              <a:defRPr sz="2300"/>
            </a:lvl7pPr>
            <a:lvl8pPr marL="3649026" indent="0">
              <a:buNone/>
              <a:defRPr sz="2300"/>
            </a:lvl8pPr>
            <a:lvl9pPr marL="4170315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4011"/>
            <a:ext cx="6416040" cy="886839"/>
          </a:xfrm>
        </p:spPr>
        <p:txBody>
          <a:bodyPr/>
          <a:lstStyle>
            <a:lvl1pPr marL="0" indent="0">
              <a:buNone/>
              <a:defRPr sz="1600"/>
            </a:lvl1pPr>
            <a:lvl2pPr marL="521291" indent="0">
              <a:buNone/>
              <a:defRPr sz="1400"/>
            </a:lvl2pPr>
            <a:lvl3pPr marL="1042579" indent="0">
              <a:buNone/>
              <a:defRPr sz="1100"/>
            </a:lvl3pPr>
            <a:lvl4pPr marL="1563869" indent="0">
              <a:buNone/>
              <a:defRPr sz="1000"/>
            </a:lvl4pPr>
            <a:lvl5pPr marL="2085159" indent="0">
              <a:buNone/>
              <a:defRPr sz="1000"/>
            </a:lvl5pPr>
            <a:lvl6pPr marL="2606447" indent="0">
              <a:buNone/>
              <a:defRPr sz="1000"/>
            </a:lvl6pPr>
            <a:lvl7pPr marL="3127736" indent="0">
              <a:buNone/>
              <a:defRPr sz="1000"/>
            </a:lvl7pPr>
            <a:lvl8pPr marL="3649026" indent="0">
              <a:buNone/>
              <a:defRPr sz="1000"/>
            </a:lvl8pPr>
            <a:lvl9pPr marL="41703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1254479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610"/>
            <a:ext cx="9624060" cy="1259417"/>
          </a:xfrm>
          <a:prstGeom prst="rect">
            <a:avLst/>
          </a:prstGeom>
        </p:spPr>
        <p:txBody>
          <a:bodyPr vert="horz" lIns="104258" tIns="52128" rIns="104258" bIns="521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3186"/>
            <a:ext cx="9624060" cy="4986941"/>
          </a:xfrm>
          <a:prstGeom prst="rect">
            <a:avLst/>
          </a:prstGeom>
        </p:spPr>
        <p:txBody>
          <a:bodyPr vert="horz" lIns="104258" tIns="52128" rIns="104258" bIns="521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3756"/>
            <a:ext cx="2495127" cy="402314"/>
          </a:xfrm>
          <a:prstGeom prst="rect">
            <a:avLst/>
          </a:prstGeom>
        </p:spPr>
        <p:txBody>
          <a:bodyPr vert="horz" lIns="104258" tIns="52128" rIns="104258" bIns="5212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3756"/>
            <a:ext cx="3386243" cy="402314"/>
          </a:xfrm>
          <a:prstGeom prst="rect">
            <a:avLst/>
          </a:prstGeom>
        </p:spPr>
        <p:txBody>
          <a:bodyPr vert="horz" lIns="104258" tIns="52128" rIns="104258" bIns="5212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3756"/>
            <a:ext cx="2495127" cy="402314"/>
          </a:xfrm>
          <a:prstGeom prst="rect">
            <a:avLst/>
          </a:prstGeom>
        </p:spPr>
        <p:txBody>
          <a:bodyPr vert="horz" lIns="104258" tIns="52128" rIns="104258" bIns="5212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45415">
              <a:lnSpc>
                <a:spcPct val="100000"/>
              </a:lnSpc>
              <a:spcBef>
                <a:spcPts val="320"/>
              </a:spcBef>
            </a:pPr>
            <a:fld id="{81D60167-4931-47E6-BA6A-407CBD079E47}" type="slidenum">
              <a:rPr lang="ru-RU" spc="5" smtClean="0"/>
              <a:t>‹#›</a:t>
            </a:fld>
            <a:endParaRPr lang="ru-RU" spc="5"/>
          </a:p>
        </p:txBody>
      </p:sp>
    </p:spTree>
    <p:extLst>
      <p:ext uri="{BB962C8B-B14F-4D97-AF65-F5344CB8AC3E}">
        <p14:creationId xmlns:p14="http://schemas.microsoft.com/office/powerpoint/2010/main" val="29600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ctr" defTabSz="1042579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968" indent="-390968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096" indent="-325805" algn="l" defTabSz="1042579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224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512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803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093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382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672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960" indent="-260644" algn="l" defTabSz="1042579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91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579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869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159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447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736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026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315" algn="l" defTabSz="10425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4563947" y="6797720"/>
            <a:ext cx="1948995" cy="274434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sz="1700" b="1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Киров</a:t>
            </a:r>
            <a:r>
              <a:rPr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7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.07.2020</a:t>
            </a:r>
            <a:endParaRPr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67751" y="2147977"/>
            <a:ext cx="9291761" cy="3340658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имущественной поддержки субъектам малого и среднего предпринимательства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Кировской области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600" spc="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556836" y="406906"/>
            <a:ext cx="9587828" cy="1015663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имущественной поддержки субъектам малого и среднего предпринимательства органами местного самоуправления региона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30460" y="2616921"/>
            <a:ext cx="63145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 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ведения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4619" y="1307923"/>
            <a:ext cx="94200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Российской Федерации от 7 мая 2018 года № 204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национальных целях и стратегических задачах развития Российской Федерации на период до 2024 года»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10885" y="5442368"/>
            <a:ext cx="66768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субъектов МСП к предоставляемому государственному и муниципальному имуществу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https://storage.myseldon.com/news_pict_0E/0E6EB241DD1DD09B7CBB46F170D094A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6" y="2605177"/>
            <a:ext cx="3321169" cy="2314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vbglenobl.ru/sites/default/files/foto_centr_moy_biznes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728" y="4684143"/>
            <a:ext cx="2760453" cy="20796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4378864" y="3600603"/>
            <a:ext cx="63145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 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ведения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788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258791" y="520384"/>
            <a:ext cx="10075653" cy="461665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2019 года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5263" y="2049148"/>
            <a:ext cx="3016017" cy="23205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актуализация на официальных сайтах субъектов Российской Федерации, муниципальных образований в сети «Интернет» сведений об объектах, включенных в реестры государственного и муниципального имущества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505457" y="4572046"/>
            <a:ext cx="3235628" cy="984885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 область</a:t>
            </a:r>
            <a:endParaRPr lang="ru-RU" b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</a:p>
          <a:p>
            <a:pPr algn="ctr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849815" y="2049147"/>
            <a:ext cx="3312544" cy="23205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тверждение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 рабочих групп по вопросам оказания имущественной поддержки субъектам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Кировской области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15263" y="1453727"/>
            <a:ext cx="2945031" cy="41263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849815" y="1453727"/>
            <a:ext cx="3178298" cy="4189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377586" y="1453727"/>
            <a:ext cx="2875369" cy="4252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4092446" y="4572045"/>
            <a:ext cx="3235628" cy="984885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 область</a:t>
            </a:r>
          </a:p>
          <a:p>
            <a:pPr algn="ctr"/>
            <a:r>
              <a:rPr 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endParaRPr lang="ru-RU" b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377586" y="2049147"/>
            <a:ext cx="2963069" cy="22523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Формирование основных принципов учета государственного и муниципального имущества, ведения реестров такого имущества и размещения сведений о нем в сети «Интернет»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7732848" y="4646591"/>
            <a:ext cx="2966763" cy="984885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Кировская область</a:t>
            </a:r>
            <a:endParaRPr lang="ru-RU" b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</a:p>
          <a:p>
            <a:pPr algn="ctr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8" name="Рисунок 67">
            <a:extLst>
              <a:ext uri="{FF2B5EF4-FFF2-40B4-BE49-F238E27FC236}">
                <a16:creationId xmlns:lc="http://schemas.openxmlformats.org/drawingml/2006/lockedCanvas" xmlns:a16="http://schemas.microsoft.com/office/drawing/2014/main" xmlns="" id="{84A4FF7F-8D83-40FF-8D84-127C4F2DE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37" t="11563" r="12442" b="6471"/>
          <a:stretch/>
        </p:blipFill>
        <p:spPr>
          <a:xfrm>
            <a:off x="2626154" y="4917365"/>
            <a:ext cx="705541" cy="735077"/>
          </a:xfrm>
          <a:prstGeom prst="rect">
            <a:avLst/>
          </a:prstGeom>
        </p:spPr>
      </p:pic>
      <p:cxnSp>
        <p:nvCxnSpPr>
          <p:cNvPr id="70" name="Прямая со стрелкой 69"/>
          <p:cNvCxnSpPr/>
          <p:nvPr/>
        </p:nvCxnSpPr>
        <p:spPr>
          <a:xfrm flipH="1">
            <a:off x="2783917" y="982049"/>
            <a:ext cx="1164566" cy="386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411480" y="6049509"/>
            <a:ext cx="10026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2019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Кировская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вошла в 10 лучших регионов 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 исполнения  федерального проекта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lc="http://schemas.openxmlformats.org/drawingml/2006/lockedCanvas" xmlns:a16="http://schemas.microsoft.com/office/drawing/2014/main" xmlns="" id="{84A4FF7F-8D83-40FF-8D84-127C4F2DE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37" t="11563" r="12442" b="6471"/>
          <a:stretch/>
        </p:blipFill>
        <p:spPr>
          <a:xfrm>
            <a:off x="6047965" y="4974474"/>
            <a:ext cx="705541" cy="73507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lc="http://schemas.openxmlformats.org/drawingml/2006/lockedCanvas" xmlns:a16="http://schemas.microsoft.com/office/drawing/2014/main" xmlns="" id="{84A4FF7F-8D83-40FF-8D84-127C4F2DE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37" t="11563" r="12442" b="6471"/>
          <a:stretch/>
        </p:blipFill>
        <p:spPr>
          <a:xfrm>
            <a:off x="9547414" y="5052288"/>
            <a:ext cx="705541" cy="735077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>
            <a:off x="5502310" y="1038031"/>
            <a:ext cx="3777" cy="386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097124" y="992227"/>
            <a:ext cx="799432" cy="3072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48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258791" y="510206"/>
            <a:ext cx="10075653" cy="461665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2020 год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451326" y="1043845"/>
            <a:ext cx="1490946" cy="5936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213081" y="1196575"/>
            <a:ext cx="10031" cy="380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143878" y="1096406"/>
            <a:ext cx="1628522" cy="4807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33367" y="2439773"/>
            <a:ext cx="3016017" cy="190365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Создание</a:t>
            </a:r>
            <a:r>
              <a:rPr lang="ru-RU" sz="1400" b="1" dirty="0" smtClean="0"/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раздела </a:t>
            </a:r>
            <a:r>
              <a:rPr lang="ru-RU" sz="1400" b="1" dirty="0">
                <a:solidFill>
                  <a:schemeClr val="tx1"/>
                </a:solidFill>
              </a:rPr>
              <a:t>«Имущественная поддержка субъектов МСП» на официальных сайтах </a:t>
            </a:r>
            <a:r>
              <a:rPr lang="ru-RU" sz="1400" b="1" dirty="0" smtClean="0">
                <a:solidFill>
                  <a:schemeClr val="tx1"/>
                </a:solidFill>
              </a:rPr>
              <a:t>органов </a:t>
            </a:r>
            <a:r>
              <a:rPr lang="ru-RU" sz="1400" b="1" dirty="0">
                <a:solidFill>
                  <a:schemeClr val="tx1"/>
                </a:solidFill>
              </a:rPr>
              <a:t>исполнительной власти и органов местного </a:t>
            </a:r>
            <a:r>
              <a:rPr lang="ru-RU" sz="1400" b="1" dirty="0" smtClean="0">
                <a:solidFill>
                  <a:schemeClr val="tx1"/>
                </a:solidFill>
              </a:rPr>
              <a:t>самоуправления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с</a:t>
            </a:r>
            <a:r>
              <a:rPr lang="ru-RU" sz="1400" b="1" dirty="0" smtClean="0">
                <a:solidFill>
                  <a:srgbClr val="C00000"/>
                </a:solidFill>
              </a:rPr>
              <a:t>рок </a:t>
            </a:r>
            <a:r>
              <a:rPr lang="ru-RU" sz="1400" b="1" dirty="0">
                <a:solidFill>
                  <a:srgbClr val="C00000"/>
                </a:solidFill>
              </a:rPr>
              <a:t>реализации 01.10.2020</a:t>
            </a:r>
            <a:endParaRPr lang="ru-RU" sz="14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48B2FBD-C72C-4157-993D-00073D4968C8}"/>
              </a:ext>
            </a:extLst>
          </p:cNvPr>
          <p:cNvSpPr txBox="1"/>
          <p:nvPr/>
        </p:nvSpPr>
        <p:spPr>
          <a:xfrm>
            <a:off x="258791" y="4575394"/>
            <a:ext cx="3235628" cy="1107996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 smtClean="0">
                <a:solidFill>
                  <a:srgbClr val="1F4E79"/>
                </a:solidFill>
                <a:latin typeface="Arial Narrow"/>
                <a:cs typeface="Segoe UI"/>
              </a:rPr>
              <a:t>Кировская область</a:t>
            </a:r>
            <a:endParaRPr lang="ru-RU" sz="2200" b="1" dirty="0">
              <a:solidFill>
                <a:srgbClr val="1F4E79"/>
              </a:solidFill>
              <a:latin typeface="Arial Narrow"/>
              <a:cs typeface="Segoe UI"/>
            </a:endParaRPr>
          </a:p>
          <a:p>
            <a:pPr algn="ctr"/>
            <a:r>
              <a:rPr lang="ru-RU" sz="2200" b="1" dirty="0" smtClean="0">
                <a:solidFill>
                  <a:srgbClr val="1F4E79"/>
                </a:solidFill>
                <a:latin typeface="Arial Narrow"/>
                <a:cs typeface="Segoe UI"/>
              </a:rPr>
              <a:t>100%</a:t>
            </a:r>
          </a:p>
          <a:p>
            <a:pPr algn="ctr"/>
            <a:r>
              <a:rPr lang="en-US" sz="2200" dirty="0" smtClean="0">
                <a:latin typeface="Arial Narrow"/>
                <a:cs typeface="Segoe UI"/>
              </a:rPr>
              <a:t>​</a:t>
            </a:r>
            <a:endParaRPr lang="ru-RU" sz="2200" dirty="0">
              <a:latin typeface="Calibri"/>
              <a:cs typeface="Calibri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725483" y="4594512"/>
            <a:ext cx="3142265" cy="183024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Определены основные подходы к оценке </a:t>
            </a:r>
            <a:r>
              <a:rPr lang="ru-RU" sz="1400" b="1" dirty="0">
                <a:solidFill>
                  <a:schemeClr val="tx1"/>
                </a:solidFill>
              </a:rPr>
              <a:t>эффективности использования государственного и муниципального </a:t>
            </a:r>
            <a:r>
              <a:rPr lang="ru-RU" sz="1400" b="1" dirty="0" smtClean="0">
                <a:solidFill>
                  <a:schemeClr val="tx1"/>
                </a:solidFill>
              </a:rPr>
              <a:t>имущества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1400" b="1" dirty="0" smtClean="0">
                <a:solidFill>
                  <a:srgbClr val="C00000"/>
                </a:solidFill>
              </a:rPr>
              <a:t>срок </a:t>
            </a:r>
            <a:r>
              <a:rPr lang="ru-RU" sz="1400" b="1" dirty="0">
                <a:solidFill>
                  <a:srgbClr val="C00000"/>
                </a:solidFill>
              </a:rPr>
              <a:t>реализации 01.10.2020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50368" y="1708778"/>
            <a:ext cx="2921125" cy="4917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725484" y="3888463"/>
            <a:ext cx="3142265" cy="4549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958139" y="1708778"/>
            <a:ext cx="2943222" cy="49385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контрольная точка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040090" y="2457026"/>
            <a:ext cx="3040575" cy="17166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Увеличено количество </a:t>
            </a:r>
            <a:r>
              <a:rPr lang="ru-RU" sz="1400" b="1" dirty="0" smtClean="0">
                <a:solidFill>
                  <a:schemeClr val="tx1"/>
                </a:solidFill>
              </a:rPr>
              <a:t>объектов   </a:t>
            </a:r>
            <a:r>
              <a:rPr lang="ru-RU" sz="1400" b="1" dirty="0">
                <a:solidFill>
                  <a:schemeClr val="tx1"/>
                </a:solidFill>
              </a:rPr>
              <a:t>в перечнях государственного и муниципального имущества Кировской области не менее чем на 10</a:t>
            </a:r>
            <a:r>
              <a:rPr lang="ru-RU" sz="1400" b="1" dirty="0" smtClean="0">
                <a:solidFill>
                  <a:schemeClr val="tx1"/>
                </a:solidFill>
              </a:rPr>
              <a:t>% к уровню 2019 года</a:t>
            </a:r>
          </a:p>
          <a:p>
            <a:pPr lvl="0" algn="ctr"/>
            <a:endParaRPr lang="ru-RU" sz="1400" b="1" dirty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срок </a:t>
            </a:r>
            <a:r>
              <a:rPr lang="ru-RU" sz="1400" b="1" dirty="0">
                <a:solidFill>
                  <a:srgbClr val="C00000"/>
                </a:solidFill>
              </a:rPr>
              <a:t>реализации 01.10.2020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2" name="Рисунок 31" descr="https://helengifts.ru/i/succes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33" y="5415254"/>
            <a:ext cx="1511599" cy="1655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 descr="https://pbs.twimg.com/media/DeBhZZ1VAAA6shK.jpg:larg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484" y="1708778"/>
            <a:ext cx="2995256" cy="2018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 descr="https://mir-cdn.behance.net/v1/rendition/projects/max_808/4c447c33869396.Y3JvcCwxMTIwLDg3NiwzNCw2NQ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981" y="4454403"/>
            <a:ext cx="3040575" cy="2212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089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B2FBD-C72C-4157-993D-00073D4968C8}"/>
              </a:ext>
            </a:extLst>
          </p:cNvPr>
          <p:cNvSpPr txBox="1"/>
          <p:nvPr/>
        </p:nvSpPr>
        <p:spPr>
          <a:xfrm>
            <a:off x="401560" y="0"/>
            <a:ext cx="9587828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Увеличено количество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объектов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перечнях государственного и муниципального имущества Кировской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области для субъектов МСП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Narrow"/>
              </a:rPr>
              <a:t>на 15.07.2020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Arial Narrow"/>
                <a:cs typeface="Segoe UI"/>
              </a:rPr>
              <a:t>​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libri"/>
              <a:cs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92958"/>
              </p:ext>
            </p:extLst>
          </p:nvPr>
        </p:nvGraphicFramePr>
        <p:xfrm>
          <a:off x="776377" y="677108"/>
          <a:ext cx="9143999" cy="6439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427"/>
                <a:gridCol w="3782025"/>
                <a:gridCol w="754542"/>
                <a:gridCol w="3912005"/>
              </a:tblGrid>
              <a:tr h="326448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№ п/п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УВЕЛИЧЕНИЕ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КОЛИЧЕСТВА ОБЪЕКТОВ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C00000"/>
                          </a:solidFill>
                        </a:rPr>
                        <a:t>&gt;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C00000"/>
                          </a:solidFill>
                        </a:rPr>
                        <a:t>10%</a:t>
                      </a:r>
                      <a:endParaRPr lang="ru-RU" sz="1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№ п/п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ВЫПОЛНЕНИЕ </a:t>
                      </a:r>
                      <a:r>
                        <a:rPr lang="ru-RU" sz="1800" dirty="0" smtClean="0">
                          <a:solidFill>
                            <a:srgbClr val="C00000"/>
                          </a:solidFill>
                        </a:rPr>
                        <a:t>0 %</a:t>
                      </a:r>
                      <a:endParaRPr lang="ru-RU" sz="1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БЕЛОХОЛУНИЦКИЙ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АФАНАСЬЕВСКИЙ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4621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257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БОГОРОДСКИЙ МУНИЦИПАЛЬНЫЙ </a:t>
                      </a:r>
                      <a:r>
                        <a:rPr lang="ru-RU" sz="1100" b="1" dirty="0" smtClean="0"/>
                        <a:t>ОКРУГ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ВЕРХНЕКАМСКИЙ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7153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3.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ВЯТСКОПОЛЯНСКИЙ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3.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ВЕРХОШИЖЕМСКИЙ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1100" b="1" dirty="0" smtClean="0"/>
                        <a:t>4.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г. КИРОВ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4.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г. ВЯТСКИЕ ПОЛЯНЫ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5.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г. КОТЕЛЬНИЧ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5.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ДАРОВСКОЙ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6.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г. СЛОБОДСКОЙ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6.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ЗАТО ПЕРВОМАЙСКИЙ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7.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КИКНУРСКИЙ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7.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ЗУЕВСКИЙ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8.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КИЛЬМЕЗСКИЙ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8.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КУМЕНСКИЙ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9.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КИРОВО-ЧЕПЕЦКИЙ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9.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ЛЕБЯЖСКИЙ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10.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КОТЕЛЬНИЧСКИЙ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10.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ЛУЗСКИЙ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11.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НАГОРСКИЙ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11.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МАЛМЫЖСКИЙ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12.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ОРИЧЕВСКИЙ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12.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МУРАШИНСКИЙ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13.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ОРЛОВСКИЙ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13.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НЕМСКИЙ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14.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ПИЖАНСКИЙ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14.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НОЛИНСКИЙ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15.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ПОДОСИНОВСКИЙ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15.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ОМУТНИНСКИЙ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kumimoji="0" lang="ru-RU" sz="11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16.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СВЕЧИНСКИЙ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16.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ОПАРИНСКИЙ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17.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СЛОБОДСКОЙ</a:t>
                      </a:r>
                      <a:r>
                        <a:rPr lang="ru-RU" sz="1100" b="1" baseline="0" dirty="0" smtClean="0"/>
                        <a:t> 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17.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САНЧУРСКИЙ МУНИЦИПАЛЬНЫЙ ОКРУГ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18.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СОВЕТСКИЙ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18.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ТУЖИНСКИЙ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19.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СУНСКИЙ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19.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УНИНСКИЙ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20.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УРЖУМСКИЙ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20.</a:t>
                      </a:r>
                      <a:endParaRPr lang="ru-RU" sz="11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ЯРАНСКИЙ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kumimoji="0" lang="ru-RU" sz="11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21.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ФАЛЕНСКИЙ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№ п/п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ВЫПОЛНЕНИЕ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5 %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483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22.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ШАБАЛИНСКИЙ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1.</a:t>
                      </a:r>
                      <a:endParaRPr lang="ru-RU" sz="11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АРБАЖСКИЙ РАЙОН</a:t>
                      </a:r>
                      <a:endParaRPr lang="ru-RU" sz="11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2722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23.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ЮРЬЯНСКИЙ </a:t>
                      </a:r>
                      <a:r>
                        <a:rPr lang="ru-RU" sz="1100" b="1" baseline="0" dirty="0" smtClean="0"/>
                        <a:t>РАЙОН</a:t>
                      </a:r>
                      <a:endParaRPr lang="ru-RU" sz="11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/>
                        <a:t>2. </a:t>
                      </a:r>
                      <a:endParaRPr lang="ru-RU" sz="11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КИРОВО-ЧЕПЕЦК</a:t>
                      </a:r>
                      <a:endParaRPr lang="ru-RU" sz="11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205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2200"/>
              </a:lnSpc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для обеспечения доступа субъектов МСП к предоставляемому государственному и муниципальному имуществу на 2020 год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8260528"/>
              </p:ext>
            </p:extLst>
          </p:nvPr>
        </p:nvGraphicFramePr>
        <p:xfrm>
          <a:off x="833328" y="1725282"/>
          <a:ext cx="8845510" cy="509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9275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386</TotalTime>
  <Words>555</Words>
  <Application>Microsoft Office PowerPoint</Application>
  <PresentationFormat>Произвольный</PresentationFormat>
  <Paragraphs>153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Segoe UI</vt:lpstr>
      <vt:lpstr>Times New Roman</vt:lpstr>
      <vt:lpstr>Arial Narrow</vt:lpstr>
      <vt:lpstr>Calibri</vt:lpstr>
      <vt:lpstr>Тема Office</vt:lpstr>
      <vt:lpstr>Оказание имущественной поддержки субъектам малого и среднего предпринимательства  органами местного самоуправления  Кировской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для обеспечения доступа субъектов МСП к предоставляемому государственному и муниципальному имуществу на 2020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ИМУЩЕСТВЕННАЯ ПОДДЕРЖКА СУБЪЕКТОВ МАЛОГО И СРЕДНЕГО ПРЕДПРИНИМАТЕЛЬСТВА  НА ТЕРРИТОРИИ КИРОВСКОЙ ОБЛАСТИ</dc:title>
  <dc:creator>Мальцева Наталья Алексеевна</dc:creator>
  <cp:lastModifiedBy>Светлана М. Шабалина</cp:lastModifiedBy>
  <cp:revision>519</cp:revision>
  <cp:lastPrinted>2020-07-13T09:00:58Z</cp:lastPrinted>
  <dcterms:created xsi:type="dcterms:W3CDTF">2020-06-03T05:43:39Z</dcterms:created>
  <dcterms:modified xsi:type="dcterms:W3CDTF">2020-07-15T09:30:14Z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2020-07-09T00:00:00Z</vt:filetime>
  </property>
  <property fmtid="{D5CDD505-2E9C-101B-9397-08002B2CF9AE}" pid="3" name="LastSaved">
    <vt:filetime>2020-06-03T00:00:00Z</vt:filetime>
  </property>
</Properties>
</file>