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drawing14.xml" ContentType="application/vnd.ms-office.drawingml.diagramDrawing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12.xml" ContentType="application/vnd.openxmlformats-officedocument.drawingml.chart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rawings/drawing9.xml" ContentType="application/vnd.openxmlformats-officedocument.drawingml.chartshapes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charts/chart5.xml" ContentType="application/vnd.openxmlformats-officedocument.drawingml.chart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6" r:id="rId1"/>
  </p:sldMasterIdLst>
  <p:notesMasterIdLst>
    <p:notesMasterId r:id="rId46"/>
  </p:notesMasterIdLst>
  <p:handoutMasterIdLst>
    <p:handoutMasterId r:id="rId47"/>
  </p:handoutMasterIdLst>
  <p:sldIdLst>
    <p:sldId id="313" r:id="rId2"/>
    <p:sldId id="314" r:id="rId3"/>
    <p:sldId id="258" r:id="rId4"/>
    <p:sldId id="309" r:id="rId5"/>
    <p:sldId id="259" r:id="rId6"/>
    <p:sldId id="316" r:id="rId7"/>
    <p:sldId id="261" r:id="rId8"/>
    <p:sldId id="262" r:id="rId9"/>
    <p:sldId id="263" r:id="rId10"/>
    <p:sldId id="265" r:id="rId11"/>
    <p:sldId id="308" r:id="rId12"/>
    <p:sldId id="267" r:id="rId13"/>
    <p:sldId id="266" r:id="rId14"/>
    <p:sldId id="310" r:id="rId15"/>
    <p:sldId id="315" r:id="rId16"/>
    <p:sldId id="317" r:id="rId17"/>
    <p:sldId id="272" r:id="rId18"/>
    <p:sldId id="278" r:id="rId19"/>
    <p:sldId id="280" r:id="rId20"/>
    <p:sldId id="281" r:id="rId21"/>
    <p:sldId id="283" r:id="rId22"/>
    <p:sldId id="318" r:id="rId23"/>
    <p:sldId id="284" r:id="rId24"/>
    <p:sldId id="287" r:id="rId25"/>
    <p:sldId id="305" r:id="rId26"/>
    <p:sldId id="319" r:id="rId27"/>
    <p:sldId id="320" r:id="rId28"/>
    <p:sldId id="289" r:id="rId29"/>
    <p:sldId id="290" r:id="rId30"/>
    <p:sldId id="306" r:id="rId31"/>
    <p:sldId id="291" r:id="rId32"/>
    <p:sldId id="292" r:id="rId33"/>
    <p:sldId id="293" r:id="rId34"/>
    <p:sldId id="294" r:id="rId35"/>
    <p:sldId id="295" r:id="rId36"/>
    <p:sldId id="322" r:id="rId37"/>
    <p:sldId id="273" r:id="rId38"/>
    <p:sldId id="275" r:id="rId39"/>
    <p:sldId id="276" r:id="rId40"/>
    <p:sldId id="277" r:id="rId41"/>
    <p:sldId id="321" r:id="rId42"/>
    <p:sldId id="300" r:id="rId43"/>
    <p:sldId id="301" r:id="rId44"/>
    <p:sldId id="30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CEDA9"/>
    <a:srgbClr val="FBD1AF"/>
    <a:srgbClr val="B2874E"/>
    <a:srgbClr val="BA7144"/>
    <a:srgbClr val="B1864D"/>
    <a:srgbClr val="6A0202"/>
    <a:srgbClr val="408E8E"/>
    <a:srgbClr val="A95007"/>
    <a:srgbClr val="4D2403"/>
    <a:srgbClr val="EEFEF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30" autoAdjust="0"/>
    <p:restoredTop sz="86897" autoAdjust="0"/>
  </p:normalViewPr>
  <p:slideViewPr>
    <p:cSldViewPr>
      <p:cViewPr>
        <p:scale>
          <a:sx n="100" d="100"/>
          <a:sy n="100" d="100"/>
        </p:scale>
        <p:origin x="-19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34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 u="none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none" baseline="0" dirty="0">
                <a:uFill>
                  <a:solidFill>
                    <a:srgbClr val="C00000"/>
                  </a:solidFill>
                </a:uFill>
              </a:rPr>
              <a:t>Прогноз на </a:t>
            </a:r>
            <a:r>
              <a:rPr lang="ru-RU" sz="2000" u="none" baseline="0" dirty="0" smtClean="0">
                <a:uFill>
                  <a:solidFill>
                    <a:srgbClr val="C00000"/>
                  </a:solidFill>
                </a:uFill>
              </a:rPr>
              <a:t>2022 год</a:t>
            </a:r>
          </a:p>
          <a:p>
            <a:pPr>
              <a:defRPr u="none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none" baseline="0" dirty="0" smtClean="0">
                <a:uFill>
                  <a:solidFill>
                    <a:srgbClr val="C00000"/>
                  </a:solidFill>
                </a:uFill>
              </a:rPr>
              <a:t>531 894,8 тыс.руб</a:t>
            </a:r>
            <a:r>
              <a:rPr lang="ru-RU" sz="2000" u="none" baseline="0" dirty="0">
                <a:uFill>
                  <a:solidFill>
                    <a:srgbClr val="C00000"/>
                  </a:solidFill>
                </a:uFill>
              </a:rPr>
              <a:t>.</a:t>
            </a:r>
          </a:p>
        </c:rich>
      </c:tx>
      <c:layout>
        <c:manualLayout>
          <c:xMode val="edge"/>
          <c:yMode val="edge"/>
          <c:x val="0.20002167635967963"/>
          <c:y val="3.4255154445205042E-2"/>
        </c:manualLayout>
      </c:layout>
    </c:title>
    <c:plotArea>
      <c:layout>
        <c:manualLayout>
          <c:layoutTarget val="inner"/>
          <c:xMode val="edge"/>
          <c:yMode val="edge"/>
          <c:x val="0.22987381743908789"/>
          <c:y val="0.17203790222139084"/>
          <c:w val="0.76166834637421466"/>
          <c:h val="0.561229307854682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Прогноз на 2021 год 503 621,4 тыс.руб.</c:v>
                </c:pt>
              </c:strCache>
            </c:strRef>
          </c:tx>
          <c:explosion val="24"/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32337.1</c:v>
                </c:pt>
                <c:pt idx="1">
                  <c:v>89057.7</c:v>
                </c:pt>
                <c:pt idx="2">
                  <c:v>385510.1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5.1054268823931923E-2"/>
          <c:w val="0.96655065146018526"/>
          <c:h val="0.8657429876212584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lumMod val="75000"/>
                <a:alpha val="77000"/>
              </a:schemeClr>
            </a:solidFill>
          </c:spPr>
          <c:dLbls>
            <c:dLbl>
              <c:idx val="0"/>
              <c:layout>
                <c:manualLayout>
                  <c:x val="-3.0408498672561341E-3"/>
                  <c:y val="4.641297165812007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20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903,2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4 632,7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16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089,88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</a:t>
                    </a:r>
                    <a:r>
                      <a:rPr lang="ru-RU" baseline="0" dirty="0" smtClean="0">
                        <a:solidFill>
                          <a:schemeClr val="bg1"/>
                        </a:solidFill>
                      </a:rPr>
                      <a:t> 164,9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20903.2</c:v>
                </c:pt>
                <c:pt idx="1">
                  <c:v>4632.7</c:v>
                </c:pt>
                <c:pt idx="2">
                  <c:v>16089.88</c:v>
                </c:pt>
                <c:pt idx="3">
                  <c:v>4164.9000000000005</c:v>
                </c:pt>
              </c:numCache>
            </c:numRef>
          </c:val>
        </c:ser>
        <c:dLbls>
          <c:showVal val="1"/>
        </c:dLbls>
        <c:gapWidth val="75"/>
        <c:overlap val="100"/>
        <c:axId val="157107712"/>
        <c:axId val="157109248"/>
      </c:barChart>
      <c:catAx>
        <c:axId val="157107712"/>
        <c:scaling>
          <c:orientation val="minMax"/>
        </c:scaling>
        <c:axPos val="b"/>
        <c:numFmt formatCode="General" sourceLinked="1"/>
        <c:majorTickMark val="none"/>
        <c:tickLblPos val="nextTo"/>
        <c:crossAx val="157109248"/>
        <c:crosses val="autoZero"/>
        <c:auto val="1"/>
        <c:lblAlgn val="ctr"/>
        <c:lblOffset val="100"/>
      </c:catAx>
      <c:valAx>
        <c:axId val="157109248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57107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autoTitleDeleted val="1"/>
    <c:plotArea>
      <c:layout>
        <c:manualLayout>
          <c:layoutTarget val="inner"/>
          <c:xMode val="edge"/>
          <c:yMode val="edge"/>
          <c:x val="9.805262985351354E-2"/>
          <c:y val="8.1193646612364681E-2"/>
          <c:w val="0.89761042033580973"/>
          <c:h val="0.3647476669258972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>
                <a:alpha val="72000"/>
              </a:srgb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3 780,0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891299873784569E-3"/>
                  <c:y val="1.160324291452995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</a:t>
                    </a:r>
                    <a:r>
                      <a:rPr lang="ru-RU" baseline="0" dirty="0" smtClean="0"/>
                      <a:t> 450,0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ru-RU" baseline="0" dirty="0" smtClean="0"/>
                      <a:t> 386,45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7.2282496844613452E-3"/>
                  <c:y val="-3.48097287435898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05,0</a:t>
                    </a:r>
                    <a:endParaRPr lang="en-US" dirty="0"/>
                  </a:p>
                </c:rich>
              </c:tx>
              <c:showVal val="1"/>
            </c:dLbl>
            <c:numFmt formatCode="#,##0.0" sourceLinked="0"/>
            <c:showVal val="1"/>
          </c:dLbls>
          <c:cat>
            <c:strRef>
              <c:f>Лист1!$A$2:$A$5</c:f>
              <c:strCache>
                <c:ptCount val="4"/>
                <c:pt idx="0">
                  <c:v>Пенсионное обеспечение</c:v>
                </c:pt>
                <c:pt idx="1">
                  <c:v>Социальное обеспечение населения,в том числе за исключением расходов по субсидии по ЖКУ</c:v>
                </c:pt>
                <c:pt idx="2">
                  <c:v>Охрана семьи и детства</c:v>
                </c:pt>
                <c:pt idx="3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3780</c:v>
                </c:pt>
                <c:pt idx="1">
                  <c:v>7450</c:v>
                </c:pt>
                <c:pt idx="2">
                  <c:v>8386.4499999999935</c:v>
                </c:pt>
                <c:pt idx="3">
                  <c:v>105</c:v>
                </c:pt>
              </c:numCache>
            </c:numRef>
          </c:val>
        </c:ser>
        <c:dLbls>
          <c:showVal val="1"/>
        </c:dLbls>
        <c:gapWidth val="75"/>
        <c:overlap val="100"/>
        <c:axId val="153896832"/>
        <c:axId val="153898368"/>
      </c:barChart>
      <c:catAx>
        <c:axId val="15389683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3898368"/>
        <c:crosses val="autoZero"/>
        <c:auto val="1"/>
        <c:lblAlgn val="ctr"/>
        <c:lblOffset val="100"/>
      </c:catAx>
      <c:valAx>
        <c:axId val="153898368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53896832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3.1844455554321145E-2"/>
          <c:y val="0.12639831206494298"/>
          <c:w val="0.94121023589971486"/>
          <c:h val="0.7426076395552038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 БЮДЖЕТА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b="1" dirty="0" smtClean="0"/>
                      <a:t>11</a:t>
                    </a:r>
                    <a:r>
                      <a:rPr lang="ru-RU" b="1" baseline="0" dirty="0" smtClean="0"/>
                      <a:t> 091,7</a:t>
                    </a:r>
                    <a:endParaRPr lang="en-US" dirty="0"/>
                  </a:p>
                </c:rich>
              </c:tx>
              <c:spPr>
                <a:gradFill rotWithShape="1">
                  <a:gsLst>
                    <a:gs pos="0">
                      <a:schemeClr val="accent2">
                        <a:tint val="50000"/>
                        <a:satMod val="300000"/>
                      </a:schemeClr>
                    </a:gs>
                    <a:gs pos="35000">
                      <a:schemeClr val="accent2">
                        <a:tint val="37000"/>
                        <a:satMod val="300000"/>
                      </a:schemeClr>
                    </a:gs>
                    <a:gs pos="100000">
                      <a:schemeClr val="accent2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6852,</a:t>
                    </a:r>
                    <a:r>
                      <a:rPr lang="ru-RU" dirty="0" smtClean="0"/>
                      <a:t>27</a:t>
                    </a:r>
                    <a:endParaRPr lang="en-US" dirty="0"/>
                  </a:p>
                </c:rich>
              </c:tx>
              <c:dLblPos val="ctr"/>
              <c:showVal val="1"/>
            </c:dLbl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11091.7</c:v>
                </c:pt>
                <c:pt idx="1">
                  <c:v>6852.27</c:v>
                </c:pt>
              </c:numCache>
            </c:numRef>
          </c:val>
        </c:ser>
        <c:gapWidth val="90"/>
        <c:overlap val="-66"/>
        <c:axId val="160237056"/>
        <c:axId val="160238592"/>
      </c:barChart>
      <c:catAx>
        <c:axId val="160237056"/>
        <c:scaling>
          <c:orientation val="minMax"/>
        </c:scaling>
        <c:axPos val="b"/>
        <c:tickLblPos val="nextTo"/>
        <c:crossAx val="160238592"/>
        <c:crosses val="autoZero"/>
        <c:auto val="1"/>
        <c:lblAlgn val="ctr"/>
        <c:lblOffset val="100"/>
      </c:catAx>
      <c:valAx>
        <c:axId val="16023859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60237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Оценка поступлений </a:t>
            </a:r>
            <a:r>
              <a:rPr lang="ru-RU" sz="2000" dirty="0" smtClean="0"/>
              <a:t>в </a:t>
            </a:r>
          </a:p>
          <a:p>
            <a:pPr>
              <a:defRPr/>
            </a:pPr>
            <a:r>
              <a:rPr lang="ru-RU" sz="2000" dirty="0" smtClean="0"/>
              <a:t>2021 году </a:t>
            </a:r>
            <a:r>
              <a:rPr lang="ru-RU" sz="2000" baseline="0" dirty="0" smtClean="0"/>
              <a:t>535 944,8 тыс.руб</a:t>
            </a:r>
            <a:endParaRPr lang="ru-RU" sz="2000" dirty="0"/>
          </a:p>
        </c:rich>
      </c:tx>
      <c:layout>
        <c:manualLayout>
          <c:xMode val="edge"/>
          <c:yMode val="edge"/>
          <c:x val="0.10794999386033131"/>
          <c:y val="2.5527134411965996E-2"/>
        </c:manualLayout>
      </c:layout>
    </c:title>
    <c:plotArea>
      <c:layout>
        <c:manualLayout>
          <c:layoutTarget val="inner"/>
          <c:xMode val="edge"/>
          <c:yMode val="edge"/>
          <c:x val="3.6580805458864531E-2"/>
          <c:y val="0.17046643940147155"/>
          <c:w val="0.68641502457534698"/>
          <c:h val="0.537326992907218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Оценка поступлений в 2018 году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8565188663248036E-2"/>
                  <c:y val="9.2825943316240528E-3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35 744,7</a:t>
                    </a:r>
                  </a:p>
                  <a:p>
                    <a:r>
                      <a:rPr lang="ru-RU" sz="1400" b="1" dirty="0" smtClean="0">
                        <a:latin typeface="Times New Roman" pitchFamily="18" charset="0"/>
                        <a:cs typeface="Times New Roman" pitchFamily="18" charset="0"/>
                      </a:rPr>
                      <a:t>(6,7%)</a:t>
                    </a:r>
                    <a:endParaRPr lang="en-US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83 727,2</a:t>
                    </a:r>
                  </a:p>
                  <a:p>
                    <a:r>
                      <a:rPr lang="ru-RU" sz="1400" b="1" dirty="0" smtClean="0">
                        <a:latin typeface="Times New Roman" pitchFamily="18" charset="0"/>
                        <a:cs typeface="Times New Roman" pitchFamily="18" charset="0"/>
                      </a:rPr>
                      <a:t>(15,6%)</a:t>
                    </a:r>
                    <a:endParaRPr lang="en-US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 formatCode="General">
                  <c:v>35744.699999999997</c:v>
                </c:pt>
                <c:pt idx="1">
                  <c:v>83727.199999999997</c:v>
                </c:pt>
                <c:pt idx="2" formatCode="General">
                  <c:v>416472.9</c:v>
                </c:pt>
              </c:numCache>
            </c:numRef>
          </c:val>
        </c:ser>
        <c:firstSliceAng val="0"/>
        <c:holeSize val="50"/>
      </c:doughnutChart>
      <c:doughnutChart>
        <c:varyColors val="1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firstSliceAng val="0"/>
        <c:holeSize val="50"/>
      </c:doughnutChart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2.6576194730265887E-2"/>
          <c:y val="0.16319172620226255"/>
          <c:w val="0.9303215565894869"/>
          <c:h val="0.54807114695175796"/>
        </c:manualLayout>
      </c:layout>
      <c:bar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339,0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530,0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Оценка показателей в 2021 году</c:v>
                </c:pt>
                <c:pt idx="1">
                  <c:v>Прогноз на 2022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1000</c:v>
                </c:pt>
                <c:pt idx="1">
                  <c:v>1530</c:v>
                </c:pt>
              </c:numCache>
            </c:numRef>
          </c:val>
        </c:ser>
        <c:overlap val="100"/>
        <c:axId val="151550592"/>
        <c:axId val="154669440"/>
      </c:barChart>
      <c:catAx>
        <c:axId val="151550592"/>
        <c:scaling>
          <c:orientation val="minMax"/>
        </c:scaling>
        <c:axPos val="b"/>
        <c:tickLblPos val="nextTo"/>
        <c:crossAx val="154669440"/>
        <c:crosses val="autoZero"/>
        <c:auto val="1"/>
        <c:lblAlgn val="ctr"/>
        <c:lblOffset val="100"/>
      </c:catAx>
      <c:valAx>
        <c:axId val="1546694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515505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4.2485301971050389E-2"/>
          <c:y val="3.2760758755119315E-2"/>
          <c:w val="0.95751469802894951"/>
          <c:h val="0.782955165834630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35 744,7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1 885,7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Оценка поступлений на 2021 год</c:v>
                </c:pt>
                <c:pt idx="1">
                  <c:v>Прогноз на 2022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35744.699999999997</c:v>
                </c:pt>
                <c:pt idx="1">
                  <c:v>31885.7</c:v>
                </c:pt>
              </c:numCache>
            </c:numRef>
          </c:val>
        </c:ser>
        <c:overlap val="100"/>
        <c:axId val="153785088"/>
        <c:axId val="153786624"/>
      </c:barChart>
      <c:catAx>
        <c:axId val="153785088"/>
        <c:scaling>
          <c:orientation val="minMax"/>
        </c:scaling>
        <c:axPos val="b"/>
        <c:tickLblPos val="nextTo"/>
        <c:crossAx val="153786624"/>
        <c:crosses val="autoZero"/>
        <c:auto val="1"/>
        <c:lblAlgn val="ctr"/>
        <c:lblOffset val="100"/>
      </c:catAx>
      <c:valAx>
        <c:axId val="15378662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53785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000"/>
            </a:pPr>
            <a:r>
              <a:rPr lang="ru-RU" sz="2000" dirty="0" smtClean="0"/>
              <a:t>Социальная</a:t>
            </a:r>
            <a:r>
              <a:rPr lang="ru-RU" sz="2000" baseline="0" dirty="0" smtClean="0"/>
              <a:t> направленность бюджета</a:t>
            </a:r>
            <a:endParaRPr lang="ru-RU" sz="2000" dirty="0"/>
          </a:p>
        </c:rich>
      </c:tx>
      <c:layout/>
      <c:overlay val="1"/>
    </c:title>
    <c:plotArea>
      <c:layout>
        <c:manualLayout>
          <c:layoutTarget val="inner"/>
          <c:xMode val="edge"/>
          <c:yMode val="edge"/>
          <c:x val="1.6460472645896587E-2"/>
          <c:y val="0.10381169769015532"/>
          <c:w val="0.95834374884272056"/>
          <c:h val="0.809867956768497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15"/>
          <c:dPt>
            <c:idx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393</a:t>
                    </a:r>
                    <a:r>
                      <a:rPr lang="ru-RU" sz="1200" baseline="0" dirty="0" smtClean="0"/>
                      <a:t> 266,5</a:t>
                    </a:r>
                    <a:endParaRPr lang="en-US" sz="1200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200" dirty="0" smtClean="0"/>
                      <a:t>99</a:t>
                    </a:r>
                    <a:r>
                      <a:rPr lang="ru-RU" sz="1200" baseline="0" dirty="0" smtClean="0"/>
                      <a:t> 616,8</a:t>
                    </a:r>
                    <a:endParaRPr lang="en-US" sz="1200" dirty="0"/>
                  </a:p>
                </c:rich>
              </c:tx>
              <c:spPr>
                <a:noFill/>
                <a:ln>
                  <a:noFill/>
                </a:ln>
              </c:spPr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43</a:t>
                    </a:r>
                    <a:r>
                      <a:rPr lang="ru-RU" baseline="0" dirty="0" smtClean="0"/>
                      <a:t> 667,9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направленность (73,3%)</c:v>
                </c:pt>
                <c:pt idx="1">
                  <c:v>Общего характера (18,6%)</c:v>
                </c:pt>
                <c:pt idx="2">
                  <c:v>Содержание органов управления (8,1%)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393266.5</c:v>
                </c:pt>
                <c:pt idx="1">
                  <c:v>99616.77</c:v>
                </c:pt>
                <c:pt idx="2">
                  <c:v>43667.9</c:v>
                </c:pt>
              </c:numCache>
            </c:numRef>
          </c:val>
        </c:ser>
        <c:dLbls>
          <c:showVal val="1"/>
        </c:dLbls>
        <c:firstSliceAng val="75"/>
        <c:holeSize val="43"/>
      </c:doughnutChart>
    </c:plotArea>
    <c:legend>
      <c:legendPos val="b"/>
      <c:layout>
        <c:manualLayout>
          <c:xMode val="edge"/>
          <c:yMode val="edge"/>
          <c:x val="1.6973312489088524E-2"/>
          <c:y val="0.82684850734742432"/>
          <c:w val="0.93202895488843684"/>
          <c:h val="0.16024642248422363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autoTitleDeleted val="1"/>
    <c:plotArea>
      <c:layout>
        <c:manualLayout>
          <c:layoutTarget val="inner"/>
          <c:xMode val="edge"/>
          <c:yMode val="edge"/>
          <c:x val="3.5116696191727935E-2"/>
          <c:y val="3.0879998160904951E-2"/>
          <c:w val="0.93561939031516561"/>
          <c:h val="0.82966641644363281"/>
        </c:manualLayout>
      </c:layout>
      <c:barChart>
        <c:barDir val="col"/>
        <c:grouping val="stacked"/>
        <c:overlap val="100"/>
        <c:axId val="154976256"/>
        <c:axId val="154977792"/>
      </c:barChart>
      <c:catAx>
        <c:axId val="154976256"/>
        <c:scaling>
          <c:orientation val="minMax"/>
        </c:scaling>
        <c:axPos val="b"/>
        <c:numFmt formatCode="General" sourceLinked="1"/>
        <c:majorTickMark val="none"/>
        <c:tickLblPos val="nextTo"/>
        <c:crossAx val="154977792"/>
        <c:crosses val="autoZero"/>
        <c:auto val="1"/>
        <c:lblAlgn val="ctr"/>
        <c:lblOffset val="100"/>
      </c:catAx>
      <c:valAx>
        <c:axId val="154977792"/>
        <c:scaling>
          <c:orientation val="minMax"/>
        </c:scaling>
        <c:delete val="1"/>
        <c:axPos val="l"/>
        <c:numFmt formatCode="#,##0.00" sourceLinked="1"/>
        <c:tickLblPos val="none"/>
        <c:crossAx val="1549762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6"/>
  <c:chart>
    <c:plotArea>
      <c:layout>
        <c:manualLayout>
          <c:layoutTarget val="inner"/>
          <c:xMode val="edge"/>
          <c:yMode val="edge"/>
          <c:x val="0"/>
          <c:y val="3.6390055549754094E-2"/>
          <c:w val="0.98868790757861469"/>
          <c:h val="0.91104653087837895"/>
        </c:manualLayout>
      </c:layout>
      <c:bar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Функционирование высшего должностного лица субъекта РФ и муниципального образования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-3.0218688532773884E-17"/>
                  <c:y val="-6.469343208845182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320,1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-4.4476734560810791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8.08667901105647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8</a:t>
                    </a:r>
                    <a:r>
                      <a:rPr lang="ru-RU" baseline="0" dirty="0" smtClean="0"/>
                      <a:t> 385,9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8.8938958820727247E-4"/>
                  <c:y val="-2.4260037033169396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7.68234506050364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baseline="0" dirty="0" smtClean="0"/>
                      <a:t> 387,8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0"/>
                  <c:y val="-6.8736771593979978E-2"/>
                </c:manualLayout>
              </c:layout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baseline="0" dirty="0" smtClean="0"/>
                      <a:t>2 255,1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1320.1</c:v>
                </c:pt>
                <c:pt idx="1">
                  <c:v>85</c:v>
                </c:pt>
                <c:pt idx="2">
                  <c:v>28385.9</c:v>
                </c:pt>
                <c:pt idx="3">
                  <c:v>34</c:v>
                </c:pt>
                <c:pt idx="4">
                  <c:v>1387.8</c:v>
                </c:pt>
                <c:pt idx="5">
                  <c:v>200</c:v>
                </c:pt>
                <c:pt idx="6">
                  <c:v>12255.1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</c:ser>
        <c:ser>
          <c:idx val="2"/>
          <c:order val="2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Лист1!$D$1:$D$8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Лист1!$E$1:$E$8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Резервные фонды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</c:numCache>
            </c:numRef>
          </c:val>
        </c:ser>
        <c:ser>
          <c:idx val="5"/>
          <c:order val="5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Лист1!$G$1:$G$8</c:f>
              <c:numCache>
                <c:formatCode>General</c:formatCode>
                <c:ptCount val="8"/>
              </c:numCache>
            </c:numRef>
          </c:val>
        </c:ser>
        <c:dLbls>
          <c:showVal val="1"/>
        </c:dLbls>
        <c:gapWidth val="75"/>
        <c:overlap val="100"/>
        <c:axId val="156625920"/>
        <c:axId val="156508928"/>
      </c:barChart>
      <c:catAx>
        <c:axId val="156625920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56508928"/>
        <c:crosses val="autoZero"/>
        <c:auto val="1"/>
        <c:lblAlgn val="ctr"/>
        <c:lblOffset val="100"/>
      </c:catAx>
      <c:valAx>
        <c:axId val="156508928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566259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1.7903170265432533E-2"/>
          <c:y val="0"/>
          <c:w val="0.96445988324529663"/>
          <c:h val="0.7608273749153785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предусмотрены на:</c:v>
                </c:pt>
              </c:strCache>
            </c:strRef>
          </c:tx>
          <c:dLbls>
            <c:dLbl>
              <c:idx val="0"/>
              <c:layout>
                <c:manualLayout>
                  <c:x val="-1.6033572027350698E-3"/>
                  <c:y val="-4.658811494739588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528,8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3.2067144054700506E-3"/>
                  <c:y val="-5.3243559939880947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2000,0</a:t>
                    </a:r>
                    <a:endParaRPr lang="en-US" b="1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51</a:t>
                    </a:r>
                    <a:r>
                      <a:rPr lang="ru-RU" b="1" baseline="0" dirty="0" smtClean="0"/>
                      <a:t> 046,5</a:t>
                    </a:r>
                    <a:endParaRPr lang="ru-RU" b="1" dirty="0" smtClean="0"/>
                  </a:p>
                  <a:p>
                    <a:endParaRPr lang="en-US" b="1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4.8100716082051494E-3"/>
                  <c:y val="-3.660494745866835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80,0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1123.8</c:v>
                </c:pt>
                <c:pt idx="1">
                  <c:v>1500</c:v>
                </c:pt>
                <c:pt idx="2">
                  <c:v>34874.699999999997</c:v>
                </c:pt>
                <c:pt idx="3">
                  <c:v>460</c:v>
                </c:pt>
              </c:numCache>
            </c:numRef>
          </c:val>
        </c:ser>
        <c:dLbls>
          <c:showVal val="1"/>
        </c:dLbls>
        <c:gapWidth val="95"/>
        <c:overlap val="100"/>
        <c:axId val="3098496"/>
        <c:axId val="3096960"/>
      </c:barChart>
      <c:valAx>
        <c:axId val="309696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3098496"/>
        <c:crosses val="autoZero"/>
        <c:crossBetween val="between"/>
      </c:valAx>
      <c:catAx>
        <c:axId val="3098496"/>
        <c:scaling>
          <c:orientation val="minMax"/>
        </c:scaling>
        <c:axPos val="b"/>
        <c:numFmt formatCode="General" sourceLinked="1"/>
        <c:majorTickMark val="none"/>
        <c:tickLblPos val="nextTo"/>
        <c:crossAx val="3096960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0"/>
          <c:y val="0.10628415231007693"/>
          <c:w val="1"/>
          <c:h val="0.52872598998750342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предусмотрена на: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76</a:t>
                    </a:r>
                    <a:r>
                      <a:rPr lang="ru-RU" baseline="0" dirty="0" smtClean="0"/>
                      <a:t> 985,2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9.9153578394318623E-6"/>
                  <c:y val="-1.300250185157377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221</a:t>
                    </a:r>
                    <a:r>
                      <a:rPr lang="ru-RU" baseline="0" dirty="0" smtClean="0"/>
                      <a:t> 732,8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4342851647173177E-17"/>
                  <c:y val="-6.009620330251400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22 100,5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5.9117696464066807E-3"/>
                  <c:y val="-4.957165654133657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59,0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4.4462846798536248E-3"/>
                  <c:y val="-4.441893287577135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483,3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4.446284679853499E-3"/>
                  <c:y val="-5.487044649359952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</a:t>
                    </a:r>
                    <a:r>
                      <a:rPr lang="ru-RU" baseline="0" dirty="0" smtClean="0"/>
                      <a:t> 293,7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Лист1!$A$2:$A$7</c:f>
              <c:strCache>
                <c:ptCount val="6"/>
                <c:pt idx="0">
                  <c:v>Дошкольное образование (23,5%)</c:v>
                </c:pt>
                <c:pt idx="1">
                  <c:v>Общее образование (67,7%)</c:v>
                </c:pt>
                <c:pt idx="2">
                  <c:v>Дополнительное образование детей (6,8%)</c:v>
                </c:pt>
                <c:pt idx="3">
                  <c:v>Профессиональная подготовка, переподготовка и повышение квалификации </c:v>
                </c:pt>
                <c:pt idx="4">
                  <c:v>Молодежная политика (0,1%)</c:v>
                </c:pt>
                <c:pt idx="5">
                  <c:v>Другие вопросы в области образования (1,9%)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76985.2</c:v>
                </c:pt>
                <c:pt idx="1">
                  <c:v>221732.8</c:v>
                </c:pt>
                <c:pt idx="2">
                  <c:v>22100.5</c:v>
                </c:pt>
                <c:pt idx="3">
                  <c:v>59</c:v>
                </c:pt>
                <c:pt idx="4">
                  <c:v>483.27</c:v>
                </c:pt>
                <c:pt idx="5">
                  <c:v>6293.6500000000024</c:v>
                </c:pt>
              </c:numCache>
            </c:numRef>
          </c:val>
        </c:ser>
        <c:dLbls>
          <c:showVal val="1"/>
        </c:dLbls>
        <c:gapWidth val="75"/>
        <c:overlap val="100"/>
        <c:axId val="156984832"/>
        <c:axId val="156986368"/>
      </c:barChart>
      <c:catAx>
        <c:axId val="156984832"/>
        <c:scaling>
          <c:orientation val="minMax"/>
        </c:scaling>
        <c:delete val="1"/>
        <c:axPos val="b"/>
        <c:tickLblPos val="nextTo"/>
        <c:crossAx val="156986368"/>
        <c:crosses val="autoZero"/>
        <c:auto val="1"/>
        <c:lblAlgn val="ctr"/>
        <c:lblOffset val="100"/>
      </c:catAx>
      <c:valAx>
        <c:axId val="156986368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56984832"/>
        <c:crosses val="autoZero"/>
        <c:crossBetween val="between"/>
      </c:valAx>
    </c:plotArea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88DD00-B832-4743-9F6C-A1CA28ABC46E}" type="doc">
      <dgm:prSet loTypeId="urn:microsoft.com/office/officeart/2008/layout/AscendingPictureAccentProcess" loCatId="process" qsTypeId="urn:microsoft.com/office/officeart/2005/8/quickstyle/3d1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15536EB3-6980-4018-80AB-E442F4CF9250}">
      <dgm:prSet phldrT="[Текст]"/>
      <dgm:spPr/>
      <dgm:t>
        <a:bodyPr/>
        <a:lstStyle/>
        <a:p>
          <a:r>
            <a:rPr lang="ru-RU" dirty="0" smtClean="0"/>
            <a:t>Оценка поступлений в 2021 году</a:t>
          </a:r>
          <a:endParaRPr lang="ru-RU" dirty="0"/>
        </a:p>
      </dgm:t>
    </dgm:pt>
    <dgm:pt modelId="{BAC11FDC-1E47-4652-8E46-C8F5C0649040}" type="parTrans" cxnId="{FA54DCB8-1021-4F1D-853B-32EBC750899C}">
      <dgm:prSet/>
      <dgm:spPr/>
      <dgm:t>
        <a:bodyPr/>
        <a:lstStyle/>
        <a:p>
          <a:endParaRPr lang="ru-RU"/>
        </a:p>
      </dgm:t>
    </dgm:pt>
    <dgm:pt modelId="{83F66843-7B67-4126-8E26-F2F795735F2A}" type="sibTrans" cxnId="{FA54DCB8-1021-4F1D-853B-32EBC750899C}">
      <dgm:prSet/>
      <dgm:spPr/>
      <dgm:t>
        <a:bodyPr/>
        <a:lstStyle/>
        <a:p>
          <a:endParaRPr lang="ru-RU" dirty="0"/>
        </a:p>
      </dgm:t>
    </dgm:pt>
    <dgm:pt modelId="{4409DFC7-3A84-473E-A688-B635BB224CC6}">
      <dgm:prSet phldrT="[Текст]"/>
      <dgm:spPr/>
      <dgm:t>
        <a:bodyPr/>
        <a:lstStyle/>
        <a:p>
          <a:r>
            <a:rPr lang="ru-RU" dirty="0" smtClean="0"/>
            <a:t>Прогноз на 2022 год</a:t>
          </a:r>
          <a:endParaRPr lang="ru-RU" dirty="0"/>
        </a:p>
      </dgm:t>
    </dgm:pt>
    <dgm:pt modelId="{23AD4696-DEE2-432E-B83B-C702DAFDBB4D}" type="parTrans" cxnId="{0952F6C9-B1D1-42B2-BFB5-FD43D95089E7}">
      <dgm:prSet/>
      <dgm:spPr/>
      <dgm:t>
        <a:bodyPr/>
        <a:lstStyle/>
        <a:p>
          <a:endParaRPr lang="ru-RU"/>
        </a:p>
      </dgm:t>
    </dgm:pt>
    <dgm:pt modelId="{80D70767-7EC4-4572-88E3-525E7B6608C8}" type="sibTrans" cxnId="{0952F6C9-B1D1-42B2-BFB5-FD43D95089E7}">
      <dgm:prSet/>
      <dgm:spPr/>
      <dgm:t>
        <a:bodyPr/>
        <a:lstStyle/>
        <a:p>
          <a:endParaRPr lang="ru-RU" dirty="0"/>
        </a:p>
      </dgm:t>
    </dgm:pt>
    <dgm:pt modelId="{B8515354-98F5-47F4-B458-573E2238AF3D}" type="pres">
      <dgm:prSet presAssocID="{4888DD00-B832-4743-9F6C-A1CA28ABC46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C71A1F3-A6B7-4F80-A890-1892655E51B3}" type="pres">
      <dgm:prSet presAssocID="{4888DD00-B832-4743-9F6C-A1CA28ABC46E}" presName="dot1" presStyleLbl="alignNode1" presStyleIdx="0" presStyleCnt="10"/>
      <dgm:spPr/>
    </dgm:pt>
    <dgm:pt modelId="{827C5372-75EA-4D4E-B0B9-A7D5B8074CAA}" type="pres">
      <dgm:prSet presAssocID="{4888DD00-B832-4743-9F6C-A1CA28ABC46E}" presName="dot2" presStyleLbl="alignNode1" presStyleIdx="1" presStyleCnt="10"/>
      <dgm:spPr/>
    </dgm:pt>
    <dgm:pt modelId="{982F51CE-9DC4-40F2-8CF7-73467DDA65DC}" type="pres">
      <dgm:prSet presAssocID="{4888DD00-B832-4743-9F6C-A1CA28ABC46E}" presName="dot3" presStyleLbl="alignNode1" presStyleIdx="2" presStyleCnt="10"/>
      <dgm:spPr/>
    </dgm:pt>
    <dgm:pt modelId="{E04EE501-D6CB-4829-B339-ED43392701C3}" type="pres">
      <dgm:prSet presAssocID="{4888DD00-B832-4743-9F6C-A1CA28ABC46E}" presName="dotArrow1" presStyleLbl="alignNode1" presStyleIdx="3" presStyleCnt="10"/>
      <dgm:spPr/>
    </dgm:pt>
    <dgm:pt modelId="{21E884C3-7CBA-4AB5-AAF3-0709E72F21E1}" type="pres">
      <dgm:prSet presAssocID="{4888DD00-B832-4743-9F6C-A1CA28ABC46E}" presName="dotArrow2" presStyleLbl="alignNode1" presStyleIdx="4" presStyleCnt="10"/>
      <dgm:spPr/>
    </dgm:pt>
    <dgm:pt modelId="{8FA28E0C-58F2-4EFA-9E4C-04E26FBFCD8B}" type="pres">
      <dgm:prSet presAssocID="{4888DD00-B832-4743-9F6C-A1CA28ABC46E}" presName="dotArrow3" presStyleLbl="alignNode1" presStyleIdx="5" presStyleCnt="10"/>
      <dgm:spPr/>
    </dgm:pt>
    <dgm:pt modelId="{D8172FB1-A953-43E1-905E-B3586B36D92B}" type="pres">
      <dgm:prSet presAssocID="{4888DD00-B832-4743-9F6C-A1CA28ABC46E}" presName="dotArrow4" presStyleLbl="alignNode1" presStyleIdx="6" presStyleCnt="10"/>
      <dgm:spPr/>
    </dgm:pt>
    <dgm:pt modelId="{F75747D8-3F9E-4727-82F9-53469865F5D4}" type="pres">
      <dgm:prSet presAssocID="{4888DD00-B832-4743-9F6C-A1CA28ABC46E}" presName="dotArrow5" presStyleLbl="alignNode1" presStyleIdx="7" presStyleCnt="10"/>
      <dgm:spPr/>
    </dgm:pt>
    <dgm:pt modelId="{8E9A11E9-7876-4EDE-A2D3-4371425059EC}" type="pres">
      <dgm:prSet presAssocID="{4888DD00-B832-4743-9F6C-A1CA28ABC46E}" presName="dotArrow6" presStyleLbl="alignNode1" presStyleIdx="8" presStyleCnt="10"/>
      <dgm:spPr/>
    </dgm:pt>
    <dgm:pt modelId="{A89A92C1-9994-49A3-87B8-DCF1432B81D3}" type="pres">
      <dgm:prSet presAssocID="{4888DD00-B832-4743-9F6C-A1CA28ABC46E}" presName="dotArrow7" presStyleLbl="alignNode1" presStyleIdx="9" presStyleCnt="10"/>
      <dgm:spPr/>
    </dgm:pt>
    <dgm:pt modelId="{636FB5CD-7151-473A-8A8A-99A75397288E}" type="pres">
      <dgm:prSet presAssocID="{15536EB3-6980-4018-80AB-E442F4CF9250}" presName="parTx1" presStyleLbl="node1" presStyleIdx="0" presStyleCnt="2"/>
      <dgm:spPr/>
      <dgm:t>
        <a:bodyPr/>
        <a:lstStyle/>
        <a:p>
          <a:endParaRPr lang="ru-RU"/>
        </a:p>
      </dgm:t>
    </dgm:pt>
    <dgm:pt modelId="{B57583A2-C498-44A6-B5C8-E0C6AEA5D772}" type="pres">
      <dgm:prSet presAssocID="{83F66843-7B67-4126-8E26-F2F795735F2A}" presName="picture1" presStyleCnt="0"/>
      <dgm:spPr/>
    </dgm:pt>
    <dgm:pt modelId="{3D137890-E1C6-4835-8B85-97D3B916D68D}" type="pres">
      <dgm:prSet presAssocID="{83F66843-7B67-4126-8E26-F2F795735F2A}" presName="imageRepeatNode" presStyleLbl="fgImgPlace1" presStyleIdx="0" presStyleCnt="2" custLinFactNeighborX="-21712" custLinFactNeighborY="-613"/>
      <dgm:spPr/>
      <dgm:t>
        <a:bodyPr/>
        <a:lstStyle/>
        <a:p>
          <a:endParaRPr lang="ru-RU"/>
        </a:p>
      </dgm:t>
    </dgm:pt>
    <dgm:pt modelId="{2B820732-A6F3-4094-93E9-0BCE2B2DE796}" type="pres">
      <dgm:prSet presAssocID="{4409DFC7-3A84-473E-A688-B635BB224CC6}" presName="parTx2" presStyleLbl="node1" presStyleIdx="1" presStyleCnt="2"/>
      <dgm:spPr/>
      <dgm:t>
        <a:bodyPr/>
        <a:lstStyle/>
        <a:p>
          <a:endParaRPr lang="ru-RU"/>
        </a:p>
      </dgm:t>
    </dgm:pt>
    <dgm:pt modelId="{88F40685-1917-407D-996A-7BD90B10BFAD}" type="pres">
      <dgm:prSet presAssocID="{80D70767-7EC4-4572-88E3-525E7B6608C8}" presName="picture2" presStyleCnt="0"/>
      <dgm:spPr/>
    </dgm:pt>
    <dgm:pt modelId="{ADDD7645-E1CA-4956-99DD-5D36FA865C40}" type="pres">
      <dgm:prSet presAssocID="{80D70767-7EC4-4572-88E3-525E7B6608C8}" presName="imageRepeatNode" presStyleLbl="fgImgPlace1" presStyleIdx="1" presStyleCnt="2" custLinFactNeighborX="-13593" custLinFactNeighborY="315"/>
      <dgm:spPr/>
      <dgm:t>
        <a:bodyPr/>
        <a:lstStyle/>
        <a:p>
          <a:endParaRPr lang="ru-RU"/>
        </a:p>
      </dgm:t>
    </dgm:pt>
  </dgm:ptLst>
  <dgm:cxnLst>
    <dgm:cxn modelId="{3EDB042E-AFE0-4164-8584-F5406249A6C0}" type="presOf" srcId="{4888DD00-B832-4743-9F6C-A1CA28ABC46E}" destId="{B8515354-98F5-47F4-B458-573E2238AF3D}" srcOrd="0" destOrd="0" presId="urn:microsoft.com/office/officeart/2008/layout/AscendingPictureAccentProcess"/>
    <dgm:cxn modelId="{FA54DCB8-1021-4F1D-853B-32EBC750899C}" srcId="{4888DD00-B832-4743-9F6C-A1CA28ABC46E}" destId="{15536EB3-6980-4018-80AB-E442F4CF9250}" srcOrd="0" destOrd="0" parTransId="{BAC11FDC-1E47-4652-8E46-C8F5C0649040}" sibTransId="{83F66843-7B67-4126-8E26-F2F795735F2A}"/>
    <dgm:cxn modelId="{2DDA850F-B62F-4998-8252-6B3F21415EB5}" type="presOf" srcId="{15536EB3-6980-4018-80AB-E442F4CF9250}" destId="{636FB5CD-7151-473A-8A8A-99A75397288E}" srcOrd="0" destOrd="0" presId="urn:microsoft.com/office/officeart/2008/layout/AscendingPictureAccentProcess"/>
    <dgm:cxn modelId="{0952F6C9-B1D1-42B2-BFB5-FD43D95089E7}" srcId="{4888DD00-B832-4743-9F6C-A1CA28ABC46E}" destId="{4409DFC7-3A84-473E-A688-B635BB224CC6}" srcOrd="1" destOrd="0" parTransId="{23AD4696-DEE2-432E-B83B-C702DAFDBB4D}" sibTransId="{80D70767-7EC4-4572-88E3-525E7B6608C8}"/>
    <dgm:cxn modelId="{E375B2E9-F521-402F-90FE-7B5273746DD6}" type="presOf" srcId="{83F66843-7B67-4126-8E26-F2F795735F2A}" destId="{3D137890-E1C6-4835-8B85-97D3B916D68D}" srcOrd="0" destOrd="0" presId="urn:microsoft.com/office/officeart/2008/layout/AscendingPictureAccentProcess"/>
    <dgm:cxn modelId="{61CD1F6A-B60D-42A1-B786-88CAA2DE1CB1}" type="presOf" srcId="{4409DFC7-3A84-473E-A688-B635BB224CC6}" destId="{2B820732-A6F3-4094-93E9-0BCE2B2DE796}" srcOrd="0" destOrd="0" presId="urn:microsoft.com/office/officeart/2008/layout/AscendingPictureAccentProcess"/>
    <dgm:cxn modelId="{BEF8A4D7-7246-41B7-9CA5-ADAD865F4F9D}" type="presOf" srcId="{80D70767-7EC4-4572-88E3-525E7B6608C8}" destId="{ADDD7645-E1CA-4956-99DD-5D36FA865C40}" srcOrd="0" destOrd="0" presId="urn:microsoft.com/office/officeart/2008/layout/AscendingPictureAccentProcess"/>
    <dgm:cxn modelId="{1FD74710-BACE-4303-B6CC-E1F0CA012140}" type="presParOf" srcId="{B8515354-98F5-47F4-B458-573E2238AF3D}" destId="{CC71A1F3-A6B7-4F80-A890-1892655E51B3}" srcOrd="0" destOrd="0" presId="urn:microsoft.com/office/officeart/2008/layout/AscendingPictureAccentProcess"/>
    <dgm:cxn modelId="{5779188D-AE73-4AB7-9D07-AC9C83227734}" type="presParOf" srcId="{B8515354-98F5-47F4-B458-573E2238AF3D}" destId="{827C5372-75EA-4D4E-B0B9-A7D5B8074CAA}" srcOrd="1" destOrd="0" presId="urn:microsoft.com/office/officeart/2008/layout/AscendingPictureAccentProcess"/>
    <dgm:cxn modelId="{5BD3AD27-C1A6-45F5-AC0E-8437A2288FB9}" type="presParOf" srcId="{B8515354-98F5-47F4-B458-573E2238AF3D}" destId="{982F51CE-9DC4-40F2-8CF7-73467DDA65DC}" srcOrd="2" destOrd="0" presId="urn:microsoft.com/office/officeart/2008/layout/AscendingPictureAccentProcess"/>
    <dgm:cxn modelId="{8C18492D-37E2-4C7F-B49B-9468A9044230}" type="presParOf" srcId="{B8515354-98F5-47F4-B458-573E2238AF3D}" destId="{E04EE501-D6CB-4829-B339-ED43392701C3}" srcOrd="3" destOrd="0" presId="urn:microsoft.com/office/officeart/2008/layout/AscendingPictureAccentProcess"/>
    <dgm:cxn modelId="{9C655E01-61BF-40AF-8113-209537212B7B}" type="presParOf" srcId="{B8515354-98F5-47F4-B458-573E2238AF3D}" destId="{21E884C3-7CBA-4AB5-AAF3-0709E72F21E1}" srcOrd="4" destOrd="0" presId="urn:microsoft.com/office/officeart/2008/layout/AscendingPictureAccentProcess"/>
    <dgm:cxn modelId="{650A9EA1-3A2E-43E1-9E85-5336BD3769B5}" type="presParOf" srcId="{B8515354-98F5-47F4-B458-573E2238AF3D}" destId="{8FA28E0C-58F2-4EFA-9E4C-04E26FBFCD8B}" srcOrd="5" destOrd="0" presId="urn:microsoft.com/office/officeart/2008/layout/AscendingPictureAccentProcess"/>
    <dgm:cxn modelId="{CC03870A-6FD3-4FCE-A513-36C4F8E1DCA1}" type="presParOf" srcId="{B8515354-98F5-47F4-B458-573E2238AF3D}" destId="{D8172FB1-A953-43E1-905E-B3586B36D92B}" srcOrd="6" destOrd="0" presId="urn:microsoft.com/office/officeart/2008/layout/AscendingPictureAccentProcess"/>
    <dgm:cxn modelId="{F6570919-5E6D-44F3-B235-98585AED2259}" type="presParOf" srcId="{B8515354-98F5-47F4-B458-573E2238AF3D}" destId="{F75747D8-3F9E-4727-82F9-53469865F5D4}" srcOrd="7" destOrd="0" presId="urn:microsoft.com/office/officeart/2008/layout/AscendingPictureAccentProcess"/>
    <dgm:cxn modelId="{04D230C4-53F3-4E41-A2BF-E75EBB6D830E}" type="presParOf" srcId="{B8515354-98F5-47F4-B458-573E2238AF3D}" destId="{8E9A11E9-7876-4EDE-A2D3-4371425059EC}" srcOrd="8" destOrd="0" presId="urn:microsoft.com/office/officeart/2008/layout/AscendingPictureAccentProcess"/>
    <dgm:cxn modelId="{DDEFA303-A744-4127-B119-A0843186C5D5}" type="presParOf" srcId="{B8515354-98F5-47F4-B458-573E2238AF3D}" destId="{A89A92C1-9994-49A3-87B8-DCF1432B81D3}" srcOrd="9" destOrd="0" presId="urn:microsoft.com/office/officeart/2008/layout/AscendingPictureAccentProcess"/>
    <dgm:cxn modelId="{BD481F72-2C47-4A02-891E-F3562BC35FEB}" type="presParOf" srcId="{B8515354-98F5-47F4-B458-573E2238AF3D}" destId="{636FB5CD-7151-473A-8A8A-99A75397288E}" srcOrd="10" destOrd="0" presId="urn:microsoft.com/office/officeart/2008/layout/AscendingPictureAccentProcess"/>
    <dgm:cxn modelId="{62308D0F-FB3C-4D88-A40E-8D38785E745D}" type="presParOf" srcId="{B8515354-98F5-47F4-B458-573E2238AF3D}" destId="{B57583A2-C498-44A6-B5C8-E0C6AEA5D772}" srcOrd="11" destOrd="0" presId="urn:microsoft.com/office/officeart/2008/layout/AscendingPictureAccentProcess"/>
    <dgm:cxn modelId="{355290DF-6D8A-4716-BEF8-CCC16A92A9B6}" type="presParOf" srcId="{B57583A2-C498-44A6-B5C8-E0C6AEA5D772}" destId="{3D137890-E1C6-4835-8B85-97D3B916D68D}" srcOrd="0" destOrd="0" presId="urn:microsoft.com/office/officeart/2008/layout/AscendingPictureAccentProcess"/>
    <dgm:cxn modelId="{8A5CDCD0-DCE4-4456-A7E0-70C9316C1C29}" type="presParOf" srcId="{B8515354-98F5-47F4-B458-573E2238AF3D}" destId="{2B820732-A6F3-4094-93E9-0BCE2B2DE796}" srcOrd="12" destOrd="0" presId="urn:microsoft.com/office/officeart/2008/layout/AscendingPictureAccentProcess"/>
    <dgm:cxn modelId="{28D27A26-AD6B-4579-8063-8C586F2E9B20}" type="presParOf" srcId="{B8515354-98F5-47F4-B458-573E2238AF3D}" destId="{88F40685-1917-407D-996A-7BD90B10BFAD}" srcOrd="13" destOrd="0" presId="urn:microsoft.com/office/officeart/2008/layout/AscendingPictureAccentProcess"/>
    <dgm:cxn modelId="{F689693E-FCDB-47E5-A922-F5C7ED1039FC}" type="presParOf" srcId="{88F40685-1917-407D-996A-7BD90B10BFAD}" destId="{ADDD7645-E1CA-4956-99DD-5D36FA865C40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22AFE05-A5D6-4352-B266-276BCD5156F0}" type="doc">
      <dgm:prSet loTypeId="urn:microsoft.com/office/officeart/2005/8/layout/hierarchy4" loCatId="hierarchy" qsTypeId="urn:microsoft.com/office/officeart/2005/8/quickstyle/3d6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53DA6BAE-8B77-494E-B8C2-8F19C6AF7D8E}">
      <dgm:prSet phldrT="[Текст]"/>
      <dgm:spPr/>
      <dgm:t>
        <a:bodyPr/>
        <a:lstStyle/>
        <a:p>
          <a:r>
            <a:rPr lang="ru-RU" dirty="0" smtClean="0"/>
            <a:t>Предельный объем муниципального долга</a:t>
          </a:r>
          <a:endParaRPr lang="ru-RU" dirty="0"/>
        </a:p>
      </dgm:t>
    </dgm:pt>
    <dgm:pt modelId="{F9B43370-1BDB-46E9-940C-BC18F2E08EBD}" type="parTrans" cxnId="{3CEBB834-F029-4586-BBD0-D4F948C3B1F0}">
      <dgm:prSet/>
      <dgm:spPr/>
      <dgm:t>
        <a:bodyPr/>
        <a:lstStyle/>
        <a:p>
          <a:endParaRPr lang="ru-RU"/>
        </a:p>
      </dgm:t>
    </dgm:pt>
    <dgm:pt modelId="{24B96500-48C1-462A-AF8F-F12BC246DF66}" type="sibTrans" cxnId="{3CEBB834-F029-4586-BBD0-D4F948C3B1F0}">
      <dgm:prSet/>
      <dgm:spPr/>
      <dgm:t>
        <a:bodyPr/>
        <a:lstStyle/>
        <a:p>
          <a:endParaRPr lang="ru-RU"/>
        </a:p>
      </dgm:t>
    </dgm:pt>
    <dgm:pt modelId="{42A611F9-ABBB-4D8C-AF86-6291173C6E1C}">
      <dgm:prSet phldrT="[Текст]"/>
      <dgm:spPr/>
      <dgm:t>
        <a:bodyPr/>
        <a:lstStyle/>
        <a:p>
          <a:r>
            <a:rPr lang="ru-RU" dirty="0" smtClean="0"/>
            <a:t>На 2020 год – </a:t>
          </a:r>
        </a:p>
        <a:p>
          <a:r>
            <a:rPr lang="ru-RU" dirty="0" smtClean="0"/>
            <a:t>12 000 тыс. руб.</a:t>
          </a:r>
          <a:endParaRPr lang="ru-RU" dirty="0"/>
        </a:p>
      </dgm:t>
    </dgm:pt>
    <dgm:pt modelId="{88003E33-3D8D-4744-8F14-F91FA89CDBE5}" type="parTrans" cxnId="{80D38658-C3B5-4337-98A5-383B1CC2A593}">
      <dgm:prSet/>
      <dgm:spPr/>
      <dgm:t>
        <a:bodyPr/>
        <a:lstStyle/>
        <a:p>
          <a:endParaRPr lang="ru-RU"/>
        </a:p>
      </dgm:t>
    </dgm:pt>
    <dgm:pt modelId="{94CCEE3F-C691-44A5-BF37-BBCD4E43339D}" type="sibTrans" cxnId="{80D38658-C3B5-4337-98A5-383B1CC2A593}">
      <dgm:prSet/>
      <dgm:spPr/>
      <dgm:t>
        <a:bodyPr/>
        <a:lstStyle/>
        <a:p>
          <a:endParaRPr lang="ru-RU"/>
        </a:p>
      </dgm:t>
    </dgm:pt>
    <dgm:pt modelId="{73906F0A-CA5D-449B-B75E-6BB253966D4C}">
      <dgm:prSet phldrT="[Текст]"/>
      <dgm:spPr/>
      <dgm:t>
        <a:bodyPr/>
        <a:lstStyle/>
        <a:p>
          <a:r>
            <a:rPr lang="ru-RU" dirty="0" smtClean="0"/>
            <a:t>На 2021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F9E6A744-BA30-4F1C-BCB3-A424A7CCFCB6}" type="parTrans" cxnId="{A25E308D-C515-46CA-BD70-2A6EE41BDD88}">
      <dgm:prSet/>
      <dgm:spPr/>
      <dgm:t>
        <a:bodyPr/>
        <a:lstStyle/>
        <a:p>
          <a:endParaRPr lang="ru-RU"/>
        </a:p>
      </dgm:t>
    </dgm:pt>
    <dgm:pt modelId="{C62994DD-78A1-4461-9143-5674EB9943EB}" type="sibTrans" cxnId="{A25E308D-C515-46CA-BD70-2A6EE41BDD88}">
      <dgm:prSet/>
      <dgm:spPr/>
      <dgm:t>
        <a:bodyPr/>
        <a:lstStyle/>
        <a:p>
          <a:endParaRPr lang="ru-RU"/>
        </a:p>
      </dgm:t>
    </dgm:pt>
    <dgm:pt modelId="{B50837D0-9DEC-47BF-9F1A-34812D6403C5}">
      <dgm:prSet phldrT="[Текст]"/>
      <dgm:spPr/>
      <dgm:t>
        <a:bodyPr/>
        <a:lstStyle/>
        <a:p>
          <a:r>
            <a:rPr lang="ru-RU" dirty="0" smtClean="0"/>
            <a:t>На 2022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6429204E-D187-4795-AB0F-26C116ACB3A5}" type="parTrans" cxnId="{BE89C843-88CC-4C04-B367-8412B210CC84}">
      <dgm:prSet/>
      <dgm:spPr/>
      <dgm:t>
        <a:bodyPr/>
        <a:lstStyle/>
        <a:p>
          <a:endParaRPr lang="ru-RU"/>
        </a:p>
      </dgm:t>
    </dgm:pt>
    <dgm:pt modelId="{3CBE5265-1177-4D9A-ABB8-858CB734131C}" type="sibTrans" cxnId="{BE89C843-88CC-4C04-B367-8412B210CC84}">
      <dgm:prSet/>
      <dgm:spPr/>
      <dgm:t>
        <a:bodyPr/>
        <a:lstStyle/>
        <a:p>
          <a:endParaRPr lang="ru-RU"/>
        </a:p>
      </dgm:t>
    </dgm:pt>
    <dgm:pt modelId="{C8B6635D-0146-4A33-8AF8-B3D3F35B840D}" type="pres">
      <dgm:prSet presAssocID="{F22AFE05-A5D6-4352-B266-276BCD5156F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0DBD23-05A7-4F51-8C68-C7C505C742E1}" type="pres">
      <dgm:prSet presAssocID="{53DA6BAE-8B77-494E-B8C2-8F19C6AF7D8E}" presName="vertOne" presStyleCnt="0"/>
      <dgm:spPr/>
      <dgm:t>
        <a:bodyPr/>
        <a:lstStyle/>
        <a:p>
          <a:endParaRPr lang="ru-RU"/>
        </a:p>
      </dgm:t>
    </dgm:pt>
    <dgm:pt modelId="{D95BA6C7-259C-4769-B7AF-C235A67D2F95}" type="pres">
      <dgm:prSet presAssocID="{53DA6BAE-8B77-494E-B8C2-8F19C6AF7D8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CB5B76-026C-4A97-BD98-B44D05840DC3}" type="pres">
      <dgm:prSet presAssocID="{53DA6BAE-8B77-494E-B8C2-8F19C6AF7D8E}" presName="parTransOne" presStyleCnt="0"/>
      <dgm:spPr/>
      <dgm:t>
        <a:bodyPr/>
        <a:lstStyle/>
        <a:p>
          <a:endParaRPr lang="ru-RU"/>
        </a:p>
      </dgm:t>
    </dgm:pt>
    <dgm:pt modelId="{00A0CFB1-C084-485D-80A6-313EC9235C7D}" type="pres">
      <dgm:prSet presAssocID="{53DA6BAE-8B77-494E-B8C2-8F19C6AF7D8E}" presName="horzOne" presStyleCnt="0"/>
      <dgm:spPr/>
      <dgm:t>
        <a:bodyPr/>
        <a:lstStyle/>
        <a:p>
          <a:endParaRPr lang="ru-RU"/>
        </a:p>
      </dgm:t>
    </dgm:pt>
    <dgm:pt modelId="{0C2D0F01-12CC-4DCF-B4A4-4D7DFA1883C1}" type="pres">
      <dgm:prSet presAssocID="{42A611F9-ABBB-4D8C-AF86-6291173C6E1C}" presName="vertTwo" presStyleCnt="0"/>
      <dgm:spPr/>
      <dgm:t>
        <a:bodyPr/>
        <a:lstStyle/>
        <a:p>
          <a:endParaRPr lang="ru-RU"/>
        </a:p>
      </dgm:t>
    </dgm:pt>
    <dgm:pt modelId="{431F8E24-49DE-4AE0-A39D-24A230B4C6C2}" type="pres">
      <dgm:prSet presAssocID="{42A611F9-ABBB-4D8C-AF86-6291173C6E1C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8CC9E6-1885-4BC1-A5D5-A91EBE9AEF91}" type="pres">
      <dgm:prSet presAssocID="{42A611F9-ABBB-4D8C-AF86-6291173C6E1C}" presName="horzTwo" presStyleCnt="0"/>
      <dgm:spPr/>
      <dgm:t>
        <a:bodyPr/>
        <a:lstStyle/>
        <a:p>
          <a:endParaRPr lang="ru-RU"/>
        </a:p>
      </dgm:t>
    </dgm:pt>
    <dgm:pt modelId="{B5133A5A-C790-4188-A858-CED09A814196}" type="pres">
      <dgm:prSet presAssocID="{94CCEE3F-C691-44A5-BF37-BBCD4E43339D}" presName="sibSpaceTwo" presStyleCnt="0"/>
      <dgm:spPr/>
      <dgm:t>
        <a:bodyPr/>
        <a:lstStyle/>
        <a:p>
          <a:endParaRPr lang="ru-RU"/>
        </a:p>
      </dgm:t>
    </dgm:pt>
    <dgm:pt modelId="{10A08012-EE6E-4FCA-B077-1443CDDBBDE0}" type="pres">
      <dgm:prSet presAssocID="{73906F0A-CA5D-449B-B75E-6BB253966D4C}" presName="vertTwo" presStyleCnt="0"/>
      <dgm:spPr/>
      <dgm:t>
        <a:bodyPr/>
        <a:lstStyle/>
        <a:p>
          <a:endParaRPr lang="ru-RU"/>
        </a:p>
      </dgm:t>
    </dgm:pt>
    <dgm:pt modelId="{3955EAD0-112D-458A-ACEB-309634130393}" type="pres">
      <dgm:prSet presAssocID="{73906F0A-CA5D-449B-B75E-6BB253966D4C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DDB0F3-24EB-4B2F-A0E2-BEA69B6DBCD2}" type="pres">
      <dgm:prSet presAssocID="{73906F0A-CA5D-449B-B75E-6BB253966D4C}" presName="horzTwo" presStyleCnt="0"/>
      <dgm:spPr/>
      <dgm:t>
        <a:bodyPr/>
        <a:lstStyle/>
        <a:p>
          <a:endParaRPr lang="ru-RU"/>
        </a:p>
      </dgm:t>
    </dgm:pt>
    <dgm:pt modelId="{043F9565-FC1C-4230-A27F-7350E7B062E0}" type="pres">
      <dgm:prSet presAssocID="{C62994DD-78A1-4461-9143-5674EB9943EB}" presName="sibSpaceTwo" presStyleCnt="0"/>
      <dgm:spPr/>
      <dgm:t>
        <a:bodyPr/>
        <a:lstStyle/>
        <a:p>
          <a:endParaRPr lang="ru-RU"/>
        </a:p>
      </dgm:t>
    </dgm:pt>
    <dgm:pt modelId="{43AA08C6-7C59-4080-8A92-74B7A048A789}" type="pres">
      <dgm:prSet presAssocID="{B50837D0-9DEC-47BF-9F1A-34812D6403C5}" presName="vertTwo" presStyleCnt="0"/>
      <dgm:spPr/>
      <dgm:t>
        <a:bodyPr/>
        <a:lstStyle/>
        <a:p>
          <a:endParaRPr lang="ru-RU"/>
        </a:p>
      </dgm:t>
    </dgm:pt>
    <dgm:pt modelId="{FE4755B6-BD8A-4565-8573-FB51216D93FB}" type="pres">
      <dgm:prSet presAssocID="{B50837D0-9DEC-47BF-9F1A-34812D6403C5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B1A172-73EA-4354-A07B-B9D30188484B}" type="pres">
      <dgm:prSet presAssocID="{B50837D0-9DEC-47BF-9F1A-34812D6403C5}" presName="horzTwo" presStyleCnt="0"/>
      <dgm:spPr/>
      <dgm:t>
        <a:bodyPr/>
        <a:lstStyle/>
        <a:p>
          <a:endParaRPr lang="ru-RU"/>
        </a:p>
      </dgm:t>
    </dgm:pt>
  </dgm:ptLst>
  <dgm:cxnLst>
    <dgm:cxn modelId="{80D38658-C3B5-4337-98A5-383B1CC2A593}" srcId="{53DA6BAE-8B77-494E-B8C2-8F19C6AF7D8E}" destId="{42A611F9-ABBB-4D8C-AF86-6291173C6E1C}" srcOrd="0" destOrd="0" parTransId="{88003E33-3D8D-4744-8F14-F91FA89CDBE5}" sibTransId="{94CCEE3F-C691-44A5-BF37-BBCD4E43339D}"/>
    <dgm:cxn modelId="{A25E308D-C515-46CA-BD70-2A6EE41BDD88}" srcId="{53DA6BAE-8B77-494E-B8C2-8F19C6AF7D8E}" destId="{73906F0A-CA5D-449B-B75E-6BB253966D4C}" srcOrd="1" destOrd="0" parTransId="{F9E6A744-BA30-4F1C-BCB3-A424A7CCFCB6}" sibTransId="{C62994DD-78A1-4461-9143-5674EB9943EB}"/>
    <dgm:cxn modelId="{AF5808DB-D6EA-4545-AB98-072ADE8B363A}" type="presOf" srcId="{F22AFE05-A5D6-4352-B266-276BCD5156F0}" destId="{C8B6635D-0146-4A33-8AF8-B3D3F35B840D}" srcOrd="0" destOrd="0" presId="urn:microsoft.com/office/officeart/2005/8/layout/hierarchy4"/>
    <dgm:cxn modelId="{F8490F57-D5DB-4A71-933F-78D3F577C41F}" type="presOf" srcId="{53DA6BAE-8B77-494E-B8C2-8F19C6AF7D8E}" destId="{D95BA6C7-259C-4769-B7AF-C235A67D2F95}" srcOrd="0" destOrd="0" presId="urn:microsoft.com/office/officeart/2005/8/layout/hierarchy4"/>
    <dgm:cxn modelId="{4147E98C-CE7B-4303-ABE4-7F59C40339E7}" type="presOf" srcId="{42A611F9-ABBB-4D8C-AF86-6291173C6E1C}" destId="{431F8E24-49DE-4AE0-A39D-24A230B4C6C2}" srcOrd="0" destOrd="0" presId="urn:microsoft.com/office/officeart/2005/8/layout/hierarchy4"/>
    <dgm:cxn modelId="{A78E3645-7C7B-4D5D-8041-64111C1583C1}" type="presOf" srcId="{73906F0A-CA5D-449B-B75E-6BB253966D4C}" destId="{3955EAD0-112D-458A-ACEB-309634130393}" srcOrd="0" destOrd="0" presId="urn:microsoft.com/office/officeart/2005/8/layout/hierarchy4"/>
    <dgm:cxn modelId="{3CEBB834-F029-4586-BBD0-D4F948C3B1F0}" srcId="{F22AFE05-A5D6-4352-B266-276BCD5156F0}" destId="{53DA6BAE-8B77-494E-B8C2-8F19C6AF7D8E}" srcOrd="0" destOrd="0" parTransId="{F9B43370-1BDB-46E9-940C-BC18F2E08EBD}" sibTransId="{24B96500-48C1-462A-AF8F-F12BC246DF66}"/>
    <dgm:cxn modelId="{BE89C843-88CC-4C04-B367-8412B210CC84}" srcId="{53DA6BAE-8B77-494E-B8C2-8F19C6AF7D8E}" destId="{B50837D0-9DEC-47BF-9F1A-34812D6403C5}" srcOrd="2" destOrd="0" parTransId="{6429204E-D187-4795-AB0F-26C116ACB3A5}" sibTransId="{3CBE5265-1177-4D9A-ABB8-858CB734131C}"/>
    <dgm:cxn modelId="{8A47895F-3EC3-41D6-96E6-D99150ECC946}" type="presOf" srcId="{B50837D0-9DEC-47BF-9F1A-34812D6403C5}" destId="{FE4755B6-BD8A-4565-8573-FB51216D93FB}" srcOrd="0" destOrd="0" presId="urn:microsoft.com/office/officeart/2005/8/layout/hierarchy4"/>
    <dgm:cxn modelId="{EB33AEE3-3D4B-4467-8E42-E988AED40CB8}" type="presParOf" srcId="{C8B6635D-0146-4A33-8AF8-B3D3F35B840D}" destId="{850DBD23-05A7-4F51-8C68-C7C505C742E1}" srcOrd="0" destOrd="0" presId="urn:microsoft.com/office/officeart/2005/8/layout/hierarchy4"/>
    <dgm:cxn modelId="{1F01CEB4-E8ED-4C98-A0A6-B9663B17C0AD}" type="presParOf" srcId="{850DBD23-05A7-4F51-8C68-C7C505C742E1}" destId="{D95BA6C7-259C-4769-B7AF-C235A67D2F95}" srcOrd="0" destOrd="0" presId="urn:microsoft.com/office/officeart/2005/8/layout/hierarchy4"/>
    <dgm:cxn modelId="{1E7292FA-E0EB-409C-A28A-1E4EEC544DD2}" type="presParOf" srcId="{850DBD23-05A7-4F51-8C68-C7C505C742E1}" destId="{DFCB5B76-026C-4A97-BD98-B44D05840DC3}" srcOrd="1" destOrd="0" presId="urn:microsoft.com/office/officeart/2005/8/layout/hierarchy4"/>
    <dgm:cxn modelId="{3B532B1C-F86B-481C-A7E4-EE97CE6EF51D}" type="presParOf" srcId="{850DBD23-05A7-4F51-8C68-C7C505C742E1}" destId="{00A0CFB1-C084-485D-80A6-313EC9235C7D}" srcOrd="2" destOrd="0" presId="urn:microsoft.com/office/officeart/2005/8/layout/hierarchy4"/>
    <dgm:cxn modelId="{AA1C11C0-5085-408C-BECA-38402CBCD14B}" type="presParOf" srcId="{00A0CFB1-C084-485D-80A6-313EC9235C7D}" destId="{0C2D0F01-12CC-4DCF-B4A4-4D7DFA1883C1}" srcOrd="0" destOrd="0" presId="urn:microsoft.com/office/officeart/2005/8/layout/hierarchy4"/>
    <dgm:cxn modelId="{651F5BA6-91BC-4234-9879-B086656201F3}" type="presParOf" srcId="{0C2D0F01-12CC-4DCF-B4A4-4D7DFA1883C1}" destId="{431F8E24-49DE-4AE0-A39D-24A230B4C6C2}" srcOrd="0" destOrd="0" presId="urn:microsoft.com/office/officeart/2005/8/layout/hierarchy4"/>
    <dgm:cxn modelId="{568DC4FD-4F7A-4A89-88C6-E2FE1542F42F}" type="presParOf" srcId="{0C2D0F01-12CC-4DCF-B4A4-4D7DFA1883C1}" destId="{418CC9E6-1885-4BC1-A5D5-A91EBE9AEF91}" srcOrd="1" destOrd="0" presId="urn:microsoft.com/office/officeart/2005/8/layout/hierarchy4"/>
    <dgm:cxn modelId="{6B1FB27A-A97C-4529-8088-7AD51BFAB4C5}" type="presParOf" srcId="{00A0CFB1-C084-485D-80A6-313EC9235C7D}" destId="{B5133A5A-C790-4188-A858-CED09A814196}" srcOrd="1" destOrd="0" presId="urn:microsoft.com/office/officeart/2005/8/layout/hierarchy4"/>
    <dgm:cxn modelId="{66CDE2EB-5AA0-49EF-9DA2-B8D43282E5BB}" type="presParOf" srcId="{00A0CFB1-C084-485D-80A6-313EC9235C7D}" destId="{10A08012-EE6E-4FCA-B077-1443CDDBBDE0}" srcOrd="2" destOrd="0" presId="urn:microsoft.com/office/officeart/2005/8/layout/hierarchy4"/>
    <dgm:cxn modelId="{A2BD33E4-4D67-42B7-B774-F3CB77B51526}" type="presParOf" srcId="{10A08012-EE6E-4FCA-B077-1443CDDBBDE0}" destId="{3955EAD0-112D-458A-ACEB-309634130393}" srcOrd="0" destOrd="0" presId="urn:microsoft.com/office/officeart/2005/8/layout/hierarchy4"/>
    <dgm:cxn modelId="{7BD2DE0C-AD42-4E04-A5D9-D5F4BB8218D0}" type="presParOf" srcId="{10A08012-EE6E-4FCA-B077-1443CDDBBDE0}" destId="{2BDDB0F3-24EB-4B2F-A0E2-BEA69B6DBCD2}" srcOrd="1" destOrd="0" presId="urn:microsoft.com/office/officeart/2005/8/layout/hierarchy4"/>
    <dgm:cxn modelId="{3CF29F6F-3284-42AC-ACFF-C77F56BEBB43}" type="presParOf" srcId="{00A0CFB1-C084-485D-80A6-313EC9235C7D}" destId="{043F9565-FC1C-4230-A27F-7350E7B062E0}" srcOrd="3" destOrd="0" presId="urn:microsoft.com/office/officeart/2005/8/layout/hierarchy4"/>
    <dgm:cxn modelId="{33ACEE40-9B08-408F-BA99-B14C522A5C6F}" type="presParOf" srcId="{00A0CFB1-C084-485D-80A6-313EC9235C7D}" destId="{43AA08C6-7C59-4080-8A92-74B7A048A789}" srcOrd="4" destOrd="0" presId="urn:microsoft.com/office/officeart/2005/8/layout/hierarchy4"/>
    <dgm:cxn modelId="{836D9A63-87BA-43FD-A2A6-7CE03CB233C0}" type="presParOf" srcId="{43AA08C6-7C59-4080-8A92-74B7A048A789}" destId="{FE4755B6-BD8A-4565-8573-FB51216D93FB}" srcOrd="0" destOrd="0" presId="urn:microsoft.com/office/officeart/2005/8/layout/hierarchy4"/>
    <dgm:cxn modelId="{83AF6E61-EB0D-4755-AF3B-620BFEB688BA}" type="presParOf" srcId="{43AA08C6-7C59-4080-8A92-74B7A048A789}" destId="{63B1A172-73EA-4354-A07B-B9D30188484B}" srcOrd="1" destOrd="0" presId="urn:microsoft.com/office/officeart/2005/8/layout/hierarchy4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8CCB1EF-BAE0-4026-B846-3A3E63D41324}" type="doc">
      <dgm:prSet loTypeId="urn:microsoft.com/office/officeart/2005/8/layout/hierarchy4" loCatId="hierarchy" qsTypeId="urn:microsoft.com/office/officeart/2005/8/quickstyle/3d6" qsCatId="3D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5EAB757-D5BE-4356-985E-00C9F44BB6B3}">
      <dgm:prSet phldrT="[Текст]"/>
      <dgm:spPr/>
      <dgm:t>
        <a:bodyPr/>
        <a:lstStyle/>
        <a:p>
          <a:r>
            <a:rPr lang="ru-RU" dirty="0" smtClean="0"/>
            <a:t>Верхний предел муниципального долга</a:t>
          </a:r>
          <a:endParaRPr lang="ru-RU" dirty="0"/>
        </a:p>
      </dgm:t>
    </dgm:pt>
    <dgm:pt modelId="{3D97D00C-BABD-4214-97F7-4CB1E8CD600C}" type="parTrans" cxnId="{4C7B58E2-9254-42DC-AD8F-2B11557BC272}">
      <dgm:prSet/>
      <dgm:spPr/>
      <dgm:t>
        <a:bodyPr/>
        <a:lstStyle/>
        <a:p>
          <a:endParaRPr lang="ru-RU"/>
        </a:p>
      </dgm:t>
    </dgm:pt>
    <dgm:pt modelId="{78F06E9A-AC1B-484A-B3B4-BF91127916E1}" type="sibTrans" cxnId="{4C7B58E2-9254-42DC-AD8F-2B11557BC272}">
      <dgm:prSet/>
      <dgm:spPr/>
      <dgm:t>
        <a:bodyPr/>
        <a:lstStyle/>
        <a:p>
          <a:endParaRPr lang="ru-RU"/>
        </a:p>
      </dgm:t>
    </dgm:pt>
    <dgm:pt modelId="{500F9A1B-F290-4E6D-9833-154E1AAE502A}">
      <dgm:prSet phldrT="[Текст]" custT="1"/>
      <dgm:spPr/>
      <dgm:t>
        <a:bodyPr/>
        <a:lstStyle/>
        <a:p>
          <a:r>
            <a:rPr lang="ru-RU" sz="2700" dirty="0" smtClean="0"/>
            <a:t>На 01.01.2023</a:t>
          </a:r>
        </a:p>
        <a:p>
          <a:r>
            <a:rPr lang="ru-RU" sz="2700" dirty="0" smtClean="0"/>
            <a:t>4 156,34</a:t>
          </a:r>
          <a:endParaRPr lang="ru-RU" sz="3200" dirty="0" smtClean="0"/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B9EB0F87-8817-4E9D-9D25-D3B09745C2CD}" type="parTrans" cxnId="{07EFC386-48A6-4ADB-BBF9-7A1F504EF19E}">
      <dgm:prSet/>
      <dgm:spPr/>
      <dgm:t>
        <a:bodyPr/>
        <a:lstStyle/>
        <a:p>
          <a:endParaRPr lang="ru-RU"/>
        </a:p>
      </dgm:t>
    </dgm:pt>
    <dgm:pt modelId="{0295E5A0-6BBF-45F5-AAA4-7546F144E67C}" type="sibTrans" cxnId="{07EFC386-48A6-4ADB-BBF9-7A1F504EF19E}">
      <dgm:prSet/>
      <dgm:spPr/>
      <dgm:t>
        <a:bodyPr/>
        <a:lstStyle/>
        <a:p>
          <a:endParaRPr lang="ru-RU"/>
        </a:p>
      </dgm:t>
    </dgm:pt>
    <dgm:pt modelId="{F08F4451-B4EF-452F-B568-2DAFE58DE0AF}">
      <dgm:prSet phldrT="[Текст]" custT="1"/>
      <dgm:spPr/>
      <dgm:t>
        <a:bodyPr/>
        <a:lstStyle/>
        <a:p>
          <a:r>
            <a:rPr lang="ru-RU" sz="2700" dirty="0" smtClean="0"/>
            <a:t>На 01.01.2025</a:t>
          </a:r>
        </a:p>
        <a:p>
          <a:r>
            <a:rPr lang="ru-RU" sz="3200" dirty="0" smtClean="0"/>
            <a:t>6 852,27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77F52BDE-42D4-44EE-AEE3-F18AEA288477}" type="parTrans" cxnId="{8FD3EA97-BD4A-42E5-90BC-EAECBEE76D92}">
      <dgm:prSet/>
      <dgm:spPr/>
      <dgm:t>
        <a:bodyPr/>
        <a:lstStyle/>
        <a:p>
          <a:endParaRPr lang="ru-RU"/>
        </a:p>
      </dgm:t>
    </dgm:pt>
    <dgm:pt modelId="{E13D05E2-BF6E-4B92-8D86-DF6C442CBD95}" type="sibTrans" cxnId="{8FD3EA97-BD4A-42E5-90BC-EAECBEE76D92}">
      <dgm:prSet/>
      <dgm:spPr/>
      <dgm:t>
        <a:bodyPr/>
        <a:lstStyle/>
        <a:p>
          <a:endParaRPr lang="ru-RU"/>
        </a:p>
      </dgm:t>
    </dgm:pt>
    <dgm:pt modelId="{F6ADDC00-C162-42D3-B9B6-8ACF571A4282}">
      <dgm:prSet custT="1"/>
      <dgm:spPr/>
      <dgm:t>
        <a:bodyPr/>
        <a:lstStyle/>
        <a:p>
          <a:r>
            <a:rPr lang="ru-RU" sz="2700" dirty="0" smtClean="0"/>
            <a:t>На 01.01.2024</a:t>
          </a:r>
        </a:p>
        <a:p>
          <a:r>
            <a:rPr lang="ru-RU" sz="3200" dirty="0" smtClean="0"/>
            <a:t>7 591,7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AC445499-A022-4AC8-97DA-988EF651284D}" type="parTrans" cxnId="{B0BC0B3B-9E45-428F-8367-D36EEE19E523}">
      <dgm:prSet/>
      <dgm:spPr/>
      <dgm:t>
        <a:bodyPr/>
        <a:lstStyle/>
        <a:p>
          <a:endParaRPr lang="ru-RU"/>
        </a:p>
      </dgm:t>
    </dgm:pt>
    <dgm:pt modelId="{391E0FE4-2F4E-460D-AA03-84EB96CC5798}" type="sibTrans" cxnId="{B0BC0B3B-9E45-428F-8367-D36EEE19E523}">
      <dgm:prSet/>
      <dgm:spPr/>
      <dgm:t>
        <a:bodyPr/>
        <a:lstStyle/>
        <a:p>
          <a:endParaRPr lang="ru-RU"/>
        </a:p>
      </dgm:t>
    </dgm:pt>
    <dgm:pt modelId="{74D9F53B-2940-4B58-B0C3-CCEC81716804}" type="pres">
      <dgm:prSet presAssocID="{D8CCB1EF-BAE0-4026-B846-3A3E63D4132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66D0BFC-2696-4B53-94DE-6F1A5C92BEA0}" type="pres">
      <dgm:prSet presAssocID="{35EAB757-D5BE-4356-985E-00C9F44BB6B3}" presName="vertOne" presStyleCnt="0"/>
      <dgm:spPr/>
      <dgm:t>
        <a:bodyPr/>
        <a:lstStyle/>
        <a:p>
          <a:endParaRPr lang="ru-RU"/>
        </a:p>
      </dgm:t>
    </dgm:pt>
    <dgm:pt modelId="{A4E6B0E5-FBCB-4960-AC1D-D3B0F2792E99}" type="pres">
      <dgm:prSet presAssocID="{35EAB757-D5BE-4356-985E-00C9F44BB6B3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FDF37B-BDB1-4D40-ABBB-4152512F6847}" type="pres">
      <dgm:prSet presAssocID="{35EAB757-D5BE-4356-985E-00C9F44BB6B3}" presName="parTransOne" presStyleCnt="0"/>
      <dgm:spPr/>
      <dgm:t>
        <a:bodyPr/>
        <a:lstStyle/>
        <a:p>
          <a:endParaRPr lang="ru-RU"/>
        </a:p>
      </dgm:t>
    </dgm:pt>
    <dgm:pt modelId="{30D31601-E3CE-40AB-8B3F-2A4E5DED6D10}" type="pres">
      <dgm:prSet presAssocID="{35EAB757-D5BE-4356-985E-00C9F44BB6B3}" presName="horzOne" presStyleCnt="0"/>
      <dgm:spPr/>
      <dgm:t>
        <a:bodyPr/>
        <a:lstStyle/>
        <a:p>
          <a:endParaRPr lang="ru-RU"/>
        </a:p>
      </dgm:t>
    </dgm:pt>
    <dgm:pt modelId="{D5028A74-2A07-4C48-A891-D4D990B50709}" type="pres">
      <dgm:prSet presAssocID="{500F9A1B-F290-4E6D-9833-154E1AAE502A}" presName="vertTwo" presStyleCnt="0"/>
      <dgm:spPr/>
      <dgm:t>
        <a:bodyPr/>
        <a:lstStyle/>
        <a:p>
          <a:endParaRPr lang="ru-RU"/>
        </a:p>
      </dgm:t>
    </dgm:pt>
    <dgm:pt modelId="{8D1DFB02-CD2D-4557-881B-F82EA84B24F6}" type="pres">
      <dgm:prSet presAssocID="{500F9A1B-F290-4E6D-9833-154E1AAE502A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D7910-9F39-4BD8-B249-71D211ABF447}" type="pres">
      <dgm:prSet presAssocID="{500F9A1B-F290-4E6D-9833-154E1AAE502A}" presName="horzTwo" presStyleCnt="0"/>
      <dgm:spPr/>
      <dgm:t>
        <a:bodyPr/>
        <a:lstStyle/>
        <a:p>
          <a:endParaRPr lang="ru-RU"/>
        </a:p>
      </dgm:t>
    </dgm:pt>
    <dgm:pt modelId="{ED713E4E-EC7D-4832-9E43-26E0CFAEFFAE}" type="pres">
      <dgm:prSet presAssocID="{0295E5A0-6BBF-45F5-AAA4-7546F144E67C}" presName="sibSpaceTwo" presStyleCnt="0"/>
      <dgm:spPr/>
      <dgm:t>
        <a:bodyPr/>
        <a:lstStyle/>
        <a:p>
          <a:endParaRPr lang="ru-RU"/>
        </a:p>
      </dgm:t>
    </dgm:pt>
    <dgm:pt modelId="{2EB92D1D-E0FE-4083-B1EC-B68767538163}" type="pres">
      <dgm:prSet presAssocID="{F6ADDC00-C162-42D3-B9B6-8ACF571A4282}" presName="vertTwo" presStyleCnt="0"/>
      <dgm:spPr/>
      <dgm:t>
        <a:bodyPr/>
        <a:lstStyle/>
        <a:p>
          <a:endParaRPr lang="ru-RU"/>
        </a:p>
      </dgm:t>
    </dgm:pt>
    <dgm:pt modelId="{BEB51F2B-332D-43EA-AC9E-7355B2D07347}" type="pres">
      <dgm:prSet presAssocID="{F6ADDC00-C162-42D3-B9B6-8ACF571A4282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A4CD6A-9439-4F03-85DB-E3613D2899FC}" type="pres">
      <dgm:prSet presAssocID="{F6ADDC00-C162-42D3-B9B6-8ACF571A4282}" presName="horzTwo" presStyleCnt="0"/>
      <dgm:spPr/>
      <dgm:t>
        <a:bodyPr/>
        <a:lstStyle/>
        <a:p>
          <a:endParaRPr lang="ru-RU"/>
        </a:p>
      </dgm:t>
    </dgm:pt>
    <dgm:pt modelId="{B9C91627-0BEE-4D2A-9DEC-C7903B53459A}" type="pres">
      <dgm:prSet presAssocID="{391E0FE4-2F4E-460D-AA03-84EB96CC5798}" presName="sibSpaceTwo" presStyleCnt="0"/>
      <dgm:spPr/>
      <dgm:t>
        <a:bodyPr/>
        <a:lstStyle/>
        <a:p>
          <a:endParaRPr lang="ru-RU"/>
        </a:p>
      </dgm:t>
    </dgm:pt>
    <dgm:pt modelId="{2241AEF0-8AC2-455A-AE76-61B613736349}" type="pres">
      <dgm:prSet presAssocID="{F08F4451-B4EF-452F-B568-2DAFE58DE0AF}" presName="vertTwo" presStyleCnt="0"/>
      <dgm:spPr/>
      <dgm:t>
        <a:bodyPr/>
        <a:lstStyle/>
        <a:p>
          <a:endParaRPr lang="ru-RU"/>
        </a:p>
      </dgm:t>
    </dgm:pt>
    <dgm:pt modelId="{50D69FE0-C0AA-4C35-B3AD-8CEFA03A325B}" type="pres">
      <dgm:prSet presAssocID="{F08F4451-B4EF-452F-B568-2DAFE58DE0A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701B33-ABB7-41ED-BE93-53DCBB381144}" type="pres">
      <dgm:prSet presAssocID="{F08F4451-B4EF-452F-B568-2DAFE58DE0AF}" presName="horzTwo" presStyleCnt="0"/>
      <dgm:spPr/>
      <dgm:t>
        <a:bodyPr/>
        <a:lstStyle/>
        <a:p>
          <a:endParaRPr lang="ru-RU"/>
        </a:p>
      </dgm:t>
    </dgm:pt>
  </dgm:ptLst>
  <dgm:cxnLst>
    <dgm:cxn modelId="{07EFC386-48A6-4ADB-BBF9-7A1F504EF19E}" srcId="{35EAB757-D5BE-4356-985E-00C9F44BB6B3}" destId="{500F9A1B-F290-4E6D-9833-154E1AAE502A}" srcOrd="0" destOrd="0" parTransId="{B9EB0F87-8817-4E9D-9D25-D3B09745C2CD}" sibTransId="{0295E5A0-6BBF-45F5-AAA4-7546F144E67C}"/>
    <dgm:cxn modelId="{3EFF8A96-F53C-47F8-861D-A938920FC7AD}" type="presOf" srcId="{500F9A1B-F290-4E6D-9833-154E1AAE502A}" destId="{8D1DFB02-CD2D-4557-881B-F82EA84B24F6}" srcOrd="0" destOrd="0" presId="urn:microsoft.com/office/officeart/2005/8/layout/hierarchy4"/>
    <dgm:cxn modelId="{B0BC0B3B-9E45-428F-8367-D36EEE19E523}" srcId="{35EAB757-D5BE-4356-985E-00C9F44BB6B3}" destId="{F6ADDC00-C162-42D3-B9B6-8ACF571A4282}" srcOrd="1" destOrd="0" parTransId="{AC445499-A022-4AC8-97DA-988EF651284D}" sibTransId="{391E0FE4-2F4E-460D-AA03-84EB96CC5798}"/>
    <dgm:cxn modelId="{49772C4F-4C38-4F4D-A614-E4845855E830}" type="presOf" srcId="{F6ADDC00-C162-42D3-B9B6-8ACF571A4282}" destId="{BEB51F2B-332D-43EA-AC9E-7355B2D07347}" srcOrd="0" destOrd="0" presId="urn:microsoft.com/office/officeart/2005/8/layout/hierarchy4"/>
    <dgm:cxn modelId="{8FD3EA97-BD4A-42E5-90BC-EAECBEE76D92}" srcId="{35EAB757-D5BE-4356-985E-00C9F44BB6B3}" destId="{F08F4451-B4EF-452F-B568-2DAFE58DE0AF}" srcOrd="2" destOrd="0" parTransId="{77F52BDE-42D4-44EE-AEE3-F18AEA288477}" sibTransId="{E13D05E2-BF6E-4B92-8D86-DF6C442CBD95}"/>
    <dgm:cxn modelId="{9BB62BF9-DFE4-4086-97D8-435F74E6C143}" type="presOf" srcId="{35EAB757-D5BE-4356-985E-00C9F44BB6B3}" destId="{A4E6B0E5-FBCB-4960-AC1D-D3B0F2792E99}" srcOrd="0" destOrd="0" presId="urn:microsoft.com/office/officeart/2005/8/layout/hierarchy4"/>
    <dgm:cxn modelId="{4C7B58E2-9254-42DC-AD8F-2B11557BC272}" srcId="{D8CCB1EF-BAE0-4026-B846-3A3E63D41324}" destId="{35EAB757-D5BE-4356-985E-00C9F44BB6B3}" srcOrd="0" destOrd="0" parTransId="{3D97D00C-BABD-4214-97F7-4CB1E8CD600C}" sibTransId="{78F06E9A-AC1B-484A-B3B4-BF91127916E1}"/>
    <dgm:cxn modelId="{5B709528-EB97-4955-A161-A23B5C09A7B7}" type="presOf" srcId="{D8CCB1EF-BAE0-4026-B846-3A3E63D41324}" destId="{74D9F53B-2940-4B58-B0C3-CCEC81716804}" srcOrd="0" destOrd="0" presId="urn:microsoft.com/office/officeart/2005/8/layout/hierarchy4"/>
    <dgm:cxn modelId="{6D820A84-0FCD-44CF-B4AA-CF70A81ED77D}" type="presOf" srcId="{F08F4451-B4EF-452F-B568-2DAFE58DE0AF}" destId="{50D69FE0-C0AA-4C35-B3AD-8CEFA03A325B}" srcOrd="0" destOrd="0" presId="urn:microsoft.com/office/officeart/2005/8/layout/hierarchy4"/>
    <dgm:cxn modelId="{6DBD04F5-4550-45E7-8738-0CF9F50379F4}" type="presParOf" srcId="{74D9F53B-2940-4B58-B0C3-CCEC81716804}" destId="{A66D0BFC-2696-4B53-94DE-6F1A5C92BEA0}" srcOrd="0" destOrd="0" presId="urn:microsoft.com/office/officeart/2005/8/layout/hierarchy4"/>
    <dgm:cxn modelId="{EC6AFE0E-B7CE-4B5C-8BA0-8AA8F1B82CED}" type="presParOf" srcId="{A66D0BFC-2696-4B53-94DE-6F1A5C92BEA0}" destId="{A4E6B0E5-FBCB-4960-AC1D-D3B0F2792E99}" srcOrd="0" destOrd="0" presId="urn:microsoft.com/office/officeart/2005/8/layout/hierarchy4"/>
    <dgm:cxn modelId="{6C76B43A-E6C2-4D2C-95EB-E525C4736602}" type="presParOf" srcId="{A66D0BFC-2696-4B53-94DE-6F1A5C92BEA0}" destId="{32FDF37B-BDB1-4D40-ABBB-4152512F6847}" srcOrd="1" destOrd="0" presId="urn:microsoft.com/office/officeart/2005/8/layout/hierarchy4"/>
    <dgm:cxn modelId="{F19FC8F0-AA1C-4A73-9EED-9DAC28F5690F}" type="presParOf" srcId="{A66D0BFC-2696-4B53-94DE-6F1A5C92BEA0}" destId="{30D31601-E3CE-40AB-8B3F-2A4E5DED6D10}" srcOrd="2" destOrd="0" presId="urn:microsoft.com/office/officeart/2005/8/layout/hierarchy4"/>
    <dgm:cxn modelId="{AA57C39D-CB08-4D9F-88BA-06A2CC1D7A2F}" type="presParOf" srcId="{30D31601-E3CE-40AB-8B3F-2A4E5DED6D10}" destId="{D5028A74-2A07-4C48-A891-D4D990B50709}" srcOrd="0" destOrd="0" presId="urn:microsoft.com/office/officeart/2005/8/layout/hierarchy4"/>
    <dgm:cxn modelId="{ADC1A764-7BF2-4E26-8730-4ED8E3DEB08C}" type="presParOf" srcId="{D5028A74-2A07-4C48-A891-D4D990B50709}" destId="{8D1DFB02-CD2D-4557-881B-F82EA84B24F6}" srcOrd="0" destOrd="0" presId="urn:microsoft.com/office/officeart/2005/8/layout/hierarchy4"/>
    <dgm:cxn modelId="{0ECC8484-A585-4F29-BDB0-5A8DBBDBD51E}" type="presParOf" srcId="{D5028A74-2A07-4C48-A891-D4D990B50709}" destId="{65ED7910-9F39-4BD8-B249-71D211ABF447}" srcOrd="1" destOrd="0" presId="urn:microsoft.com/office/officeart/2005/8/layout/hierarchy4"/>
    <dgm:cxn modelId="{CE70E17E-1630-48BF-9F69-0D7CFFB67F6E}" type="presParOf" srcId="{30D31601-E3CE-40AB-8B3F-2A4E5DED6D10}" destId="{ED713E4E-EC7D-4832-9E43-26E0CFAEFFAE}" srcOrd="1" destOrd="0" presId="urn:microsoft.com/office/officeart/2005/8/layout/hierarchy4"/>
    <dgm:cxn modelId="{F5162400-207D-4A0E-8F34-E5EFF0351AF8}" type="presParOf" srcId="{30D31601-E3CE-40AB-8B3F-2A4E5DED6D10}" destId="{2EB92D1D-E0FE-4083-B1EC-B68767538163}" srcOrd="2" destOrd="0" presId="urn:microsoft.com/office/officeart/2005/8/layout/hierarchy4"/>
    <dgm:cxn modelId="{DDDC301A-08FF-4E08-970E-CBA3BFFCAB36}" type="presParOf" srcId="{2EB92D1D-E0FE-4083-B1EC-B68767538163}" destId="{BEB51F2B-332D-43EA-AC9E-7355B2D07347}" srcOrd="0" destOrd="0" presId="urn:microsoft.com/office/officeart/2005/8/layout/hierarchy4"/>
    <dgm:cxn modelId="{F89C577B-3972-407C-A395-1F289C23A698}" type="presParOf" srcId="{2EB92D1D-E0FE-4083-B1EC-B68767538163}" destId="{E7A4CD6A-9439-4F03-85DB-E3613D2899FC}" srcOrd="1" destOrd="0" presId="urn:microsoft.com/office/officeart/2005/8/layout/hierarchy4"/>
    <dgm:cxn modelId="{3833CF80-7892-4B47-8EA2-0BBB2013252E}" type="presParOf" srcId="{30D31601-E3CE-40AB-8B3F-2A4E5DED6D10}" destId="{B9C91627-0BEE-4D2A-9DEC-C7903B53459A}" srcOrd="3" destOrd="0" presId="urn:microsoft.com/office/officeart/2005/8/layout/hierarchy4"/>
    <dgm:cxn modelId="{60EDED74-3C71-41F7-9BF2-B3871A6167EA}" type="presParOf" srcId="{30D31601-E3CE-40AB-8B3F-2A4E5DED6D10}" destId="{2241AEF0-8AC2-455A-AE76-61B613736349}" srcOrd="4" destOrd="0" presId="urn:microsoft.com/office/officeart/2005/8/layout/hierarchy4"/>
    <dgm:cxn modelId="{5F198295-A5D2-4F11-A8D0-686901F74D5F}" type="presParOf" srcId="{2241AEF0-8AC2-455A-AE76-61B613736349}" destId="{50D69FE0-C0AA-4C35-B3AD-8CEFA03A325B}" srcOrd="0" destOrd="0" presId="urn:microsoft.com/office/officeart/2005/8/layout/hierarchy4"/>
    <dgm:cxn modelId="{937B054F-258B-4338-BC12-7E858473C9AD}" type="presParOf" srcId="{2241AEF0-8AC2-455A-AE76-61B613736349}" destId="{2B701B33-ABB7-41ED-BE93-53DCBB381144}" srcOrd="1" destOrd="0" presId="urn:microsoft.com/office/officeart/2005/8/layout/hierarchy4"/>
  </dgm:cxnLst>
  <dgm:bg/>
  <dgm:whole/>
  <dgm:extLst>
    <a:ext uri="http://schemas.microsoft.com/office/drawing/2008/diagram">
      <dsp:dataModelExt xmlns=""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83DAA0-C80C-4E26-AF8D-D5DB0A3AB690}" type="doc">
      <dgm:prSet loTypeId="urn:microsoft.com/office/officeart/2009/3/layout/DescendingProcess" loCatId="process" qsTypeId="urn:microsoft.com/office/officeart/2005/8/quickstyle/3d7" qsCatId="3D" csTypeId="urn:microsoft.com/office/officeart/2005/8/colors/accent2_2" csCatId="accent2" phldr="1"/>
      <dgm:spPr>
        <a:scene3d>
          <a:camera prst="perspectiveLeft" fov="7200000" zoom="91000">
            <a:rot lat="9000000" lon="10800000" rev="0"/>
          </a:camera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5A399AED-55A2-4A0F-B808-EA078CC1D47A}">
      <dgm:prSet phldrT="[Текст]" custT="1"/>
      <dgm:spPr/>
      <dgm:t>
        <a:bodyPr anchor="ctr"/>
        <a:lstStyle/>
        <a:p>
          <a:endParaRPr lang="ru-RU" sz="2300" dirty="0"/>
        </a:p>
      </dgm:t>
    </dgm:pt>
    <dgm:pt modelId="{7D67C413-CC30-4300-B9DF-5AE7C2E05F17}" type="parTrans" cxnId="{F85DA443-E9BA-4A54-B202-01D3D184AC38}">
      <dgm:prSet/>
      <dgm:spPr/>
      <dgm:t>
        <a:bodyPr/>
        <a:lstStyle/>
        <a:p>
          <a:endParaRPr lang="ru-RU"/>
        </a:p>
      </dgm:t>
    </dgm:pt>
    <dgm:pt modelId="{128853A4-AFA2-4220-B3A8-A5E836937DD4}" type="sibTrans" cxnId="{F85DA443-E9BA-4A54-B202-01D3D184AC38}">
      <dgm:prSet/>
      <dgm:spPr/>
      <dgm:t>
        <a:bodyPr/>
        <a:lstStyle/>
        <a:p>
          <a:endParaRPr lang="ru-RU"/>
        </a:p>
      </dgm:t>
    </dgm:pt>
    <dgm:pt modelId="{A6C3A211-64D3-4F0D-8652-8DC7B33FFE95}">
      <dgm:prSet phldrT="[Текст]"/>
      <dgm:spPr/>
      <dgm:t>
        <a:bodyPr anchor="ctr"/>
        <a:lstStyle/>
        <a:p>
          <a:endParaRPr lang="ru-RU" dirty="0"/>
        </a:p>
      </dgm:t>
    </dgm:pt>
    <dgm:pt modelId="{F9A31ACA-CF59-402D-BD34-D6CFC0C395A3}" type="parTrans" cxnId="{4773BE89-0EC6-443C-BE23-2F9A9DF6EA63}">
      <dgm:prSet/>
      <dgm:spPr/>
      <dgm:t>
        <a:bodyPr/>
        <a:lstStyle/>
        <a:p>
          <a:endParaRPr lang="ru-RU"/>
        </a:p>
      </dgm:t>
    </dgm:pt>
    <dgm:pt modelId="{6D8BD62F-1A06-4CDA-BF88-8C88344AA18D}" type="sibTrans" cxnId="{4773BE89-0EC6-443C-BE23-2F9A9DF6EA63}">
      <dgm:prSet/>
      <dgm:spPr/>
      <dgm:t>
        <a:bodyPr/>
        <a:lstStyle/>
        <a:p>
          <a:endParaRPr lang="ru-RU"/>
        </a:p>
      </dgm:t>
    </dgm:pt>
    <dgm:pt modelId="{665DC89C-1AD4-4E0A-B1F4-82D1A6B6484F}" type="pres">
      <dgm:prSet presAssocID="{1583DAA0-C80C-4E26-AF8D-D5DB0A3AB690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DBC594AC-FB0C-4981-8374-0BCC58601270}" type="pres">
      <dgm:prSet presAssocID="{1583DAA0-C80C-4E26-AF8D-D5DB0A3AB690}" presName="arrowNode" presStyleLbl="node1" presStyleIdx="0" presStyleCnt="1" custAng="21102705" custLinFactNeighborX="-23911" custLinFactNeighborY="22378"/>
      <dgm:spPr>
        <a:sp3d extrusionH="50600" prstMaterial="metal">
          <a:bevelT w="101600" h="80600" prst="relaxedInset"/>
          <a:bevelB w="80600" h="80600" prst="relaxedInset"/>
        </a:sp3d>
      </dgm:spPr>
      <dgm:t>
        <a:bodyPr/>
        <a:lstStyle/>
        <a:p>
          <a:endParaRPr lang="ru-RU"/>
        </a:p>
      </dgm:t>
    </dgm:pt>
    <dgm:pt modelId="{5BEDD096-E01D-4CAD-BE35-3F46EFF03784}" type="pres">
      <dgm:prSet presAssocID="{5A399AED-55A2-4A0F-B808-EA078CC1D47A}" presName="txNode1" presStyleLbl="revTx" presStyleIdx="0" presStyleCnt="2" custScaleX="100825" custScaleY="132896" custLinFactNeighborX="81301" custLinFactNeighborY="78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E50B6-D79F-45AE-8458-2B0076520215}" type="pres">
      <dgm:prSet presAssocID="{A6C3A211-64D3-4F0D-8652-8DC7B33FFE95}" presName="txNode2" presStyleLbl="revTx" presStyleIdx="1" presStyleCnt="2" custScaleX="85646" custScaleY="74400" custLinFactY="-100000" custLinFactNeighborX="880" custLinFactNeighborY="-195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73BE89-0EC6-443C-BE23-2F9A9DF6EA63}" srcId="{1583DAA0-C80C-4E26-AF8D-D5DB0A3AB690}" destId="{A6C3A211-64D3-4F0D-8652-8DC7B33FFE95}" srcOrd="1" destOrd="0" parTransId="{F9A31ACA-CF59-402D-BD34-D6CFC0C395A3}" sibTransId="{6D8BD62F-1A06-4CDA-BF88-8C88344AA18D}"/>
    <dgm:cxn modelId="{13CF6C57-98E8-4EFC-BDB5-8D3B7A92DFFD}" type="presOf" srcId="{5A399AED-55A2-4A0F-B808-EA078CC1D47A}" destId="{5BEDD096-E01D-4CAD-BE35-3F46EFF03784}" srcOrd="0" destOrd="0" presId="urn:microsoft.com/office/officeart/2009/3/layout/DescendingProcess"/>
    <dgm:cxn modelId="{27A8A1B2-62DB-4216-B48D-D01F8BB68042}" type="presOf" srcId="{1583DAA0-C80C-4E26-AF8D-D5DB0A3AB690}" destId="{665DC89C-1AD4-4E0A-B1F4-82D1A6B6484F}" srcOrd="0" destOrd="0" presId="urn:microsoft.com/office/officeart/2009/3/layout/DescendingProcess"/>
    <dgm:cxn modelId="{6025333A-DD3B-4356-B2E7-FE006B3DA140}" type="presOf" srcId="{A6C3A211-64D3-4F0D-8652-8DC7B33FFE95}" destId="{629E50B6-D79F-45AE-8458-2B0076520215}" srcOrd="0" destOrd="0" presId="urn:microsoft.com/office/officeart/2009/3/layout/DescendingProcess"/>
    <dgm:cxn modelId="{F85DA443-E9BA-4A54-B202-01D3D184AC38}" srcId="{1583DAA0-C80C-4E26-AF8D-D5DB0A3AB690}" destId="{5A399AED-55A2-4A0F-B808-EA078CC1D47A}" srcOrd="0" destOrd="0" parTransId="{7D67C413-CC30-4300-B9DF-5AE7C2E05F17}" sibTransId="{128853A4-AFA2-4220-B3A8-A5E836937DD4}"/>
    <dgm:cxn modelId="{13357DEA-E34A-4ADA-97A5-49DBFE31AE91}" type="presParOf" srcId="{665DC89C-1AD4-4E0A-B1F4-82D1A6B6484F}" destId="{DBC594AC-FB0C-4981-8374-0BCC58601270}" srcOrd="0" destOrd="0" presId="urn:microsoft.com/office/officeart/2009/3/layout/DescendingProcess"/>
    <dgm:cxn modelId="{ABAC0C58-3AFA-4BDC-87A2-28D53D6CF446}" type="presParOf" srcId="{665DC89C-1AD4-4E0A-B1F4-82D1A6B6484F}" destId="{5BEDD096-E01D-4CAD-BE35-3F46EFF03784}" srcOrd="1" destOrd="0" presId="urn:microsoft.com/office/officeart/2009/3/layout/DescendingProcess"/>
    <dgm:cxn modelId="{E0348E3B-58C3-4A91-A7D4-721C1A283B5C}" type="presParOf" srcId="{665DC89C-1AD4-4E0A-B1F4-82D1A6B6484F}" destId="{629E50B6-D79F-45AE-8458-2B0076520215}" srcOrd="2" destOrd="0" presId="urn:microsoft.com/office/officeart/2009/3/layout/DescendingProcess"/>
  </dgm:cxnLst>
  <dgm:bg>
    <a:gradFill>
      <a:gsLst>
        <a:gs pos="0">
          <a:schemeClr val="accent3">
            <a:lumMod val="60000"/>
            <a:lumOff val="4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239A3A-BAA3-4F4B-A4F2-E216E274012D}" type="doc">
      <dgm:prSet loTypeId="urn:microsoft.com/office/officeart/2009/3/layout/DescendingProcess" loCatId="process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3A8367B-037C-4579-A768-E4896153EA0F}">
      <dgm:prSet phldrT="[Текст]" custT="1"/>
      <dgm:spPr/>
      <dgm:t>
        <a:bodyPr/>
        <a:lstStyle/>
        <a:p>
          <a:r>
            <a:rPr lang="ru-RU" sz="2300" b="1" dirty="0" smtClean="0"/>
            <a:t>Прогноз на 2022 год</a:t>
          </a:r>
          <a:endParaRPr lang="ru-RU" sz="2300" b="1" dirty="0"/>
        </a:p>
      </dgm:t>
    </dgm:pt>
    <dgm:pt modelId="{8AE115F5-C893-4069-88E6-9D57600C65FA}" type="parTrans" cxnId="{EE741C5F-DFF0-4121-8DBA-05E667CF3866}">
      <dgm:prSet/>
      <dgm:spPr/>
      <dgm:t>
        <a:bodyPr/>
        <a:lstStyle/>
        <a:p>
          <a:endParaRPr lang="ru-RU"/>
        </a:p>
      </dgm:t>
    </dgm:pt>
    <dgm:pt modelId="{9637FB09-0BBB-4D35-BB0F-54294EAD5D38}" type="sibTrans" cxnId="{EE741C5F-DFF0-4121-8DBA-05E667CF3866}">
      <dgm:prSet/>
      <dgm:spPr/>
      <dgm:t>
        <a:bodyPr/>
        <a:lstStyle/>
        <a:p>
          <a:endParaRPr lang="ru-RU"/>
        </a:p>
      </dgm:t>
    </dgm:pt>
    <dgm:pt modelId="{B11252E2-B13D-469D-945E-EB0F88581784}">
      <dgm:prSet phldrT="[Текст]" custT="1"/>
      <dgm:spPr/>
      <dgm:t>
        <a:bodyPr anchor="ctr"/>
        <a:lstStyle/>
        <a:p>
          <a:r>
            <a:rPr lang="ru-RU" sz="2300" b="1" dirty="0" smtClean="0">
              <a:solidFill>
                <a:schemeClr val="tx1"/>
              </a:solidFill>
            </a:rPr>
            <a:t>Оценка поступлений в 2021 году</a:t>
          </a:r>
          <a:endParaRPr lang="ru-RU" sz="2300" b="1" dirty="0">
            <a:solidFill>
              <a:schemeClr val="tx1"/>
            </a:solidFill>
          </a:endParaRPr>
        </a:p>
      </dgm:t>
    </dgm:pt>
    <dgm:pt modelId="{60028928-4087-459F-BEAA-AF1564D7F935}" type="parTrans" cxnId="{0151D987-A69E-447F-9F26-B11EF4513D8C}">
      <dgm:prSet/>
      <dgm:spPr/>
      <dgm:t>
        <a:bodyPr/>
        <a:lstStyle/>
        <a:p>
          <a:endParaRPr lang="ru-RU"/>
        </a:p>
      </dgm:t>
    </dgm:pt>
    <dgm:pt modelId="{3C4C4E02-762A-4B1D-88E7-5048C77D102F}" type="sibTrans" cxnId="{0151D987-A69E-447F-9F26-B11EF4513D8C}">
      <dgm:prSet/>
      <dgm:spPr/>
      <dgm:t>
        <a:bodyPr/>
        <a:lstStyle/>
        <a:p>
          <a:endParaRPr lang="ru-RU"/>
        </a:p>
      </dgm:t>
    </dgm:pt>
    <dgm:pt modelId="{5E08E8C9-E4CA-4337-832D-75CFA3F15253}" type="pres">
      <dgm:prSet presAssocID="{11239A3A-BAA3-4F4B-A4F2-E216E274012D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F71C6380-5295-48AA-88B0-3549CA88C8A2}" type="pres">
      <dgm:prSet presAssocID="{11239A3A-BAA3-4F4B-A4F2-E216E274012D}" presName="arrowNode" presStyleLbl="node1" presStyleIdx="0" presStyleCnt="1" custAng="15373372" custLinFactNeighborX="22197" custLinFactNeighborY="-5660"/>
      <dgm:spPr/>
      <dgm:t>
        <a:bodyPr/>
        <a:lstStyle/>
        <a:p>
          <a:endParaRPr lang="ru-RU"/>
        </a:p>
      </dgm:t>
    </dgm:pt>
    <dgm:pt modelId="{D2D06A43-0530-42EA-A1AF-2D6792F38C9A}" type="pres">
      <dgm:prSet presAssocID="{E3A8367B-037C-4579-A768-E4896153EA0F}" presName="txNode1" presStyleLbl="revTx" presStyleIdx="0" presStyleCnt="2" custScaleX="59848" custScaleY="86253" custLinFactNeighborX="96026" custLinFactNeighborY="55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CB2E6E-3ECD-422A-B72B-8385EC254D5B}" type="pres">
      <dgm:prSet presAssocID="{B11252E2-B13D-469D-945E-EB0F88581784}" presName="txNode2" presStyleLbl="revTx" presStyleIdx="1" presStyleCnt="2" custScaleX="64008" custScaleY="102552" custLinFactY="-100000" custLinFactNeighborX="-85185" custLinFactNeighborY="-161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0F346F-FA0A-4A30-90D4-E2512ECAB14D}" type="presOf" srcId="{B11252E2-B13D-469D-945E-EB0F88581784}" destId="{5CCB2E6E-3ECD-422A-B72B-8385EC254D5B}" srcOrd="0" destOrd="0" presId="urn:microsoft.com/office/officeart/2009/3/layout/DescendingProcess"/>
    <dgm:cxn modelId="{F2B6709F-6402-4A5B-BAAC-EF576A6B8E1B}" type="presOf" srcId="{11239A3A-BAA3-4F4B-A4F2-E216E274012D}" destId="{5E08E8C9-E4CA-4337-832D-75CFA3F15253}" srcOrd="0" destOrd="0" presId="urn:microsoft.com/office/officeart/2009/3/layout/DescendingProcess"/>
    <dgm:cxn modelId="{0151D987-A69E-447F-9F26-B11EF4513D8C}" srcId="{11239A3A-BAA3-4F4B-A4F2-E216E274012D}" destId="{B11252E2-B13D-469D-945E-EB0F88581784}" srcOrd="1" destOrd="0" parTransId="{60028928-4087-459F-BEAA-AF1564D7F935}" sibTransId="{3C4C4E02-762A-4B1D-88E7-5048C77D102F}"/>
    <dgm:cxn modelId="{A0C2BE28-C0D8-4A92-83A8-FDBE71A12271}" type="presOf" srcId="{E3A8367B-037C-4579-A768-E4896153EA0F}" destId="{D2D06A43-0530-42EA-A1AF-2D6792F38C9A}" srcOrd="0" destOrd="0" presId="urn:microsoft.com/office/officeart/2009/3/layout/DescendingProcess"/>
    <dgm:cxn modelId="{EE741C5F-DFF0-4121-8DBA-05E667CF3866}" srcId="{11239A3A-BAA3-4F4B-A4F2-E216E274012D}" destId="{E3A8367B-037C-4579-A768-E4896153EA0F}" srcOrd="0" destOrd="0" parTransId="{8AE115F5-C893-4069-88E6-9D57600C65FA}" sibTransId="{9637FB09-0BBB-4D35-BB0F-54294EAD5D38}"/>
    <dgm:cxn modelId="{008CCF21-8A40-4010-86B1-14DA621657AD}" type="presParOf" srcId="{5E08E8C9-E4CA-4337-832D-75CFA3F15253}" destId="{F71C6380-5295-48AA-88B0-3549CA88C8A2}" srcOrd="0" destOrd="0" presId="urn:microsoft.com/office/officeart/2009/3/layout/DescendingProcess"/>
    <dgm:cxn modelId="{0450DFB4-AC3F-4AC1-85BD-B3010A1D4A8A}" type="presParOf" srcId="{5E08E8C9-E4CA-4337-832D-75CFA3F15253}" destId="{D2D06A43-0530-42EA-A1AF-2D6792F38C9A}" srcOrd="1" destOrd="0" presId="urn:microsoft.com/office/officeart/2009/3/layout/DescendingProcess"/>
    <dgm:cxn modelId="{A6477DDC-9CAD-4C50-8F15-638DDEC71629}" type="presParOf" srcId="{5E08E8C9-E4CA-4337-832D-75CFA3F15253}" destId="{5CCB2E6E-3ECD-422A-B72B-8385EC254D5B}" srcOrd="2" destOrd="0" presId="urn:microsoft.com/office/officeart/2009/3/layout/DescendingProcess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03415E-429F-4358-BD49-891A8A1F9640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771A37-41BF-461A-B2EA-69D4344FE72F}">
      <dgm:prSet phldrT="[Текст]"/>
      <dgm:spPr/>
      <dgm:t>
        <a:bodyPr/>
        <a:lstStyle/>
        <a:p>
          <a:r>
            <a:rPr lang="ru-RU" dirty="0" smtClean="0"/>
            <a:t>Оценка поступлений в 2021 году</a:t>
          </a:r>
          <a:endParaRPr lang="ru-RU" dirty="0"/>
        </a:p>
      </dgm:t>
    </dgm:pt>
    <dgm:pt modelId="{08B9ECEC-3C0A-4430-934E-8D2B182E9D19}" type="parTrans" cxnId="{1BBC0A29-D67C-4F07-8962-6855CB84DE1D}">
      <dgm:prSet/>
      <dgm:spPr/>
      <dgm:t>
        <a:bodyPr/>
        <a:lstStyle/>
        <a:p>
          <a:endParaRPr lang="ru-RU"/>
        </a:p>
      </dgm:t>
    </dgm:pt>
    <dgm:pt modelId="{60B2C0D5-9F3D-4282-96FC-934CF51B6E3F}" type="sibTrans" cxnId="{1BBC0A29-D67C-4F07-8962-6855CB84DE1D}">
      <dgm:prSet/>
      <dgm:spPr/>
      <dgm:t>
        <a:bodyPr/>
        <a:lstStyle/>
        <a:p>
          <a:endParaRPr lang="ru-RU" dirty="0"/>
        </a:p>
      </dgm:t>
    </dgm:pt>
    <dgm:pt modelId="{E07C3173-16AB-4BFF-BD17-66BAE876855E}">
      <dgm:prSet phldrT="[Текст]"/>
      <dgm:spPr/>
      <dgm:t>
        <a:bodyPr/>
        <a:lstStyle/>
        <a:p>
          <a:r>
            <a:rPr lang="ru-RU" dirty="0" smtClean="0"/>
            <a:t>Прогноз на 2022 год</a:t>
          </a:r>
          <a:endParaRPr lang="ru-RU" dirty="0"/>
        </a:p>
      </dgm:t>
    </dgm:pt>
    <dgm:pt modelId="{02F5C480-DAC5-491A-91D6-D6B652E6B4FF}" type="parTrans" cxnId="{3636FA89-0D46-4E9D-9A28-8C9DBD2C7672}">
      <dgm:prSet/>
      <dgm:spPr/>
      <dgm:t>
        <a:bodyPr/>
        <a:lstStyle/>
        <a:p>
          <a:endParaRPr lang="ru-RU"/>
        </a:p>
      </dgm:t>
    </dgm:pt>
    <dgm:pt modelId="{A4AFF048-FCA5-41D4-A400-EEDE1B89B662}" type="sibTrans" cxnId="{3636FA89-0D46-4E9D-9A28-8C9DBD2C7672}">
      <dgm:prSet/>
      <dgm:spPr/>
      <dgm:t>
        <a:bodyPr/>
        <a:lstStyle/>
        <a:p>
          <a:endParaRPr lang="ru-RU" dirty="0"/>
        </a:p>
      </dgm:t>
    </dgm:pt>
    <dgm:pt modelId="{07842E34-8341-4477-844E-E8170E1E267E}" type="pres">
      <dgm:prSet presAssocID="{FB03415E-429F-4358-BD49-891A8A1F964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8A8AD1E-8FA1-4BE1-BADD-101825A7CCD2}" type="pres">
      <dgm:prSet presAssocID="{FB03415E-429F-4358-BD49-891A8A1F9640}" presName="dot1" presStyleLbl="alignNode1" presStyleIdx="0" presStyleCnt="10" custLinFactX="-162988" custLinFactNeighborX="-200000" custLinFactNeighborY="37410"/>
      <dgm:spPr/>
    </dgm:pt>
    <dgm:pt modelId="{D31FDEF6-D835-4147-BB79-A1DCDCBFB1C2}" type="pres">
      <dgm:prSet presAssocID="{FB03415E-429F-4358-BD49-891A8A1F9640}" presName="dot2" presStyleLbl="alignNode1" presStyleIdx="1" presStyleCnt="10" custLinFactX="-159527" custLinFactNeighborX="-200000" custLinFactNeighborY="23234"/>
      <dgm:spPr/>
    </dgm:pt>
    <dgm:pt modelId="{40E26C24-CB2D-49BC-8695-DC6D677D9C53}" type="pres">
      <dgm:prSet presAssocID="{FB03415E-429F-4358-BD49-891A8A1F9640}" presName="dot3" presStyleLbl="alignNode1" presStyleIdx="2" presStyleCnt="10" custLinFactX="-181335" custLinFactNeighborX="-200000" custLinFactNeighborY="27901"/>
      <dgm:spPr/>
    </dgm:pt>
    <dgm:pt modelId="{9990B800-B345-4429-8B5C-228CA482AAD9}" type="pres">
      <dgm:prSet presAssocID="{FB03415E-429F-4358-BD49-891A8A1F9640}" presName="dotArrow1" presStyleLbl="alignNode1" presStyleIdx="3" presStyleCnt="10" custLinFactX="-248205" custLinFactY="776475" custLinFactNeighborX="-300000" custLinFactNeighborY="800000"/>
      <dgm:spPr/>
    </dgm:pt>
    <dgm:pt modelId="{92136207-7B86-4516-B276-F23D96016A5D}" type="pres">
      <dgm:prSet presAssocID="{FB03415E-429F-4358-BD49-891A8A1F9640}" presName="dotArrow2" presStyleLbl="alignNode1" presStyleIdx="4" presStyleCnt="10" custLinFactX="-323874" custLinFactY="729880" custLinFactNeighborX="-400000" custLinFactNeighborY="800000"/>
      <dgm:spPr/>
    </dgm:pt>
    <dgm:pt modelId="{E0F06D39-F081-4224-B262-2071AFA56055}" type="pres">
      <dgm:prSet presAssocID="{FB03415E-429F-4358-BD49-891A8A1F9640}" presName="dotArrow3" presStyleLbl="alignNode1" presStyleIdx="5" presStyleCnt="10" custLinFactX="-200000" custLinFactY="700000" custLinFactNeighborX="-278450" custLinFactNeighborY="783285"/>
      <dgm:spPr/>
    </dgm:pt>
    <dgm:pt modelId="{41AF8045-EEF6-4130-B3C2-02A59C792BCC}" type="pres">
      <dgm:prSet presAssocID="{FB03415E-429F-4358-BD49-891A8A1F9640}" presName="dotArrow4" presStyleLbl="alignNode1" presStyleIdx="6" presStyleCnt="10" custLinFactX="-159235" custLinFactY="500000" custLinFactNeighborX="-200000" custLinFactNeighborY="525049"/>
      <dgm:spPr/>
    </dgm:pt>
    <dgm:pt modelId="{2A453126-C6FF-4751-9BB2-3E4B762214D4}" type="pres">
      <dgm:prSet presAssocID="{FB03415E-429F-4358-BD49-891A8A1F9640}" presName="dotArrow5" presStyleLbl="alignNode1" presStyleIdx="7" presStyleCnt="10" custLinFactX="-413527" custLinFactY="844753" custLinFactNeighborX="-500000" custLinFactNeighborY="900000"/>
      <dgm:spPr/>
    </dgm:pt>
    <dgm:pt modelId="{DAFF4634-4F8C-4297-9A81-E28DA06244D6}" type="pres">
      <dgm:prSet presAssocID="{FB03415E-429F-4358-BD49-891A8A1F9640}" presName="dotArrow6" presStyleLbl="alignNode1" presStyleIdx="8" presStyleCnt="10" custLinFactX="-194311" custLinFactY="589094" custLinFactNeighborX="-200000" custLinFactNeighborY="600000"/>
      <dgm:spPr/>
      <dgm:t>
        <a:bodyPr/>
        <a:lstStyle/>
        <a:p>
          <a:endParaRPr lang="ru-RU"/>
        </a:p>
      </dgm:t>
    </dgm:pt>
    <dgm:pt modelId="{CCCF02C2-A119-4561-9BE7-063218C54B67}" type="pres">
      <dgm:prSet presAssocID="{FB03415E-429F-4358-BD49-891A8A1F9640}" presName="dotArrow7" presStyleLbl="alignNode1" presStyleIdx="9" presStyleCnt="10" custLinFactX="-220519" custLinFactY="768013" custLinFactNeighborX="-300000" custLinFactNeighborY="800000"/>
      <dgm:spPr/>
    </dgm:pt>
    <dgm:pt modelId="{1F0EA7A4-957C-40C9-B4E0-51B387CDC58A}" type="pres">
      <dgm:prSet presAssocID="{63771A37-41BF-461A-B2EA-69D4344FE72F}" presName="parTx1" presStyleLbl="node1" presStyleIdx="0" presStyleCnt="2"/>
      <dgm:spPr/>
      <dgm:t>
        <a:bodyPr/>
        <a:lstStyle/>
        <a:p>
          <a:endParaRPr lang="ru-RU"/>
        </a:p>
      </dgm:t>
    </dgm:pt>
    <dgm:pt modelId="{0269D90F-7C29-48D5-9FEF-4A20B436166D}" type="pres">
      <dgm:prSet presAssocID="{60B2C0D5-9F3D-4282-96FC-934CF51B6E3F}" presName="picture1" presStyleCnt="0"/>
      <dgm:spPr/>
    </dgm:pt>
    <dgm:pt modelId="{3D534F87-EF99-4914-9559-50A2D42C3044}" type="pres">
      <dgm:prSet presAssocID="{60B2C0D5-9F3D-4282-96FC-934CF51B6E3F}" presName="imageRepeatNode" presStyleLbl="fgImgPlace1" presStyleIdx="0" presStyleCnt="2" custScaleX="94578" custScaleY="87088" custLinFactNeighborX="-22981" custLinFactNeighborY="20700"/>
      <dgm:spPr/>
      <dgm:t>
        <a:bodyPr/>
        <a:lstStyle/>
        <a:p>
          <a:endParaRPr lang="ru-RU"/>
        </a:p>
      </dgm:t>
    </dgm:pt>
    <dgm:pt modelId="{EDB197EA-E826-434E-9B29-0D007D66A4FC}" type="pres">
      <dgm:prSet presAssocID="{E07C3173-16AB-4BFF-BD17-66BAE876855E}" presName="parTx2" presStyleLbl="node1" presStyleIdx="1" presStyleCnt="2"/>
      <dgm:spPr/>
      <dgm:t>
        <a:bodyPr/>
        <a:lstStyle/>
        <a:p>
          <a:endParaRPr lang="ru-RU"/>
        </a:p>
      </dgm:t>
    </dgm:pt>
    <dgm:pt modelId="{1156CA42-ABE8-4E1E-BB16-79F8F0E94755}" type="pres">
      <dgm:prSet presAssocID="{A4AFF048-FCA5-41D4-A400-EEDE1B89B662}" presName="picture2" presStyleCnt="0"/>
      <dgm:spPr/>
    </dgm:pt>
    <dgm:pt modelId="{1784CE48-96AB-43C4-8A2C-591203DCCE28}" type="pres">
      <dgm:prSet presAssocID="{A4AFF048-FCA5-41D4-A400-EEDE1B89B662}" presName="imageRepeatNode" presStyleLbl="fgImgPlace1" presStyleIdx="1" presStyleCnt="2" custScaleX="92404" custScaleY="89763" custLinFactNeighborX="-1643" custLinFactNeighborY="-37294"/>
      <dgm:spPr/>
      <dgm:t>
        <a:bodyPr/>
        <a:lstStyle/>
        <a:p>
          <a:endParaRPr lang="ru-RU"/>
        </a:p>
      </dgm:t>
    </dgm:pt>
  </dgm:ptLst>
  <dgm:cxnLst>
    <dgm:cxn modelId="{C965EFC0-20E3-44FD-8C2A-F94A26FBC070}" type="presOf" srcId="{63771A37-41BF-461A-B2EA-69D4344FE72F}" destId="{1F0EA7A4-957C-40C9-B4E0-51B387CDC58A}" srcOrd="0" destOrd="0" presId="urn:microsoft.com/office/officeart/2008/layout/AscendingPictureAccentProcess"/>
    <dgm:cxn modelId="{3636FA89-0D46-4E9D-9A28-8C9DBD2C7672}" srcId="{FB03415E-429F-4358-BD49-891A8A1F9640}" destId="{E07C3173-16AB-4BFF-BD17-66BAE876855E}" srcOrd="1" destOrd="0" parTransId="{02F5C480-DAC5-491A-91D6-D6B652E6B4FF}" sibTransId="{A4AFF048-FCA5-41D4-A400-EEDE1B89B662}"/>
    <dgm:cxn modelId="{15BEB7EE-5082-4D03-8805-9BD67605B5D1}" type="presOf" srcId="{60B2C0D5-9F3D-4282-96FC-934CF51B6E3F}" destId="{3D534F87-EF99-4914-9559-50A2D42C3044}" srcOrd="0" destOrd="0" presId="urn:microsoft.com/office/officeart/2008/layout/AscendingPictureAccentProcess"/>
    <dgm:cxn modelId="{8997D4C9-294A-40B6-BC21-0E4FC7E31F6A}" type="presOf" srcId="{FB03415E-429F-4358-BD49-891A8A1F9640}" destId="{07842E34-8341-4477-844E-E8170E1E267E}" srcOrd="0" destOrd="0" presId="urn:microsoft.com/office/officeart/2008/layout/AscendingPictureAccentProcess"/>
    <dgm:cxn modelId="{1BBC0A29-D67C-4F07-8962-6855CB84DE1D}" srcId="{FB03415E-429F-4358-BD49-891A8A1F9640}" destId="{63771A37-41BF-461A-B2EA-69D4344FE72F}" srcOrd="0" destOrd="0" parTransId="{08B9ECEC-3C0A-4430-934E-8D2B182E9D19}" sibTransId="{60B2C0D5-9F3D-4282-96FC-934CF51B6E3F}"/>
    <dgm:cxn modelId="{6A095ED3-689E-4F2B-94DB-138328F29B6D}" type="presOf" srcId="{E07C3173-16AB-4BFF-BD17-66BAE876855E}" destId="{EDB197EA-E826-434E-9B29-0D007D66A4FC}" srcOrd="0" destOrd="0" presId="urn:microsoft.com/office/officeart/2008/layout/AscendingPictureAccentProcess"/>
    <dgm:cxn modelId="{4B207EAD-E4E5-4527-BE4E-D3165778C0ED}" type="presOf" srcId="{A4AFF048-FCA5-41D4-A400-EEDE1B89B662}" destId="{1784CE48-96AB-43C4-8A2C-591203DCCE28}" srcOrd="0" destOrd="0" presId="urn:microsoft.com/office/officeart/2008/layout/AscendingPictureAccentProcess"/>
    <dgm:cxn modelId="{1F6A485E-985F-42A3-A304-1717EA579812}" type="presParOf" srcId="{07842E34-8341-4477-844E-E8170E1E267E}" destId="{78A8AD1E-8FA1-4BE1-BADD-101825A7CCD2}" srcOrd="0" destOrd="0" presId="urn:microsoft.com/office/officeart/2008/layout/AscendingPictureAccentProcess"/>
    <dgm:cxn modelId="{8294410A-0839-42AC-912E-05FDA58995AB}" type="presParOf" srcId="{07842E34-8341-4477-844E-E8170E1E267E}" destId="{D31FDEF6-D835-4147-BB79-A1DCDCBFB1C2}" srcOrd="1" destOrd="0" presId="urn:microsoft.com/office/officeart/2008/layout/AscendingPictureAccentProcess"/>
    <dgm:cxn modelId="{4B447024-F0BD-49BD-B92C-ED2FD0D6EA7F}" type="presParOf" srcId="{07842E34-8341-4477-844E-E8170E1E267E}" destId="{40E26C24-CB2D-49BC-8695-DC6D677D9C53}" srcOrd="2" destOrd="0" presId="urn:microsoft.com/office/officeart/2008/layout/AscendingPictureAccentProcess"/>
    <dgm:cxn modelId="{AE3BCC18-977C-43C4-A0C5-1BBA7F2C3C50}" type="presParOf" srcId="{07842E34-8341-4477-844E-E8170E1E267E}" destId="{9990B800-B345-4429-8B5C-228CA482AAD9}" srcOrd="3" destOrd="0" presId="urn:microsoft.com/office/officeart/2008/layout/AscendingPictureAccentProcess"/>
    <dgm:cxn modelId="{BA486D82-CE9F-4C19-81B7-D3FCB949849B}" type="presParOf" srcId="{07842E34-8341-4477-844E-E8170E1E267E}" destId="{92136207-7B86-4516-B276-F23D96016A5D}" srcOrd="4" destOrd="0" presId="urn:microsoft.com/office/officeart/2008/layout/AscendingPictureAccentProcess"/>
    <dgm:cxn modelId="{61125376-C27B-481C-AA09-E2A4AA28F437}" type="presParOf" srcId="{07842E34-8341-4477-844E-E8170E1E267E}" destId="{E0F06D39-F081-4224-B262-2071AFA56055}" srcOrd="5" destOrd="0" presId="urn:microsoft.com/office/officeart/2008/layout/AscendingPictureAccentProcess"/>
    <dgm:cxn modelId="{9452FF9E-2823-41C1-8430-DE32C4435E8D}" type="presParOf" srcId="{07842E34-8341-4477-844E-E8170E1E267E}" destId="{41AF8045-EEF6-4130-B3C2-02A59C792BCC}" srcOrd="6" destOrd="0" presId="urn:microsoft.com/office/officeart/2008/layout/AscendingPictureAccentProcess"/>
    <dgm:cxn modelId="{CC41C367-90F9-44AB-AED2-5ACCC22DB489}" type="presParOf" srcId="{07842E34-8341-4477-844E-E8170E1E267E}" destId="{2A453126-C6FF-4751-9BB2-3E4B762214D4}" srcOrd="7" destOrd="0" presId="urn:microsoft.com/office/officeart/2008/layout/AscendingPictureAccentProcess"/>
    <dgm:cxn modelId="{6F5A6B36-59C4-48F2-87EC-BD4E5A3DB0CC}" type="presParOf" srcId="{07842E34-8341-4477-844E-E8170E1E267E}" destId="{DAFF4634-4F8C-4297-9A81-E28DA06244D6}" srcOrd="8" destOrd="0" presId="urn:microsoft.com/office/officeart/2008/layout/AscendingPictureAccentProcess"/>
    <dgm:cxn modelId="{8C388701-03D3-4292-8193-B60876DCB529}" type="presParOf" srcId="{07842E34-8341-4477-844E-E8170E1E267E}" destId="{CCCF02C2-A119-4561-9BE7-063218C54B67}" srcOrd="9" destOrd="0" presId="urn:microsoft.com/office/officeart/2008/layout/AscendingPictureAccentProcess"/>
    <dgm:cxn modelId="{2975B0C9-0A23-405D-9FC1-50D19018784F}" type="presParOf" srcId="{07842E34-8341-4477-844E-E8170E1E267E}" destId="{1F0EA7A4-957C-40C9-B4E0-51B387CDC58A}" srcOrd="10" destOrd="0" presId="urn:microsoft.com/office/officeart/2008/layout/AscendingPictureAccentProcess"/>
    <dgm:cxn modelId="{A69FA049-4445-45B7-BEB2-AE9CD1B7AC81}" type="presParOf" srcId="{07842E34-8341-4477-844E-E8170E1E267E}" destId="{0269D90F-7C29-48D5-9FEF-4A20B436166D}" srcOrd="11" destOrd="0" presId="urn:microsoft.com/office/officeart/2008/layout/AscendingPictureAccentProcess"/>
    <dgm:cxn modelId="{1B3C00AE-6865-42A0-B13D-4BF0A9FBB1D2}" type="presParOf" srcId="{0269D90F-7C29-48D5-9FEF-4A20B436166D}" destId="{3D534F87-EF99-4914-9559-50A2D42C3044}" srcOrd="0" destOrd="0" presId="urn:microsoft.com/office/officeart/2008/layout/AscendingPictureAccentProcess"/>
    <dgm:cxn modelId="{222D4569-A694-4336-AB65-1D1D83AFAA4D}" type="presParOf" srcId="{07842E34-8341-4477-844E-E8170E1E267E}" destId="{EDB197EA-E826-434E-9B29-0D007D66A4FC}" srcOrd="12" destOrd="0" presId="urn:microsoft.com/office/officeart/2008/layout/AscendingPictureAccentProcess"/>
    <dgm:cxn modelId="{DC40129B-AD8E-4EB7-82CB-FB100AED8504}" type="presParOf" srcId="{07842E34-8341-4477-844E-E8170E1E267E}" destId="{1156CA42-ABE8-4E1E-BB16-79F8F0E94755}" srcOrd="13" destOrd="0" presId="urn:microsoft.com/office/officeart/2008/layout/AscendingPictureAccentProcess"/>
    <dgm:cxn modelId="{4B2B1B17-7578-495D-AF84-FEB185A72DDC}" type="presParOf" srcId="{1156CA42-ABE8-4E1E-BB16-79F8F0E94755}" destId="{1784CE48-96AB-43C4-8A2C-591203DCCE28}" srcOrd="0" destOrd="0" presId="urn:microsoft.com/office/officeart/2008/layout/AscendingPictureAccentProcess"/>
  </dgm:cxnLst>
  <dgm:bg>
    <a:solidFill>
      <a:schemeClr val="accent3">
        <a:lumMod val="60000"/>
        <a:lumOff val="40000"/>
      </a:schemeClr>
    </a:solidFill>
  </dgm:bg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410144-4457-4147-9334-7B6D6F62398A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26F6020F-7B74-4D9B-8B22-7EFAAF0E02DC}">
      <dgm:prSet phldrT="[Текст]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Прогноз на 2022 год</a:t>
          </a:r>
        </a:p>
      </dgm:t>
    </dgm:pt>
    <dgm:pt modelId="{4A701543-8909-4F17-935B-FE8DF1861D5D}" type="parTrans" cxnId="{E47AFBBE-9D26-452E-A29D-D9166FBDD8E3}">
      <dgm:prSet/>
      <dgm:spPr/>
      <dgm:t>
        <a:bodyPr/>
        <a:lstStyle/>
        <a:p>
          <a:endParaRPr lang="ru-RU"/>
        </a:p>
      </dgm:t>
    </dgm:pt>
    <dgm:pt modelId="{6854219E-6CA7-4D78-8FE5-118061691AA1}" type="sibTrans" cxnId="{E47AFBBE-9D26-452E-A29D-D9166FBDD8E3}">
      <dgm:prSet/>
      <dgm:spPr/>
      <dgm:t>
        <a:bodyPr/>
        <a:lstStyle/>
        <a:p>
          <a:endParaRPr lang="ru-RU" dirty="0"/>
        </a:p>
      </dgm:t>
    </dgm:pt>
    <dgm:pt modelId="{D93ABE61-C803-41B1-9210-61731F0D55C0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Оценка поступлений в 2021 году</a:t>
          </a:r>
        </a:p>
      </dgm:t>
    </dgm:pt>
    <dgm:pt modelId="{2B04D792-07BC-4B35-9EAE-6CDBDE2A132F}" type="parTrans" cxnId="{F0BFFA48-F617-4B1D-8F4D-8E9A7E235F00}">
      <dgm:prSet/>
      <dgm:spPr/>
      <dgm:t>
        <a:bodyPr/>
        <a:lstStyle/>
        <a:p>
          <a:endParaRPr lang="ru-RU"/>
        </a:p>
      </dgm:t>
    </dgm:pt>
    <dgm:pt modelId="{A7E7D457-62EB-4371-9350-6EF7EC9C7A6F}" type="sibTrans" cxnId="{F0BFFA48-F617-4B1D-8F4D-8E9A7E235F00}">
      <dgm:prSet/>
      <dgm:spPr/>
      <dgm:t>
        <a:bodyPr/>
        <a:lstStyle/>
        <a:p>
          <a:endParaRPr lang="ru-RU" dirty="0"/>
        </a:p>
      </dgm:t>
    </dgm:pt>
    <dgm:pt modelId="{969B1CBD-42A8-4A14-BD16-BC5CA8E23F93}" type="pres">
      <dgm:prSet presAssocID="{FE410144-4457-4147-9334-7B6D6F62398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E647253-9EC3-4476-90D2-3CA74E35D93C}" type="pres">
      <dgm:prSet presAssocID="{FE410144-4457-4147-9334-7B6D6F62398A}" presName="dot1" presStyleLbl="alignNode1" presStyleIdx="0" presStyleCnt="10"/>
      <dgm:spPr/>
    </dgm:pt>
    <dgm:pt modelId="{E77D4703-4945-445B-BF1B-58F07F10B62A}" type="pres">
      <dgm:prSet presAssocID="{FE410144-4457-4147-9334-7B6D6F62398A}" presName="dot2" presStyleLbl="alignNode1" presStyleIdx="1" presStyleCnt="10"/>
      <dgm:spPr/>
    </dgm:pt>
    <dgm:pt modelId="{240C64AA-26E4-4C93-90E4-8D634B502DFA}" type="pres">
      <dgm:prSet presAssocID="{FE410144-4457-4147-9334-7B6D6F62398A}" presName="dot3" presStyleLbl="alignNode1" presStyleIdx="2" presStyleCnt="10"/>
      <dgm:spPr/>
    </dgm:pt>
    <dgm:pt modelId="{09960A14-92D0-442B-8C13-7FDC52AF7D8F}" type="pres">
      <dgm:prSet presAssocID="{FE410144-4457-4147-9334-7B6D6F62398A}" presName="dotArrow1" presStyleLbl="alignNode1" presStyleIdx="3" presStyleCnt="10"/>
      <dgm:spPr/>
    </dgm:pt>
    <dgm:pt modelId="{18A8A92E-30C0-43CE-8B35-6225AEBE19E6}" type="pres">
      <dgm:prSet presAssocID="{FE410144-4457-4147-9334-7B6D6F62398A}" presName="dotArrow2" presStyleLbl="alignNode1" presStyleIdx="4" presStyleCnt="10"/>
      <dgm:spPr/>
    </dgm:pt>
    <dgm:pt modelId="{1D4FF7A9-EF06-474A-BF3D-2052A3797EE4}" type="pres">
      <dgm:prSet presAssocID="{FE410144-4457-4147-9334-7B6D6F62398A}" presName="dotArrow3" presStyleLbl="alignNode1" presStyleIdx="5" presStyleCnt="10"/>
      <dgm:spPr/>
    </dgm:pt>
    <dgm:pt modelId="{713892DF-814E-4075-BD27-92BF63191AD2}" type="pres">
      <dgm:prSet presAssocID="{FE410144-4457-4147-9334-7B6D6F62398A}" presName="dotArrow4" presStyleLbl="alignNode1" presStyleIdx="6" presStyleCnt="10"/>
      <dgm:spPr/>
    </dgm:pt>
    <dgm:pt modelId="{F26FBFD5-BC48-456A-8BE4-415C711EA790}" type="pres">
      <dgm:prSet presAssocID="{FE410144-4457-4147-9334-7B6D6F62398A}" presName="dotArrow5" presStyleLbl="alignNode1" presStyleIdx="7" presStyleCnt="10"/>
      <dgm:spPr/>
    </dgm:pt>
    <dgm:pt modelId="{784CF004-2402-4A44-8FAF-449479152E84}" type="pres">
      <dgm:prSet presAssocID="{FE410144-4457-4147-9334-7B6D6F62398A}" presName="dotArrow6" presStyleLbl="alignNode1" presStyleIdx="8" presStyleCnt="10"/>
      <dgm:spPr/>
    </dgm:pt>
    <dgm:pt modelId="{F8A4E8C2-73F9-46BB-AD27-C9A8EF17C1E7}" type="pres">
      <dgm:prSet presAssocID="{FE410144-4457-4147-9334-7B6D6F62398A}" presName="dotArrow7" presStyleLbl="alignNode1" presStyleIdx="9" presStyleCnt="10"/>
      <dgm:spPr/>
    </dgm:pt>
    <dgm:pt modelId="{4A33B54C-187E-4256-8301-3C3DF7B2907C}" type="pres">
      <dgm:prSet presAssocID="{26F6020F-7B74-4D9B-8B22-7EFAAF0E02DC}" presName="parTx1" presStyleLbl="node1" presStyleIdx="0" presStyleCnt="2" custLinFactY="-100000" custLinFactNeighborX="53948" custLinFactNeighborY="-111514"/>
      <dgm:spPr/>
      <dgm:t>
        <a:bodyPr/>
        <a:lstStyle/>
        <a:p>
          <a:endParaRPr lang="ru-RU"/>
        </a:p>
      </dgm:t>
    </dgm:pt>
    <dgm:pt modelId="{BC4143B5-7D15-431E-963C-8E25B5087F46}" type="pres">
      <dgm:prSet presAssocID="{6854219E-6CA7-4D78-8FE5-118061691AA1}" presName="picture1" presStyleCnt="0"/>
      <dgm:spPr/>
    </dgm:pt>
    <dgm:pt modelId="{D1C6F1EA-7D01-44C5-9D53-2787D5881C81}" type="pres">
      <dgm:prSet presAssocID="{6854219E-6CA7-4D78-8FE5-118061691AA1}" presName="imageRepeatNode" presStyleLbl="fgImgPlace1" presStyleIdx="0" presStyleCnt="2" custLinFactNeighborX="-11568" custLinFactNeighborY="3197"/>
      <dgm:spPr/>
      <dgm:t>
        <a:bodyPr/>
        <a:lstStyle/>
        <a:p>
          <a:endParaRPr lang="ru-RU"/>
        </a:p>
      </dgm:t>
    </dgm:pt>
    <dgm:pt modelId="{D5139AF2-8D41-4F68-8E91-912DF6109E8C}" type="pres">
      <dgm:prSet presAssocID="{D93ABE61-C803-41B1-9210-61731F0D55C0}" presName="parTx2" presStyleLbl="node1" presStyleIdx="1" presStyleCnt="2" custLinFactY="82599" custLinFactNeighborX="-29191" custLinFactNeighborY="100000"/>
      <dgm:spPr/>
      <dgm:t>
        <a:bodyPr/>
        <a:lstStyle/>
        <a:p>
          <a:endParaRPr lang="ru-RU"/>
        </a:p>
      </dgm:t>
    </dgm:pt>
    <dgm:pt modelId="{A87B4F65-2B98-4119-B2BA-985E6566CEF7}" type="pres">
      <dgm:prSet presAssocID="{A7E7D457-62EB-4371-9350-6EF7EC9C7A6F}" presName="picture2" presStyleCnt="0"/>
      <dgm:spPr/>
    </dgm:pt>
    <dgm:pt modelId="{0D23433E-0133-4ACE-A68C-D1D7A213D0F3}" type="pres">
      <dgm:prSet presAssocID="{A7E7D457-62EB-4371-9350-6EF7EC9C7A6F}" presName="imageRepeatNode" presStyleLbl="fgImgPlace1" presStyleIdx="1" presStyleCnt="2"/>
      <dgm:spPr/>
      <dgm:t>
        <a:bodyPr/>
        <a:lstStyle/>
        <a:p>
          <a:endParaRPr lang="ru-RU"/>
        </a:p>
      </dgm:t>
    </dgm:pt>
  </dgm:ptLst>
  <dgm:cxnLst>
    <dgm:cxn modelId="{9B33DC3A-2CF6-4D4C-8F23-82E5BA3036D2}" type="presOf" srcId="{6854219E-6CA7-4D78-8FE5-118061691AA1}" destId="{D1C6F1EA-7D01-44C5-9D53-2787D5881C81}" srcOrd="0" destOrd="0" presId="urn:microsoft.com/office/officeart/2008/layout/AscendingPictureAccentProcess"/>
    <dgm:cxn modelId="{500FBBE6-EB5B-4E4E-AD89-873AEA179375}" type="presOf" srcId="{D93ABE61-C803-41B1-9210-61731F0D55C0}" destId="{D5139AF2-8D41-4F68-8E91-912DF6109E8C}" srcOrd="0" destOrd="0" presId="urn:microsoft.com/office/officeart/2008/layout/AscendingPictureAccentProcess"/>
    <dgm:cxn modelId="{B0265ED9-8D7B-4954-B57D-D7F2B5736088}" type="presOf" srcId="{26F6020F-7B74-4D9B-8B22-7EFAAF0E02DC}" destId="{4A33B54C-187E-4256-8301-3C3DF7B2907C}" srcOrd="0" destOrd="0" presId="urn:microsoft.com/office/officeart/2008/layout/AscendingPictureAccentProcess"/>
    <dgm:cxn modelId="{B45A53F9-261D-4898-B330-496C92603382}" type="presOf" srcId="{FE410144-4457-4147-9334-7B6D6F62398A}" destId="{969B1CBD-42A8-4A14-BD16-BC5CA8E23F93}" srcOrd="0" destOrd="0" presId="urn:microsoft.com/office/officeart/2008/layout/AscendingPictureAccentProcess"/>
    <dgm:cxn modelId="{F0BFFA48-F617-4B1D-8F4D-8E9A7E235F00}" srcId="{FE410144-4457-4147-9334-7B6D6F62398A}" destId="{D93ABE61-C803-41B1-9210-61731F0D55C0}" srcOrd="1" destOrd="0" parTransId="{2B04D792-07BC-4B35-9EAE-6CDBDE2A132F}" sibTransId="{A7E7D457-62EB-4371-9350-6EF7EC9C7A6F}"/>
    <dgm:cxn modelId="{E47AFBBE-9D26-452E-A29D-D9166FBDD8E3}" srcId="{FE410144-4457-4147-9334-7B6D6F62398A}" destId="{26F6020F-7B74-4D9B-8B22-7EFAAF0E02DC}" srcOrd="0" destOrd="0" parTransId="{4A701543-8909-4F17-935B-FE8DF1861D5D}" sibTransId="{6854219E-6CA7-4D78-8FE5-118061691AA1}"/>
    <dgm:cxn modelId="{1A534D42-B4FE-41C9-8940-B827058DA4A4}" type="presOf" srcId="{A7E7D457-62EB-4371-9350-6EF7EC9C7A6F}" destId="{0D23433E-0133-4ACE-A68C-D1D7A213D0F3}" srcOrd="0" destOrd="0" presId="urn:microsoft.com/office/officeart/2008/layout/AscendingPictureAccentProcess"/>
    <dgm:cxn modelId="{84DEFE09-B0CA-4FBF-82C2-7E3F14D8FF50}" type="presParOf" srcId="{969B1CBD-42A8-4A14-BD16-BC5CA8E23F93}" destId="{2E647253-9EC3-4476-90D2-3CA74E35D93C}" srcOrd="0" destOrd="0" presId="urn:microsoft.com/office/officeart/2008/layout/AscendingPictureAccentProcess"/>
    <dgm:cxn modelId="{FB7F0FA7-DC3B-4BD5-AE77-41CFB4E76D7F}" type="presParOf" srcId="{969B1CBD-42A8-4A14-BD16-BC5CA8E23F93}" destId="{E77D4703-4945-445B-BF1B-58F07F10B62A}" srcOrd="1" destOrd="0" presId="urn:microsoft.com/office/officeart/2008/layout/AscendingPictureAccentProcess"/>
    <dgm:cxn modelId="{6E813282-E0B0-4BEC-8DA0-5B5173805160}" type="presParOf" srcId="{969B1CBD-42A8-4A14-BD16-BC5CA8E23F93}" destId="{240C64AA-26E4-4C93-90E4-8D634B502DFA}" srcOrd="2" destOrd="0" presId="urn:microsoft.com/office/officeart/2008/layout/AscendingPictureAccentProcess"/>
    <dgm:cxn modelId="{2B08DD33-332F-42B2-BDF1-029C69D06BBA}" type="presParOf" srcId="{969B1CBD-42A8-4A14-BD16-BC5CA8E23F93}" destId="{09960A14-92D0-442B-8C13-7FDC52AF7D8F}" srcOrd="3" destOrd="0" presId="urn:microsoft.com/office/officeart/2008/layout/AscendingPictureAccentProcess"/>
    <dgm:cxn modelId="{39A13198-ADA9-47CF-95B3-13D012B0E13C}" type="presParOf" srcId="{969B1CBD-42A8-4A14-BD16-BC5CA8E23F93}" destId="{18A8A92E-30C0-43CE-8B35-6225AEBE19E6}" srcOrd="4" destOrd="0" presId="urn:microsoft.com/office/officeart/2008/layout/AscendingPictureAccentProcess"/>
    <dgm:cxn modelId="{A69FD1A6-E1A1-4DE2-878B-DCD48324887D}" type="presParOf" srcId="{969B1CBD-42A8-4A14-BD16-BC5CA8E23F93}" destId="{1D4FF7A9-EF06-474A-BF3D-2052A3797EE4}" srcOrd="5" destOrd="0" presId="urn:microsoft.com/office/officeart/2008/layout/AscendingPictureAccentProcess"/>
    <dgm:cxn modelId="{C32644C7-C082-4CBF-B704-30B6F3150846}" type="presParOf" srcId="{969B1CBD-42A8-4A14-BD16-BC5CA8E23F93}" destId="{713892DF-814E-4075-BD27-92BF63191AD2}" srcOrd="6" destOrd="0" presId="urn:microsoft.com/office/officeart/2008/layout/AscendingPictureAccentProcess"/>
    <dgm:cxn modelId="{228876A0-45E7-4B7F-8BCA-8C1CFA85A7B6}" type="presParOf" srcId="{969B1CBD-42A8-4A14-BD16-BC5CA8E23F93}" destId="{F26FBFD5-BC48-456A-8BE4-415C711EA790}" srcOrd="7" destOrd="0" presId="urn:microsoft.com/office/officeart/2008/layout/AscendingPictureAccentProcess"/>
    <dgm:cxn modelId="{860FDB68-ACAF-40E0-9D3A-85A2687F527B}" type="presParOf" srcId="{969B1CBD-42A8-4A14-BD16-BC5CA8E23F93}" destId="{784CF004-2402-4A44-8FAF-449479152E84}" srcOrd="8" destOrd="0" presId="urn:microsoft.com/office/officeart/2008/layout/AscendingPictureAccentProcess"/>
    <dgm:cxn modelId="{5EA2C34D-90E8-443A-9FCD-B102AE4153AC}" type="presParOf" srcId="{969B1CBD-42A8-4A14-BD16-BC5CA8E23F93}" destId="{F8A4E8C2-73F9-46BB-AD27-C9A8EF17C1E7}" srcOrd="9" destOrd="0" presId="urn:microsoft.com/office/officeart/2008/layout/AscendingPictureAccentProcess"/>
    <dgm:cxn modelId="{B4D9F55E-68B5-4E88-8C98-B2BE3BCE2A94}" type="presParOf" srcId="{969B1CBD-42A8-4A14-BD16-BC5CA8E23F93}" destId="{4A33B54C-187E-4256-8301-3C3DF7B2907C}" srcOrd="10" destOrd="0" presId="urn:microsoft.com/office/officeart/2008/layout/AscendingPictureAccentProcess"/>
    <dgm:cxn modelId="{5F017AFF-4B77-47E6-81EA-53FDFC807359}" type="presParOf" srcId="{969B1CBD-42A8-4A14-BD16-BC5CA8E23F93}" destId="{BC4143B5-7D15-431E-963C-8E25B5087F46}" srcOrd="11" destOrd="0" presId="urn:microsoft.com/office/officeart/2008/layout/AscendingPictureAccentProcess"/>
    <dgm:cxn modelId="{97F35483-7397-43DA-ACC1-3636A636117B}" type="presParOf" srcId="{BC4143B5-7D15-431E-963C-8E25B5087F46}" destId="{D1C6F1EA-7D01-44C5-9D53-2787D5881C81}" srcOrd="0" destOrd="0" presId="urn:microsoft.com/office/officeart/2008/layout/AscendingPictureAccentProcess"/>
    <dgm:cxn modelId="{CA3181CA-14CA-4F28-8F0E-7B707FA7C436}" type="presParOf" srcId="{969B1CBD-42A8-4A14-BD16-BC5CA8E23F93}" destId="{D5139AF2-8D41-4F68-8E91-912DF6109E8C}" srcOrd="12" destOrd="0" presId="urn:microsoft.com/office/officeart/2008/layout/AscendingPictureAccentProcess"/>
    <dgm:cxn modelId="{50FC19E1-86B9-45D0-9878-B1D941156092}" type="presParOf" srcId="{969B1CBD-42A8-4A14-BD16-BC5CA8E23F93}" destId="{A87B4F65-2B98-4119-B2BA-985E6566CEF7}" srcOrd="13" destOrd="0" presId="urn:microsoft.com/office/officeart/2008/layout/AscendingPictureAccentProcess"/>
    <dgm:cxn modelId="{51E56F18-0690-4CBD-9464-BA4918A75E08}" type="presParOf" srcId="{A87B4F65-2B98-4119-B2BA-985E6566CEF7}" destId="{0D23433E-0133-4ACE-A68C-D1D7A213D0F3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99CE84-7C26-4D58-A9B0-358566183FCA}" type="doc">
      <dgm:prSet loTypeId="urn:microsoft.com/office/officeart/2005/8/layout/vList2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5187CE17-395C-45CA-BF57-C7C3D3701504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chemeClr val="tx1"/>
              </a:solidFill>
            </a:rPr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</a:t>
          </a:r>
          <a:r>
            <a:rPr lang="ru-RU" dirty="0" smtClean="0"/>
            <a:t>.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 </a:t>
          </a:r>
          <a:endParaRPr lang="ru-RU" dirty="0"/>
        </a:p>
      </dgm:t>
    </dgm:pt>
    <dgm:pt modelId="{3198BF76-AD4A-4C99-986F-FB550DD96DED}" type="parTrans" cxnId="{7FE62BE7-7AD0-4D0A-92B1-181D4E9BA1B3}">
      <dgm:prSet/>
      <dgm:spPr/>
      <dgm:t>
        <a:bodyPr/>
        <a:lstStyle/>
        <a:p>
          <a:endParaRPr lang="ru-RU"/>
        </a:p>
      </dgm:t>
    </dgm:pt>
    <dgm:pt modelId="{44192839-5186-4958-AFD3-E10B0C483EA5}" type="sibTrans" cxnId="{7FE62BE7-7AD0-4D0A-92B1-181D4E9BA1B3}">
      <dgm:prSet/>
      <dgm:spPr/>
      <dgm:t>
        <a:bodyPr/>
        <a:lstStyle/>
        <a:p>
          <a:endParaRPr lang="ru-RU"/>
        </a:p>
      </dgm:t>
    </dgm:pt>
    <dgm:pt modelId="{903E7B2C-39F4-4A4A-B7AA-C0DB4DC942CD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chemeClr val="tx1"/>
              </a:solidFill>
            </a:rPr>
            <a:t>Все остальные расходы, связанные в том числе с материальными затратами муниципальных учреждений, предусмотрены  без учета индексации на уровне плановых назначений текущего года</a:t>
          </a:r>
        </a:p>
      </dgm:t>
    </dgm:pt>
    <dgm:pt modelId="{D2DDAAFB-A60B-4182-9DFB-4AF8C4937DF4}" type="parTrans" cxnId="{8969C688-9897-40F2-B2E9-B656FA5F017B}">
      <dgm:prSet/>
      <dgm:spPr/>
      <dgm:t>
        <a:bodyPr/>
        <a:lstStyle/>
        <a:p>
          <a:endParaRPr lang="ru-RU"/>
        </a:p>
      </dgm:t>
    </dgm:pt>
    <dgm:pt modelId="{B494579F-C315-4382-9ACC-BB549C4A6F38}" type="sibTrans" cxnId="{8969C688-9897-40F2-B2E9-B656FA5F017B}">
      <dgm:prSet/>
      <dgm:spPr/>
      <dgm:t>
        <a:bodyPr/>
        <a:lstStyle/>
        <a:p>
          <a:endParaRPr lang="ru-RU"/>
        </a:p>
      </dgm:t>
    </dgm:pt>
    <dgm:pt modelId="{ADD8E973-25EC-4970-9D4C-A66269DE0C74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Расходы на заработную плату с начислениями работникам</a:t>
          </a:r>
          <a:r>
            <a:rPr lang="en-US" sz="1600" b="1" dirty="0" smtClean="0">
              <a:solidFill>
                <a:schemeClr val="tx1"/>
              </a:solidFill>
            </a:rPr>
            <a:t> </a:t>
          </a:r>
          <a:r>
            <a:rPr lang="ru-RU" sz="1600" b="1" dirty="0" smtClean="0">
              <a:solidFill>
                <a:schemeClr val="tx1"/>
              </a:solidFill>
            </a:rPr>
            <a:t>учреждений  бюджетной сферы  и органов местного самоуправления предусмотрены в условиях 2021 года с учетом индексации заработной платы, осуществленной в 2021 году (на 4,3%-увеличен ФОТ муниципальных учреждений культуры, на 6,5%-проиндексирован ФОТ работников муниципальных учреждений, увеличен ФОТ работников ОМСУ</a:t>
          </a:r>
          <a:r>
            <a:rPr lang="ru-RU" sz="1600" dirty="0" smtClean="0">
              <a:solidFill>
                <a:schemeClr val="tx1"/>
              </a:solidFill>
            </a:rPr>
            <a:t>)</a:t>
          </a:r>
          <a:endParaRPr lang="ru-RU" sz="1600" dirty="0">
            <a:solidFill>
              <a:schemeClr val="tx1"/>
            </a:solidFill>
          </a:endParaRPr>
        </a:p>
      </dgm:t>
    </dgm:pt>
    <dgm:pt modelId="{0AF2B41F-5246-4ED6-8AF8-4A56D52C1E74}" type="parTrans" cxnId="{357B5040-FFE7-4231-9C60-A160A831674A}">
      <dgm:prSet/>
      <dgm:spPr/>
      <dgm:t>
        <a:bodyPr/>
        <a:lstStyle/>
        <a:p>
          <a:endParaRPr lang="ru-RU"/>
        </a:p>
      </dgm:t>
    </dgm:pt>
    <dgm:pt modelId="{DA524D18-288B-418B-92C0-10A229AAB364}" type="sibTrans" cxnId="{357B5040-FFE7-4231-9C60-A160A831674A}">
      <dgm:prSet/>
      <dgm:spPr/>
      <dgm:t>
        <a:bodyPr/>
        <a:lstStyle/>
        <a:p>
          <a:endParaRPr lang="ru-RU"/>
        </a:p>
      </dgm:t>
    </dgm:pt>
    <dgm:pt modelId="{0F2C8BA8-6C72-4222-BB62-0065981C182B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 проекте решения не учтено повышение МРОТ с 01.01.2022</a:t>
          </a:r>
          <a:endParaRPr lang="ru-RU" dirty="0">
            <a:solidFill>
              <a:schemeClr val="tx1"/>
            </a:solidFill>
          </a:endParaRPr>
        </a:p>
      </dgm:t>
    </dgm:pt>
    <dgm:pt modelId="{61F735FC-B15D-4B73-BAD9-63225E3F12EF}" type="parTrans" cxnId="{90D157B0-76E5-4E22-B405-262E17D1C976}">
      <dgm:prSet/>
      <dgm:spPr/>
      <dgm:t>
        <a:bodyPr/>
        <a:lstStyle/>
        <a:p>
          <a:endParaRPr lang="ru-RU"/>
        </a:p>
      </dgm:t>
    </dgm:pt>
    <dgm:pt modelId="{E7E637E7-EEF6-4AE4-80AA-362FE9900962}" type="sibTrans" cxnId="{90D157B0-76E5-4E22-B405-262E17D1C976}">
      <dgm:prSet/>
      <dgm:spPr/>
      <dgm:t>
        <a:bodyPr/>
        <a:lstStyle/>
        <a:p>
          <a:endParaRPr lang="ru-RU"/>
        </a:p>
      </dgm:t>
    </dgm:pt>
    <dgm:pt modelId="{A482CE59-DAE2-44FD-BFF5-D6166A4429EA}" type="pres">
      <dgm:prSet presAssocID="{9A99CE84-7C26-4D58-A9B0-358566183F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2B416A-C303-4477-A266-556F90AC66DE}" type="pres">
      <dgm:prSet presAssocID="{ADD8E973-25EC-4970-9D4C-A66269DE0C74}" presName="parentText" presStyleLbl="node1" presStyleIdx="0" presStyleCnt="4" custScaleY="117835" custLinFactNeighborY="-993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4CB09-F3E5-4F1A-A2A7-BA584278B743}" type="pres">
      <dgm:prSet presAssocID="{DA524D18-288B-418B-92C0-10A229AAB364}" presName="spacer" presStyleCnt="0"/>
      <dgm:spPr/>
    </dgm:pt>
    <dgm:pt modelId="{C674B309-6281-4FE3-AF86-2E72E064B494}" type="pres">
      <dgm:prSet presAssocID="{0F2C8BA8-6C72-4222-BB62-0065981C182B}" presName="parentText" presStyleLbl="node1" presStyleIdx="1" presStyleCnt="4" custScaleY="536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45805-B00B-4106-BD64-A858CDA3792C}" type="pres">
      <dgm:prSet presAssocID="{E7E637E7-EEF6-4AE4-80AA-362FE9900962}" presName="spacer" presStyleCnt="0"/>
      <dgm:spPr/>
    </dgm:pt>
    <dgm:pt modelId="{7FB2298B-B799-4259-ACBD-E1C24B0DCFAC}" type="pres">
      <dgm:prSet presAssocID="{5187CE17-395C-45CA-BF57-C7C3D3701504}" presName="parentText" presStyleLbl="node1" presStyleIdx="2" presStyleCnt="4" custLinFactNeighborY="54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5C8E9-7B85-46C2-81EB-EA6794C65D76}" type="pres">
      <dgm:prSet presAssocID="{44192839-5186-4958-AFD3-E10B0C483EA5}" presName="spacer" presStyleCnt="0"/>
      <dgm:spPr/>
    </dgm:pt>
    <dgm:pt modelId="{A2152764-47E0-42E1-BC7A-55A8BA34F3A7}" type="pres">
      <dgm:prSet presAssocID="{903E7B2C-39F4-4A4A-B7AA-C0DB4DC942CD}" presName="parentText" presStyleLbl="node1" presStyleIdx="3" presStyleCnt="4" custLinFactY="501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715606-D904-4EE9-93BD-C4F50286C37B}" type="presOf" srcId="{5187CE17-395C-45CA-BF57-C7C3D3701504}" destId="{7FB2298B-B799-4259-ACBD-E1C24B0DCFAC}" srcOrd="0" destOrd="0" presId="urn:microsoft.com/office/officeart/2005/8/layout/vList2"/>
    <dgm:cxn modelId="{284D7E5A-EF4F-4A85-AAE0-E9F84B01A723}" type="presOf" srcId="{0F2C8BA8-6C72-4222-BB62-0065981C182B}" destId="{C674B309-6281-4FE3-AF86-2E72E064B494}" srcOrd="0" destOrd="0" presId="urn:microsoft.com/office/officeart/2005/8/layout/vList2"/>
    <dgm:cxn modelId="{654F2910-DC18-4279-8B9E-D9756177AB69}" type="presOf" srcId="{ADD8E973-25EC-4970-9D4C-A66269DE0C74}" destId="{FA2B416A-C303-4477-A266-556F90AC66DE}" srcOrd="0" destOrd="0" presId="urn:microsoft.com/office/officeart/2005/8/layout/vList2"/>
    <dgm:cxn modelId="{357B5040-FFE7-4231-9C60-A160A831674A}" srcId="{9A99CE84-7C26-4D58-A9B0-358566183FCA}" destId="{ADD8E973-25EC-4970-9D4C-A66269DE0C74}" srcOrd="0" destOrd="0" parTransId="{0AF2B41F-5246-4ED6-8AF8-4A56D52C1E74}" sibTransId="{DA524D18-288B-418B-92C0-10A229AAB364}"/>
    <dgm:cxn modelId="{8969C688-9897-40F2-B2E9-B656FA5F017B}" srcId="{9A99CE84-7C26-4D58-A9B0-358566183FCA}" destId="{903E7B2C-39F4-4A4A-B7AA-C0DB4DC942CD}" srcOrd="3" destOrd="0" parTransId="{D2DDAAFB-A60B-4182-9DFB-4AF8C4937DF4}" sibTransId="{B494579F-C315-4382-9ACC-BB549C4A6F38}"/>
    <dgm:cxn modelId="{421B3389-D4CF-4BED-AE61-6B8BA3F26F21}" type="presOf" srcId="{903E7B2C-39F4-4A4A-B7AA-C0DB4DC942CD}" destId="{A2152764-47E0-42E1-BC7A-55A8BA34F3A7}" srcOrd="0" destOrd="0" presId="urn:microsoft.com/office/officeart/2005/8/layout/vList2"/>
    <dgm:cxn modelId="{7FE62BE7-7AD0-4D0A-92B1-181D4E9BA1B3}" srcId="{9A99CE84-7C26-4D58-A9B0-358566183FCA}" destId="{5187CE17-395C-45CA-BF57-C7C3D3701504}" srcOrd="2" destOrd="0" parTransId="{3198BF76-AD4A-4C99-986F-FB550DD96DED}" sibTransId="{44192839-5186-4958-AFD3-E10B0C483EA5}"/>
    <dgm:cxn modelId="{90D157B0-76E5-4E22-B405-262E17D1C976}" srcId="{9A99CE84-7C26-4D58-A9B0-358566183FCA}" destId="{0F2C8BA8-6C72-4222-BB62-0065981C182B}" srcOrd="1" destOrd="0" parTransId="{61F735FC-B15D-4B73-BAD9-63225E3F12EF}" sibTransId="{E7E637E7-EEF6-4AE4-80AA-362FE9900962}"/>
    <dgm:cxn modelId="{F52B99F3-AF7C-4B3A-ABB0-0F6FB4384843}" type="presOf" srcId="{9A99CE84-7C26-4D58-A9B0-358566183FCA}" destId="{A482CE59-DAE2-44FD-BFF5-D6166A4429EA}" srcOrd="0" destOrd="0" presId="urn:microsoft.com/office/officeart/2005/8/layout/vList2"/>
    <dgm:cxn modelId="{6BD9BCDD-DE6C-4EA8-9C12-D0DE17308D74}" type="presParOf" srcId="{A482CE59-DAE2-44FD-BFF5-D6166A4429EA}" destId="{FA2B416A-C303-4477-A266-556F90AC66DE}" srcOrd="0" destOrd="0" presId="urn:microsoft.com/office/officeart/2005/8/layout/vList2"/>
    <dgm:cxn modelId="{E01898BB-A85A-4623-B8F9-126DDA37BE57}" type="presParOf" srcId="{A482CE59-DAE2-44FD-BFF5-D6166A4429EA}" destId="{B774CB09-F3E5-4F1A-A2A7-BA584278B743}" srcOrd="1" destOrd="0" presId="urn:microsoft.com/office/officeart/2005/8/layout/vList2"/>
    <dgm:cxn modelId="{0C78EFC9-2B63-4F17-9883-0CDD31197CE9}" type="presParOf" srcId="{A482CE59-DAE2-44FD-BFF5-D6166A4429EA}" destId="{C674B309-6281-4FE3-AF86-2E72E064B494}" srcOrd="2" destOrd="0" presId="urn:microsoft.com/office/officeart/2005/8/layout/vList2"/>
    <dgm:cxn modelId="{198DF528-BB71-407C-9E22-1B88FD827E0A}" type="presParOf" srcId="{A482CE59-DAE2-44FD-BFF5-D6166A4429EA}" destId="{48045805-B00B-4106-BD64-A858CDA3792C}" srcOrd="3" destOrd="0" presId="urn:microsoft.com/office/officeart/2005/8/layout/vList2"/>
    <dgm:cxn modelId="{AFCABC4A-BECF-4C17-889A-4F65BFFB76B3}" type="presParOf" srcId="{A482CE59-DAE2-44FD-BFF5-D6166A4429EA}" destId="{7FB2298B-B799-4259-ACBD-E1C24B0DCFAC}" srcOrd="4" destOrd="0" presId="urn:microsoft.com/office/officeart/2005/8/layout/vList2"/>
    <dgm:cxn modelId="{8860D906-F967-4D4C-87EB-A61076D5569E}" type="presParOf" srcId="{A482CE59-DAE2-44FD-BFF5-D6166A4429EA}" destId="{E145C8E9-7B85-46C2-81EB-EA6794C65D76}" srcOrd="5" destOrd="0" presId="urn:microsoft.com/office/officeart/2005/8/layout/vList2"/>
    <dgm:cxn modelId="{8C9EB25B-8382-4194-8354-6E79F352B91C}" type="presParOf" srcId="{A482CE59-DAE2-44FD-BFF5-D6166A4429EA}" destId="{A2152764-47E0-42E1-BC7A-55A8BA34F3A7}" srcOrd="6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1085396-A8CD-4C13-9D4B-685F1B8996BB}" type="doc">
      <dgm:prSet loTypeId="urn:microsoft.com/office/officeart/2008/layout/VerticalCurvedList" loCatId="list" qsTypeId="urn:microsoft.com/office/officeart/2005/8/quickstyle/3d2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EBAE6194-F942-48D4-A9A2-57351157443A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gm:t>
    </dgm:pt>
    <dgm:pt modelId="{B162B301-2EB3-4A95-8494-8FBB64F23264}" type="parTrans" cxnId="{89A0B916-DBF9-44F4-B0DB-5050627B8410}">
      <dgm:prSet/>
      <dgm:spPr/>
      <dgm:t>
        <a:bodyPr/>
        <a:lstStyle/>
        <a:p>
          <a:endParaRPr lang="ru-RU"/>
        </a:p>
      </dgm:t>
    </dgm:pt>
    <dgm:pt modelId="{408EC3DF-9CF8-4B47-9F5E-E664D57FED1E}" type="sibTrans" cxnId="{89A0B916-DBF9-44F4-B0DB-5050627B8410}">
      <dgm:prSet/>
      <dgm:spPr>
        <a:ln>
          <a:solidFill>
            <a:srgbClr val="00A29E"/>
          </a:solidFill>
        </a:ln>
      </dgm:spPr>
      <dgm:t>
        <a:bodyPr/>
        <a:lstStyle/>
        <a:p>
          <a:endParaRPr lang="ru-RU" dirty="0"/>
        </a:p>
      </dgm:t>
    </dgm:pt>
    <dgm:pt modelId="{F9FB1F82-D70C-4BB4-A772-35B037750F7B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dirty="0">
            <a:solidFill>
              <a:schemeClr val="tx1"/>
            </a:solidFill>
          </a:endParaRPr>
        </a:p>
      </dgm:t>
    </dgm:pt>
    <dgm:pt modelId="{A7EE7213-CC22-44C9-94D2-5AAAE3174C6E}" type="parTrans" cxnId="{BF395A23-18A4-406E-82FF-1D844A2068BD}">
      <dgm:prSet/>
      <dgm:spPr/>
      <dgm:t>
        <a:bodyPr/>
        <a:lstStyle/>
        <a:p>
          <a:endParaRPr lang="ru-RU"/>
        </a:p>
      </dgm:t>
    </dgm:pt>
    <dgm:pt modelId="{1C395E85-A1A1-43BE-9F8F-876B740C044D}" type="sibTrans" cxnId="{BF395A23-18A4-406E-82FF-1D844A2068BD}">
      <dgm:prSet/>
      <dgm:spPr/>
      <dgm:t>
        <a:bodyPr/>
        <a:lstStyle/>
        <a:p>
          <a:endParaRPr lang="ru-RU"/>
        </a:p>
      </dgm:t>
    </dgm:pt>
    <dgm:pt modelId="{992767CB-ED6B-4933-B73D-CA63BB00C739}" type="pres">
      <dgm:prSet presAssocID="{91085396-A8CD-4C13-9D4B-685F1B8996B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DB8DF9D-7715-4894-B5D9-35D03FA10507}" type="pres">
      <dgm:prSet presAssocID="{91085396-A8CD-4C13-9D4B-685F1B8996BB}" presName="Name1" presStyleCnt="0"/>
      <dgm:spPr/>
    </dgm:pt>
    <dgm:pt modelId="{194171FA-13E4-43CC-AEF4-F2B2B5C9B401}" type="pres">
      <dgm:prSet presAssocID="{91085396-A8CD-4C13-9D4B-685F1B8996BB}" presName="cycle" presStyleCnt="0"/>
      <dgm:spPr/>
    </dgm:pt>
    <dgm:pt modelId="{4DA5D0CF-0329-4044-8769-90DC1AE89E3E}" type="pres">
      <dgm:prSet presAssocID="{91085396-A8CD-4C13-9D4B-685F1B8996BB}" presName="srcNode" presStyleLbl="node1" presStyleIdx="0" presStyleCnt="2"/>
      <dgm:spPr/>
    </dgm:pt>
    <dgm:pt modelId="{ADACE9FD-0D11-488F-A77C-C98ED6307EF0}" type="pres">
      <dgm:prSet presAssocID="{91085396-A8CD-4C13-9D4B-685F1B8996BB}" presName="conn" presStyleLbl="parChTrans1D2" presStyleIdx="0" presStyleCnt="1"/>
      <dgm:spPr/>
      <dgm:t>
        <a:bodyPr/>
        <a:lstStyle/>
        <a:p>
          <a:endParaRPr lang="ru-RU"/>
        </a:p>
      </dgm:t>
    </dgm:pt>
    <dgm:pt modelId="{1AAD3975-1AA6-47F2-85C4-3CCE777FA3F5}" type="pres">
      <dgm:prSet presAssocID="{91085396-A8CD-4C13-9D4B-685F1B8996BB}" presName="extraNode" presStyleLbl="node1" presStyleIdx="0" presStyleCnt="2"/>
      <dgm:spPr/>
    </dgm:pt>
    <dgm:pt modelId="{85C70713-0540-4CC6-BDB9-013C95252625}" type="pres">
      <dgm:prSet presAssocID="{91085396-A8CD-4C13-9D4B-685F1B8996BB}" presName="dstNode" presStyleLbl="node1" presStyleIdx="0" presStyleCnt="2"/>
      <dgm:spPr/>
    </dgm:pt>
    <dgm:pt modelId="{9032DB81-6DE7-40ED-A8A6-90763F3C7A92}" type="pres">
      <dgm:prSet presAssocID="{EBAE6194-F942-48D4-A9A2-57351157443A}" presName="text_1" presStyleLbl="node1" presStyleIdx="0" presStyleCnt="2" custScaleY="137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54A67-BF97-40C1-AC5F-15C9BB8F207E}" type="pres">
      <dgm:prSet presAssocID="{EBAE6194-F942-48D4-A9A2-57351157443A}" presName="accent_1" presStyleCnt="0"/>
      <dgm:spPr/>
    </dgm:pt>
    <dgm:pt modelId="{97C6E8DB-F32A-4167-A3C6-B56DB8CC7528}" type="pres">
      <dgm:prSet presAssocID="{EBAE6194-F942-48D4-A9A2-57351157443A}" presName="accentRepeatNode" presStyleLbl="solidFgAcc1" presStyleIdx="0" presStyleCnt="2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00E707C5-4046-4E85-A060-0BFE5B0CF555}" type="pres">
      <dgm:prSet presAssocID="{F9FB1F82-D70C-4BB4-A772-35B037750F7B}" presName="text_2" presStyleLbl="node1" presStyleIdx="1" presStyleCnt="2" custLinFactNeighborX="-479" custLinFactNeighborY="9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971746-332B-42E2-B4B2-9F20146D71D5}" type="pres">
      <dgm:prSet presAssocID="{F9FB1F82-D70C-4BB4-A772-35B037750F7B}" presName="accent_2" presStyleCnt="0"/>
      <dgm:spPr/>
    </dgm:pt>
    <dgm:pt modelId="{BAA98DD3-3FD1-4E0B-8804-C701711781D3}" type="pres">
      <dgm:prSet presAssocID="{F9FB1F82-D70C-4BB4-A772-35B037750F7B}" presName="accentRepeatNode" presStyleLbl="solidFgAcc1" presStyleIdx="1" presStyleCnt="2" custLinFactNeighborX="-2931" custLinFactNeighborY="9427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</dgm:ptLst>
  <dgm:cxnLst>
    <dgm:cxn modelId="{E0C40470-19FF-4673-B5B6-23894BAA1FC3}" type="presOf" srcId="{408EC3DF-9CF8-4B47-9F5E-E664D57FED1E}" destId="{ADACE9FD-0D11-488F-A77C-C98ED6307EF0}" srcOrd="0" destOrd="0" presId="urn:microsoft.com/office/officeart/2008/layout/VerticalCurvedList"/>
    <dgm:cxn modelId="{453235F6-1636-484F-BF67-8857A2BDD982}" type="presOf" srcId="{EBAE6194-F942-48D4-A9A2-57351157443A}" destId="{9032DB81-6DE7-40ED-A8A6-90763F3C7A92}" srcOrd="0" destOrd="0" presId="urn:microsoft.com/office/officeart/2008/layout/VerticalCurvedList"/>
    <dgm:cxn modelId="{89A0B916-DBF9-44F4-B0DB-5050627B8410}" srcId="{91085396-A8CD-4C13-9D4B-685F1B8996BB}" destId="{EBAE6194-F942-48D4-A9A2-57351157443A}" srcOrd="0" destOrd="0" parTransId="{B162B301-2EB3-4A95-8494-8FBB64F23264}" sibTransId="{408EC3DF-9CF8-4B47-9F5E-E664D57FED1E}"/>
    <dgm:cxn modelId="{E3EBAAB7-9ECD-4FDB-B7C2-4C221EFDF060}" type="presOf" srcId="{F9FB1F82-D70C-4BB4-A772-35B037750F7B}" destId="{00E707C5-4046-4E85-A060-0BFE5B0CF555}" srcOrd="0" destOrd="0" presId="urn:microsoft.com/office/officeart/2008/layout/VerticalCurvedList"/>
    <dgm:cxn modelId="{BF395A23-18A4-406E-82FF-1D844A2068BD}" srcId="{91085396-A8CD-4C13-9D4B-685F1B8996BB}" destId="{F9FB1F82-D70C-4BB4-A772-35B037750F7B}" srcOrd="1" destOrd="0" parTransId="{A7EE7213-CC22-44C9-94D2-5AAAE3174C6E}" sibTransId="{1C395E85-A1A1-43BE-9F8F-876B740C044D}"/>
    <dgm:cxn modelId="{038D5EE3-EC71-4EB4-BA04-95035D69F3D0}" type="presOf" srcId="{91085396-A8CD-4C13-9D4B-685F1B8996BB}" destId="{992767CB-ED6B-4933-B73D-CA63BB00C739}" srcOrd="0" destOrd="0" presId="urn:microsoft.com/office/officeart/2008/layout/VerticalCurvedList"/>
    <dgm:cxn modelId="{12FDA0D0-336D-49FC-97B2-FEC6F1B5F410}" type="presParOf" srcId="{992767CB-ED6B-4933-B73D-CA63BB00C739}" destId="{FDB8DF9D-7715-4894-B5D9-35D03FA10507}" srcOrd="0" destOrd="0" presId="urn:microsoft.com/office/officeart/2008/layout/VerticalCurvedList"/>
    <dgm:cxn modelId="{C0EB5FCD-AE04-4E21-BE3C-259A3EF01A8D}" type="presParOf" srcId="{FDB8DF9D-7715-4894-B5D9-35D03FA10507}" destId="{194171FA-13E4-43CC-AEF4-F2B2B5C9B401}" srcOrd="0" destOrd="0" presId="urn:microsoft.com/office/officeart/2008/layout/VerticalCurvedList"/>
    <dgm:cxn modelId="{38B18A88-682B-4E39-8901-C54CCD27FFBB}" type="presParOf" srcId="{194171FA-13E4-43CC-AEF4-F2B2B5C9B401}" destId="{4DA5D0CF-0329-4044-8769-90DC1AE89E3E}" srcOrd="0" destOrd="0" presId="urn:microsoft.com/office/officeart/2008/layout/VerticalCurvedList"/>
    <dgm:cxn modelId="{23509AF6-547D-4A45-B008-E9E400BA9830}" type="presParOf" srcId="{194171FA-13E4-43CC-AEF4-F2B2B5C9B401}" destId="{ADACE9FD-0D11-488F-A77C-C98ED6307EF0}" srcOrd="1" destOrd="0" presId="urn:microsoft.com/office/officeart/2008/layout/VerticalCurvedList"/>
    <dgm:cxn modelId="{DD873212-97BB-4EC3-B992-F84EE4BF6850}" type="presParOf" srcId="{194171FA-13E4-43CC-AEF4-F2B2B5C9B401}" destId="{1AAD3975-1AA6-47F2-85C4-3CCE777FA3F5}" srcOrd="2" destOrd="0" presId="urn:microsoft.com/office/officeart/2008/layout/VerticalCurvedList"/>
    <dgm:cxn modelId="{B7D161DC-225D-4E47-A0A7-1EE93C51A290}" type="presParOf" srcId="{194171FA-13E4-43CC-AEF4-F2B2B5C9B401}" destId="{85C70713-0540-4CC6-BDB9-013C95252625}" srcOrd="3" destOrd="0" presId="urn:microsoft.com/office/officeart/2008/layout/VerticalCurvedList"/>
    <dgm:cxn modelId="{1925C8C9-1087-4E0C-B9F6-CB6E4E946C27}" type="presParOf" srcId="{FDB8DF9D-7715-4894-B5D9-35D03FA10507}" destId="{9032DB81-6DE7-40ED-A8A6-90763F3C7A92}" srcOrd="1" destOrd="0" presId="urn:microsoft.com/office/officeart/2008/layout/VerticalCurvedList"/>
    <dgm:cxn modelId="{C2A9D2DC-4497-4953-B1F4-DB72F1D9F7A3}" type="presParOf" srcId="{FDB8DF9D-7715-4894-B5D9-35D03FA10507}" destId="{5A954A67-BF97-40C1-AC5F-15C9BB8F207E}" srcOrd="2" destOrd="0" presId="urn:microsoft.com/office/officeart/2008/layout/VerticalCurvedList"/>
    <dgm:cxn modelId="{4FE3A2D5-1C79-42BC-937B-76433906B3D8}" type="presParOf" srcId="{5A954A67-BF97-40C1-AC5F-15C9BB8F207E}" destId="{97C6E8DB-F32A-4167-A3C6-B56DB8CC7528}" srcOrd="0" destOrd="0" presId="urn:microsoft.com/office/officeart/2008/layout/VerticalCurvedList"/>
    <dgm:cxn modelId="{75E633B6-F377-47FF-B82F-D2F6CBA24EEA}" type="presParOf" srcId="{FDB8DF9D-7715-4894-B5D9-35D03FA10507}" destId="{00E707C5-4046-4E85-A060-0BFE5B0CF555}" srcOrd="3" destOrd="0" presId="urn:microsoft.com/office/officeart/2008/layout/VerticalCurvedList"/>
    <dgm:cxn modelId="{AE68514D-47DE-4588-B1FF-80BC39000417}" type="presParOf" srcId="{FDB8DF9D-7715-4894-B5D9-35D03FA10507}" destId="{81971746-332B-42E2-B4B2-9F20146D71D5}" srcOrd="4" destOrd="0" presId="urn:microsoft.com/office/officeart/2008/layout/VerticalCurvedList"/>
    <dgm:cxn modelId="{B8E3FAF8-6147-4279-AD21-5B1319B69540}" type="presParOf" srcId="{81971746-332B-42E2-B4B2-9F20146D71D5}" destId="{BAA98DD3-3FD1-4E0B-8804-C701711781D3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54F6C52-7AE8-4B53-A32F-A1D3494B12E1}" type="doc">
      <dgm:prSet loTypeId="urn:microsoft.com/office/officeart/2008/layout/VerticalCurvedList" loCatId="list" qsTypeId="urn:microsoft.com/office/officeart/2005/8/quickstyle/3d4" qsCatId="3D" csTypeId="urn:microsoft.com/office/officeart/2005/8/colors/accent1_2" csCatId="accent1" phldr="1"/>
      <dgm:spPr>
        <a:scene3d>
          <a:camera prst="orthographicFront">
            <a:rot lat="0" lon="10800000" rev="0"/>
          </a:camera>
          <a:lightRig rig="threePt" dir="t"/>
        </a:scene3d>
      </dgm:spPr>
      <dgm:t>
        <a:bodyPr/>
        <a:lstStyle/>
        <a:p>
          <a:endParaRPr lang="ru-RU"/>
        </a:p>
      </dgm:t>
    </dgm:pt>
    <dgm:pt modelId="{C6E01325-D57E-43B1-8F26-758040FEC0FB}">
      <dgm:prSet phldrT="[Текст]"/>
      <dgm:spPr>
        <a:solidFill>
          <a:srgbClr val="92D050">
            <a:alpha val="54000"/>
          </a:srgbClr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3D858EA8-8EB7-4E77-837D-5D1CDE75E69C}" type="sibTrans" cxnId="{FE86E1BD-E283-4648-B60C-AFDD62E2E7A1}">
      <dgm:prSet/>
      <dgm:spPr/>
      <dgm:t>
        <a:bodyPr/>
        <a:lstStyle/>
        <a:p>
          <a:endParaRPr lang="ru-RU"/>
        </a:p>
      </dgm:t>
    </dgm:pt>
    <dgm:pt modelId="{BB4A4FBA-EF43-41EC-BE96-FC9BA49AD8F0}" type="parTrans" cxnId="{FE86E1BD-E283-4648-B60C-AFDD62E2E7A1}">
      <dgm:prSet/>
      <dgm:spPr/>
      <dgm:t>
        <a:bodyPr/>
        <a:lstStyle/>
        <a:p>
          <a:endParaRPr lang="ru-RU"/>
        </a:p>
      </dgm:t>
    </dgm:pt>
    <dgm:pt modelId="{920D7A04-2013-4033-AA91-24BD867B63AC}">
      <dgm:prSet phldrT="[Текст]"/>
      <dgm:spPr>
        <a:solidFill>
          <a:srgbClr val="92D050">
            <a:alpha val="64000"/>
          </a:srgbClr>
        </a:solidFill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71198C39-865A-45A4-9E48-BF2F2AC77171}" type="sibTrans" cxnId="{98ABE0AC-F23B-4E83-BD37-E1271D100DA6}">
      <dgm:prSet/>
      <dgm:spPr/>
      <dgm:t>
        <a:bodyPr/>
        <a:lstStyle/>
        <a:p>
          <a:endParaRPr lang="ru-RU"/>
        </a:p>
      </dgm:t>
    </dgm:pt>
    <dgm:pt modelId="{6C11A581-A3BD-4463-8175-197228C6412B}" type="parTrans" cxnId="{98ABE0AC-F23B-4E83-BD37-E1271D100DA6}">
      <dgm:prSet/>
      <dgm:spPr/>
      <dgm:t>
        <a:bodyPr/>
        <a:lstStyle/>
        <a:p>
          <a:endParaRPr lang="ru-RU"/>
        </a:p>
      </dgm:t>
    </dgm:pt>
    <dgm:pt modelId="{89CBF191-1357-43AC-889B-00DE168637F1}">
      <dgm:prSet phldrT="[Текст]"/>
      <dgm:spPr>
        <a:solidFill>
          <a:srgbClr val="92D050"/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E408E7C0-E868-4CBA-8805-38F9088DB3D7}" type="sibTrans" cxnId="{BCD6E393-E2CB-4163-AF94-00E45F2AA2BC}">
      <dgm:prSet/>
      <dgm:spPr>
        <a:ln>
          <a:solidFill>
            <a:srgbClr val="00A29E"/>
          </a:solidFill>
        </a:ln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920F6F0D-C0F5-4FDD-8BCB-6F1B80BCDD77}" type="parTrans" cxnId="{BCD6E393-E2CB-4163-AF94-00E45F2AA2BC}">
      <dgm:prSet/>
      <dgm:spPr/>
      <dgm:t>
        <a:bodyPr/>
        <a:lstStyle/>
        <a:p>
          <a:endParaRPr lang="ru-RU"/>
        </a:p>
      </dgm:t>
    </dgm:pt>
    <dgm:pt modelId="{CD55436A-0D25-4695-A140-6C39DE7C1399}" type="pres">
      <dgm:prSet presAssocID="{754F6C52-7AE8-4B53-A32F-A1D3494B12E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3C0B6E1-CE4F-46F6-9E64-C7261022BBF9}" type="pres">
      <dgm:prSet presAssocID="{754F6C52-7AE8-4B53-A32F-A1D3494B12E1}" presName="Name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7DDDED37-A608-4014-AB1F-0C0CC5189DDB}" type="pres">
      <dgm:prSet presAssocID="{754F6C52-7AE8-4B53-A32F-A1D3494B12E1}" presName="cycle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ECF00A0-3321-4995-AC1E-E330E9A76C23}" type="pres">
      <dgm:prSet presAssocID="{754F6C52-7AE8-4B53-A32F-A1D3494B12E1}" presName="src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61D67843-4E1A-4359-BD97-2CC0550E23C5}" type="pres">
      <dgm:prSet presAssocID="{754F6C52-7AE8-4B53-A32F-A1D3494B12E1}" presName="conn" presStyleLbl="parChTrans1D2" presStyleIdx="0" presStyleCnt="1"/>
      <dgm:spPr/>
      <dgm:t>
        <a:bodyPr/>
        <a:lstStyle/>
        <a:p>
          <a:endParaRPr lang="ru-RU"/>
        </a:p>
      </dgm:t>
    </dgm:pt>
    <dgm:pt modelId="{C58310F9-EE03-40CF-A334-E6A8C989350D}" type="pres">
      <dgm:prSet presAssocID="{754F6C52-7AE8-4B53-A32F-A1D3494B12E1}" presName="extra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B62FA7EF-93BC-451F-9B57-637307487B15}" type="pres">
      <dgm:prSet presAssocID="{754F6C52-7AE8-4B53-A32F-A1D3494B12E1}" presName="dst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3EADCD42-FC11-4EC0-8530-C72C69ADDF99}" type="pres">
      <dgm:prSet presAssocID="{89CBF191-1357-43AC-889B-00DE168637F1}" presName="text_1" presStyleLbl="node1" presStyleIdx="0" presStyleCnt="3" custAng="0" custLinFactNeighborX="21765" custLinFactNeighborY="-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D54C2-DD0E-4271-8AFB-114FE6321659}" type="pres">
      <dgm:prSet presAssocID="{89CBF191-1357-43AC-889B-00DE168637F1}" presName="accent_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903C989-41F7-437C-94CD-2EEFDF3AD305}" type="pres">
      <dgm:prSet presAssocID="{89CBF191-1357-43AC-889B-00DE168637F1}" presName="accentRepeatNode" presStyleLbl="solidFgAcc1" presStyleIdx="0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2FC61A1-37B4-4EC5-A818-64ABD54BDB96}" type="pres">
      <dgm:prSet presAssocID="{920D7A04-2013-4033-AA91-24BD867B63AC}" presName="text_2" presStyleLbl="node1" presStyleIdx="1" presStyleCnt="3" custScaleY="106606" custLinFactNeighborX="582" custLinFactNeighborY="1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00677-B54B-4905-9D11-407AC1D75DFE}" type="pres">
      <dgm:prSet presAssocID="{920D7A04-2013-4033-AA91-24BD867B63AC}" presName="accent_2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AFA08AA-9D57-4C3C-A7D2-858BE3FFDB14}" type="pres">
      <dgm:prSet presAssocID="{920D7A04-2013-4033-AA91-24BD867B63AC}" presName="accentRepeatNode" presStyleLbl="solidFgAcc1" presStyleIdx="1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FBB22EA3-7FD7-400D-AD28-E277A46CB95F}" type="pres">
      <dgm:prSet presAssocID="{C6E01325-D57E-43B1-8F26-758040FEC0FB}" presName="text_3" presStyleLbl="node1" presStyleIdx="2" presStyleCnt="3" custScaleY="113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174FCF-9A3C-4BEA-BCC4-BE1B74857C5A}" type="pres">
      <dgm:prSet presAssocID="{C6E01325-D57E-43B1-8F26-758040FEC0FB}" presName="accent_3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2A8A818-ED12-4C00-B39B-EA5AC4A884A1}" type="pres">
      <dgm:prSet presAssocID="{C6E01325-D57E-43B1-8F26-758040FEC0FB}" presName="accentRepeatNode" presStyleLbl="solidFgAcc1" presStyleIdx="2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</dgm:ptLst>
  <dgm:cxnLst>
    <dgm:cxn modelId="{77A1B555-9B86-40BD-AE1D-6DDEDD507154}" type="presOf" srcId="{89CBF191-1357-43AC-889B-00DE168637F1}" destId="{3EADCD42-FC11-4EC0-8530-C72C69ADDF99}" srcOrd="0" destOrd="0" presId="urn:microsoft.com/office/officeart/2008/layout/VerticalCurvedList"/>
    <dgm:cxn modelId="{28D430E3-1F81-411D-8FC7-61DE2C12DEDD}" type="presOf" srcId="{754F6C52-7AE8-4B53-A32F-A1D3494B12E1}" destId="{CD55436A-0D25-4695-A140-6C39DE7C1399}" srcOrd="0" destOrd="0" presId="urn:microsoft.com/office/officeart/2008/layout/VerticalCurvedList"/>
    <dgm:cxn modelId="{98ABE0AC-F23B-4E83-BD37-E1271D100DA6}" srcId="{754F6C52-7AE8-4B53-A32F-A1D3494B12E1}" destId="{920D7A04-2013-4033-AA91-24BD867B63AC}" srcOrd="1" destOrd="0" parTransId="{6C11A581-A3BD-4463-8175-197228C6412B}" sibTransId="{71198C39-865A-45A4-9E48-BF2F2AC77171}"/>
    <dgm:cxn modelId="{153B809B-7591-4991-A959-45D55D57E1B7}" type="presOf" srcId="{C6E01325-D57E-43B1-8F26-758040FEC0FB}" destId="{FBB22EA3-7FD7-400D-AD28-E277A46CB95F}" srcOrd="0" destOrd="0" presId="urn:microsoft.com/office/officeart/2008/layout/VerticalCurvedList"/>
    <dgm:cxn modelId="{FE86E1BD-E283-4648-B60C-AFDD62E2E7A1}" srcId="{754F6C52-7AE8-4B53-A32F-A1D3494B12E1}" destId="{C6E01325-D57E-43B1-8F26-758040FEC0FB}" srcOrd="2" destOrd="0" parTransId="{BB4A4FBA-EF43-41EC-BE96-FC9BA49AD8F0}" sibTransId="{3D858EA8-8EB7-4E77-837D-5D1CDE75E69C}"/>
    <dgm:cxn modelId="{BCD6E393-E2CB-4163-AF94-00E45F2AA2BC}" srcId="{754F6C52-7AE8-4B53-A32F-A1D3494B12E1}" destId="{89CBF191-1357-43AC-889B-00DE168637F1}" srcOrd="0" destOrd="0" parTransId="{920F6F0D-C0F5-4FDD-8BCB-6F1B80BCDD77}" sibTransId="{E408E7C0-E868-4CBA-8805-38F9088DB3D7}"/>
    <dgm:cxn modelId="{45B4FAC7-FB45-4FA1-B5AB-FA54B2BB0039}" type="presOf" srcId="{E408E7C0-E868-4CBA-8805-38F9088DB3D7}" destId="{61D67843-4E1A-4359-BD97-2CC0550E23C5}" srcOrd="0" destOrd="0" presId="urn:microsoft.com/office/officeart/2008/layout/VerticalCurvedList"/>
    <dgm:cxn modelId="{9EE76D29-EBCD-4174-BB9C-6F29C6BCF974}" type="presOf" srcId="{920D7A04-2013-4033-AA91-24BD867B63AC}" destId="{82FC61A1-37B4-4EC5-A818-64ABD54BDB96}" srcOrd="0" destOrd="0" presId="urn:microsoft.com/office/officeart/2008/layout/VerticalCurvedList"/>
    <dgm:cxn modelId="{88210CA5-0334-40C0-BC78-659781CCC27F}" type="presParOf" srcId="{CD55436A-0D25-4695-A140-6C39DE7C1399}" destId="{F3C0B6E1-CE4F-46F6-9E64-C7261022BBF9}" srcOrd="0" destOrd="0" presId="urn:microsoft.com/office/officeart/2008/layout/VerticalCurvedList"/>
    <dgm:cxn modelId="{84B8D00A-B36C-42CB-A259-E3DAD2976773}" type="presParOf" srcId="{F3C0B6E1-CE4F-46F6-9E64-C7261022BBF9}" destId="{7DDDED37-A608-4014-AB1F-0C0CC5189DDB}" srcOrd="0" destOrd="0" presId="urn:microsoft.com/office/officeart/2008/layout/VerticalCurvedList"/>
    <dgm:cxn modelId="{5F8C06FD-4CA9-41E2-9B0F-0642A0AB64C6}" type="presParOf" srcId="{7DDDED37-A608-4014-AB1F-0C0CC5189DDB}" destId="{8ECF00A0-3321-4995-AC1E-E330E9A76C23}" srcOrd="0" destOrd="0" presId="urn:microsoft.com/office/officeart/2008/layout/VerticalCurvedList"/>
    <dgm:cxn modelId="{F267844A-E17A-4821-A07D-5201B0FC5E0B}" type="presParOf" srcId="{7DDDED37-A608-4014-AB1F-0C0CC5189DDB}" destId="{61D67843-4E1A-4359-BD97-2CC0550E23C5}" srcOrd="1" destOrd="0" presId="urn:microsoft.com/office/officeart/2008/layout/VerticalCurvedList"/>
    <dgm:cxn modelId="{CBC3CC18-8133-4F87-B839-94FBC12AAD7D}" type="presParOf" srcId="{7DDDED37-A608-4014-AB1F-0C0CC5189DDB}" destId="{C58310F9-EE03-40CF-A334-E6A8C989350D}" srcOrd="2" destOrd="0" presId="urn:microsoft.com/office/officeart/2008/layout/VerticalCurvedList"/>
    <dgm:cxn modelId="{4CD04674-CDD4-4241-870E-878F26F2346E}" type="presParOf" srcId="{7DDDED37-A608-4014-AB1F-0C0CC5189DDB}" destId="{B62FA7EF-93BC-451F-9B57-637307487B15}" srcOrd="3" destOrd="0" presId="urn:microsoft.com/office/officeart/2008/layout/VerticalCurvedList"/>
    <dgm:cxn modelId="{58399A1C-7E51-4E47-9D61-B6D1442C022B}" type="presParOf" srcId="{F3C0B6E1-CE4F-46F6-9E64-C7261022BBF9}" destId="{3EADCD42-FC11-4EC0-8530-C72C69ADDF99}" srcOrd="1" destOrd="0" presId="urn:microsoft.com/office/officeart/2008/layout/VerticalCurvedList"/>
    <dgm:cxn modelId="{F5E5469A-2F19-4C7E-A0F2-C9CBE9786AE9}" type="presParOf" srcId="{F3C0B6E1-CE4F-46F6-9E64-C7261022BBF9}" destId="{722D54C2-DD0E-4271-8AFB-114FE6321659}" srcOrd="2" destOrd="0" presId="urn:microsoft.com/office/officeart/2008/layout/VerticalCurvedList"/>
    <dgm:cxn modelId="{D489A3C9-71BB-4C12-BEA7-2B83A3D3915A}" type="presParOf" srcId="{722D54C2-DD0E-4271-8AFB-114FE6321659}" destId="{8903C989-41F7-437C-94CD-2EEFDF3AD305}" srcOrd="0" destOrd="0" presId="urn:microsoft.com/office/officeart/2008/layout/VerticalCurvedList"/>
    <dgm:cxn modelId="{AFEA0112-CEA2-491A-B0B6-1DB96B5108CC}" type="presParOf" srcId="{F3C0B6E1-CE4F-46F6-9E64-C7261022BBF9}" destId="{82FC61A1-37B4-4EC5-A818-64ABD54BDB96}" srcOrd="3" destOrd="0" presId="urn:microsoft.com/office/officeart/2008/layout/VerticalCurvedList"/>
    <dgm:cxn modelId="{2FAF5B1A-9148-4ADD-A45C-D95C2A73B717}" type="presParOf" srcId="{F3C0B6E1-CE4F-46F6-9E64-C7261022BBF9}" destId="{13800677-B54B-4905-9D11-407AC1D75DFE}" srcOrd="4" destOrd="0" presId="urn:microsoft.com/office/officeart/2008/layout/VerticalCurvedList"/>
    <dgm:cxn modelId="{87085F14-10A9-43E9-A406-ED12BA3E20E0}" type="presParOf" srcId="{13800677-B54B-4905-9D11-407AC1D75DFE}" destId="{0AFA08AA-9D57-4C3C-A7D2-858BE3FFDB14}" srcOrd="0" destOrd="0" presId="urn:microsoft.com/office/officeart/2008/layout/VerticalCurvedList"/>
    <dgm:cxn modelId="{16A88CCA-5F67-4E1B-AC40-D06CF956594F}" type="presParOf" srcId="{F3C0B6E1-CE4F-46F6-9E64-C7261022BBF9}" destId="{FBB22EA3-7FD7-400D-AD28-E277A46CB95F}" srcOrd="5" destOrd="0" presId="urn:microsoft.com/office/officeart/2008/layout/VerticalCurvedList"/>
    <dgm:cxn modelId="{C1B5FDDF-8507-4681-B06A-12470A5C079C}" type="presParOf" srcId="{F3C0B6E1-CE4F-46F6-9E64-C7261022BBF9}" destId="{45174FCF-9A3C-4BEA-BCC4-BE1B74857C5A}" srcOrd="6" destOrd="0" presId="urn:microsoft.com/office/officeart/2008/layout/VerticalCurvedList"/>
    <dgm:cxn modelId="{93DB611F-98E3-4F4E-B6CB-D6F0CF0ED5A4}" type="presParOf" srcId="{45174FCF-9A3C-4BEA-BCC4-BE1B74857C5A}" destId="{02A8A818-ED12-4C00-B39B-EA5AC4A884A1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8115B34-6D15-4B71-AD97-3A12ADAE33F7}" type="doc">
      <dgm:prSet loTypeId="urn:microsoft.com/office/officeart/2008/layout/AlternatingHexagons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F970E9A-2E57-4DD2-B937-C6B68A8FABA0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C4A9B845-FDA6-4387-83F1-B2BD14D283CA}" type="parTrans" cxnId="{CDB09EAC-2B06-49C6-8873-FE46A1C377D8}">
      <dgm:prSet/>
      <dgm:spPr/>
      <dgm:t>
        <a:bodyPr/>
        <a:lstStyle/>
        <a:p>
          <a:endParaRPr lang="ru-RU"/>
        </a:p>
      </dgm:t>
    </dgm:pt>
    <dgm:pt modelId="{C2AE2416-1059-4CF5-BADD-0C057D2190B3}" type="sibTrans" cxnId="{CDB09EAC-2B06-49C6-8873-FE46A1C377D8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709D0339-7471-4F34-A508-7C130D4D8CF5}">
      <dgm:prSet phldrT="[Текст]"/>
      <dgm:spPr/>
      <dgm:t>
        <a:bodyPr/>
        <a:lstStyle/>
        <a:p>
          <a:r>
            <a:rPr lang="ru-RU" b="1" dirty="0" smtClean="0"/>
            <a:t>Дефицит 11 091,70 тыс.руб</a:t>
          </a:r>
          <a:r>
            <a:rPr lang="ru-RU" dirty="0" smtClean="0"/>
            <a:t>.</a:t>
          </a:r>
          <a:endParaRPr lang="ru-RU" dirty="0"/>
        </a:p>
      </dgm:t>
    </dgm:pt>
    <dgm:pt modelId="{8B95117B-859E-42E7-9BF9-54E69284E0B7}" type="parTrans" cxnId="{1398DA2C-4991-4450-9EE3-282E74B67331}">
      <dgm:prSet/>
      <dgm:spPr/>
      <dgm:t>
        <a:bodyPr/>
        <a:lstStyle/>
        <a:p>
          <a:endParaRPr lang="ru-RU"/>
        </a:p>
      </dgm:t>
    </dgm:pt>
    <dgm:pt modelId="{9E8E9F71-F64E-4D12-9D02-5B557EF85EBA}" type="sibTrans" cxnId="{1398DA2C-4991-4450-9EE3-282E74B67331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/>
        </a:p>
      </dgm:t>
    </dgm:pt>
    <dgm:pt modelId="{1E991207-570B-4614-A30B-FB2AEC8F819B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6D4227CA-D3F0-419C-B082-FE7AB449BA61}" type="parTrans" cxnId="{BAE58BD6-485F-402C-AA70-55248A13A659}">
      <dgm:prSet/>
      <dgm:spPr/>
      <dgm:t>
        <a:bodyPr/>
        <a:lstStyle/>
        <a:p>
          <a:endParaRPr lang="ru-RU"/>
        </a:p>
      </dgm:t>
    </dgm:pt>
    <dgm:pt modelId="{2457DF65-83DD-411A-B298-488866445B83}" type="sibTrans" cxnId="{BAE58BD6-485F-402C-AA70-55248A13A659}">
      <dgm:prSet custT="1"/>
      <dgm:spPr>
        <a:gradFill rotWithShape="0">
          <a:gsLst>
            <a:gs pos="0">
              <a:srgbClr val="B1864D"/>
            </a:gs>
            <a:gs pos="80000">
              <a:srgbClr val="B2874E"/>
            </a:gs>
            <a:gs pos="100000">
              <a:srgbClr val="B1864D"/>
            </a:gs>
          </a:gsLst>
        </a:gradFill>
      </dgm:spPr>
      <dgm:t>
        <a:bodyPr/>
        <a:lstStyle/>
        <a:p>
          <a:r>
            <a:rPr lang="ru-RU" sz="2000" b="1" dirty="0" smtClean="0"/>
            <a:t>Дефицит  6 852,27 тыс.руб</a:t>
          </a:r>
          <a:endParaRPr lang="ru-RU" sz="2000" b="1" dirty="0"/>
        </a:p>
      </dgm:t>
    </dgm:pt>
    <dgm:pt modelId="{20ACB450-EC74-47BF-9AF2-ACEDA9BDEE6E}" type="pres">
      <dgm:prSet presAssocID="{28115B34-6D15-4B71-AD97-3A12ADAE33F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F779DB3-4EF6-4BE1-BEE6-A4FEB795C2C7}" type="pres">
      <dgm:prSet presAssocID="{7F970E9A-2E57-4DD2-B937-C6B68A8FABA0}" presName="composite" presStyleCnt="0"/>
      <dgm:spPr/>
      <dgm:t>
        <a:bodyPr/>
        <a:lstStyle/>
        <a:p>
          <a:endParaRPr lang="ru-RU"/>
        </a:p>
      </dgm:t>
    </dgm:pt>
    <dgm:pt modelId="{74E8371A-63D7-4522-9E82-DCF3FC674214}" type="pres">
      <dgm:prSet presAssocID="{7F970E9A-2E57-4DD2-B937-C6B68A8FABA0}" presName="Parent1" presStyleLbl="node1" presStyleIdx="0" presStyleCnt="6" custLinFactX="-100000" custLinFactNeighborX="-102227" custLinFactNeighborY="1374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ABD7E-FC76-4F30-A6FD-1A84E4F4CCC4}" type="pres">
      <dgm:prSet presAssocID="{7F970E9A-2E57-4DD2-B937-C6B68A8FABA0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B0EB4-901B-41E4-AA14-C99AAD3B51ED}" type="pres">
      <dgm:prSet presAssocID="{7F970E9A-2E57-4DD2-B937-C6B68A8FABA0}" presName="BalanceSpacing" presStyleCnt="0"/>
      <dgm:spPr/>
      <dgm:t>
        <a:bodyPr/>
        <a:lstStyle/>
        <a:p>
          <a:endParaRPr lang="ru-RU"/>
        </a:p>
      </dgm:t>
    </dgm:pt>
    <dgm:pt modelId="{C3F1B247-EEAA-48BC-B17C-DB97F2856170}" type="pres">
      <dgm:prSet presAssocID="{7F970E9A-2E57-4DD2-B937-C6B68A8FABA0}" presName="BalanceSpacing1" presStyleCnt="0"/>
      <dgm:spPr/>
      <dgm:t>
        <a:bodyPr/>
        <a:lstStyle/>
        <a:p>
          <a:endParaRPr lang="ru-RU"/>
        </a:p>
      </dgm:t>
    </dgm:pt>
    <dgm:pt modelId="{651B2F91-D8CF-4735-9F28-BCDEB8A48651}" type="pres">
      <dgm:prSet presAssocID="{C2AE2416-1059-4CF5-BADD-0C057D2190B3}" presName="Accent1Text" presStyleLbl="node1" presStyleIdx="1" presStyleCnt="6" custLinFactNeighborX="25095" custLinFactNeighborY="13740"/>
      <dgm:spPr/>
      <dgm:t>
        <a:bodyPr/>
        <a:lstStyle/>
        <a:p>
          <a:endParaRPr lang="ru-RU"/>
        </a:p>
      </dgm:t>
    </dgm:pt>
    <dgm:pt modelId="{615B9C33-176D-4B43-9BAD-EB73D0034BD7}" type="pres">
      <dgm:prSet presAssocID="{C2AE2416-1059-4CF5-BADD-0C057D2190B3}" presName="spaceBetweenRectangles" presStyleCnt="0"/>
      <dgm:spPr/>
      <dgm:t>
        <a:bodyPr/>
        <a:lstStyle/>
        <a:p>
          <a:endParaRPr lang="ru-RU"/>
        </a:p>
      </dgm:t>
    </dgm:pt>
    <dgm:pt modelId="{2C965767-4F84-4457-BFEB-6D1DE3EEC23F}" type="pres">
      <dgm:prSet presAssocID="{709D0339-7471-4F34-A508-7C130D4D8CF5}" presName="composite" presStyleCnt="0"/>
      <dgm:spPr/>
      <dgm:t>
        <a:bodyPr/>
        <a:lstStyle/>
        <a:p>
          <a:endParaRPr lang="ru-RU"/>
        </a:p>
      </dgm:t>
    </dgm:pt>
    <dgm:pt modelId="{9FD4ECDA-B18C-48F0-9703-14E3E5199538}" type="pres">
      <dgm:prSet presAssocID="{709D0339-7471-4F34-A508-7C130D4D8CF5}" presName="Parent1" presStyleLbl="node1" presStyleIdx="2" presStyleCnt="6" custScaleX="122881" custLinFactNeighborX="-86804" custLinFactNeighborY="1448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AFC8D-61A0-4452-8BCF-4C21005BDC7A}" type="pres">
      <dgm:prSet presAssocID="{709D0339-7471-4F34-A508-7C130D4D8CF5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45C65-E335-4D2D-ADF5-5EE967333E78}" type="pres">
      <dgm:prSet presAssocID="{709D0339-7471-4F34-A508-7C130D4D8CF5}" presName="BalanceSpacing" presStyleCnt="0"/>
      <dgm:spPr/>
      <dgm:t>
        <a:bodyPr/>
        <a:lstStyle/>
        <a:p>
          <a:endParaRPr lang="ru-RU"/>
        </a:p>
      </dgm:t>
    </dgm:pt>
    <dgm:pt modelId="{A221A6CD-0796-45B0-9C44-2A4B39992CD9}" type="pres">
      <dgm:prSet presAssocID="{709D0339-7471-4F34-A508-7C130D4D8CF5}" presName="BalanceSpacing1" presStyleCnt="0"/>
      <dgm:spPr/>
      <dgm:t>
        <a:bodyPr/>
        <a:lstStyle/>
        <a:p>
          <a:endParaRPr lang="ru-RU"/>
        </a:p>
      </dgm:t>
    </dgm:pt>
    <dgm:pt modelId="{9335C49A-B00F-4B1A-A157-3EE583214AE1}" type="pres">
      <dgm:prSet presAssocID="{9E8E9F71-F64E-4D12-9D02-5B557EF85EBA}" presName="Accent1Text" presStyleLbl="node1" presStyleIdx="3" presStyleCnt="6" custLinFactNeighborX="7143" custLinFactNeighborY="-72950"/>
      <dgm:spPr/>
      <dgm:t>
        <a:bodyPr/>
        <a:lstStyle/>
        <a:p>
          <a:endParaRPr lang="ru-RU"/>
        </a:p>
      </dgm:t>
    </dgm:pt>
    <dgm:pt modelId="{D0856BFC-F11C-47F6-8650-E1CE31D8B49D}" type="pres">
      <dgm:prSet presAssocID="{9E8E9F71-F64E-4D12-9D02-5B557EF85EBA}" presName="spaceBetweenRectangles" presStyleCnt="0"/>
      <dgm:spPr/>
      <dgm:t>
        <a:bodyPr/>
        <a:lstStyle/>
        <a:p>
          <a:endParaRPr lang="ru-RU"/>
        </a:p>
      </dgm:t>
    </dgm:pt>
    <dgm:pt modelId="{A70FBACD-F1C5-499F-831F-8AA48115DA11}" type="pres">
      <dgm:prSet presAssocID="{1E991207-570B-4614-A30B-FB2AEC8F819B}" presName="composite" presStyleCnt="0"/>
      <dgm:spPr/>
      <dgm:t>
        <a:bodyPr/>
        <a:lstStyle/>
        <a:p>
          <a:endParaRPr lang="ru-RU"/>
        </a:p>
      </dgm:t>
    </dgm:pt>
    <dgm:pt modelId="{7EAD9F8A-C788-485F-B6EC-40D6E4F87BD3}" type="pres">
      <dgm:prSet presAssocID="{1E991207-570B-4614-A30B-FB2AEC8F819B}" presName="Parent1" presStyleLbl="node1" presStyleIdx="4" presStyleCnt="6" custLinFactX="72652" custLinFactY="-56928" custLinFactNeighborX="100000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D69C1-5FC6-4BC9-88B0-1EFF9669F278}" type="pres">
      <dgm:prSet presAssocID="{1E991207-570B-4614-A30B-FB2AEC8F819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60F3-8555-4AF5-B098-803BAD7D6284}" type="pres">
      <dgm:prSet presAssocID="{1E991207-570B-4614-A30B-FB2AEC8F819B}" presName="BalanceSpacing" presStyleCnt="0"/>
      <dgm:spPr/>
      <dgm:t>
        <a:bodyPr/>
        <a:lstStyle/>
        <a:p>
          <a:endParaRPr lang="ru-RU"/>
        </a:p>
      </dgm:t>
    </dgm:pt>
    <dgm:pt modelId="{B1E29FE0-A95A-4C88-85F3-38A99E306F34}" type="pres">
      <dgm:prSet presAssocID="{1E991207-570B-4614-A30B-FB2AEC8F819B}" presName="BalanceSpacing1" presStyleCnt="0"/>
      <dgm:spPr/>
      <dgm:t>
        <a:bodyPr/>
        <a:lstStyle/>
        <a:p>
          <a:endParaRPr lang="ru-RU"/>
        </a:p>
      </dgm:t>
    </dgm:pt>
    <dgm:pt modelId="{FC472C21-E405-438A-AEE5-F6B0068223D5}" type="pres">
      <dgm:prSet presAssocID="{2457DF65-83DD-411A-B298-488866445B83}" presName="Accent1Text" presStyleLbl="node1" presStyleIdx="5" presStyleCnt="6" custLinFactX="100000" custLinFactNeighborX="123835" custLinFactNeighborY="-70394"/>
      <dgm:spPr/>
      <dgm:t>
        <a:bodyPr/>
        <a:lstStyle/>
        <a:p>
          <a:endParaRPr lang="ru-RU"/>
        </a:p>
      </dgm:t>
    </dgm:pt>
  </dgm:ptLst>
  <dgm:cxnLst>
    <dgm:cxn modelId="{862ED4EE-C7B2-480A-9230-45455173EF23}" type="presOf" srcId="{9E8E9F71-F64E-4D12-9D02-5B557EF85EBA}" destId="{9335C49A-B00F-4B1A-A157-3EE583214AE1}" srcOrd="0" destOrd="0" presId="urn:microsoft.com/office/officeart/2008/layout/AlternatingHexagons"/>
    <dgm:cxn modelId="{CDB09EAC-2B06-49C6-8873-FE46A1C377D8}" srcId="{28115B34-6D15-4B71-AD97-3A12ADAE33F7}" destId="{7F970E9A-2E57-4DD2-B937-C6B68A8FABA0}" srcOrd="0" destOrd="0" parTransId="{C4A9B845-FDA6-4387-83F1-B2BD14D283CA}" sibTransId="{C2AE2416-1059-4CF5-BADD-0C057D2190B3}"/>
    <dgm:cxn modelId="{05234080-7B0A-4906-91FB-F1F3046BF6F3}" type="presOf" srcId="{2457DF65-83DD-411A-B298-488866445B83}" destId="{FC472C21-E405-438A-AEE5-F6B0068223D5}" srcOrd="0" destOrd="0" presId="urn:microsoft.com/office/officeart/2008/layout/AlternatingHexagons"/>
    <dgm:cxn modelId="{04620E7F-7D69-4F1D-B1A7-155FC20EB519}" type="presOf" srcId="{28115B34-6D15-4B71-AD97-3A12ADAE33F7}" destId="{20ACB450-EC74-47BF-9AF2-ACEDA9BDEE6E}" srcOrd="0" destOrd="0" presId="urn:microsoft.com/office/officeart/2008/layout/AlternatingHexagons"/>
    <dgm:cxn modelId="{BAE58BD6-485F-402C-AA70-55248A13A659}" srcId="{28115B34-6D15-4B71-AD97-3A12ADAE33F7}" destId="{1E991207-570B-4614-A30B-FB2AEC8F819B}" srcOrd="2" destOrd="0" parTransId="{6D4227CA-D3F0-419C-B082-FE7AB449BA61}" sibTransId="{2457DF65-83DD-411A-B298-488866445B83}"/>
    <dgm:cxn modelId="{29DB9337-0175-4878-A524-9F6BD3B71BC1}" type="presOf" srcId="{C2AE2416-1059-4CF5-BADD-0C057D2190B3}" destId="{651B2F91-D8CF-4735-9F28-BCDEB8A48651}" srcOrd="0" destOrd="0" presId="urn:microsoft.com/office/officeart/2008/layout/AlternatingHexagons"/>
    <dgm:cxn modelId="{1398DA2C-4991-4450-9EE3-282E74B67331}" srcId="{28115B34-6D15-4B71-AD97-3A12ADAE33F7}" destId="{709D0339-7471-4F34-A508-7C130D4D8CF5}" srcOrd="1" destOrd="0" parTransId="{8B95117B-859E-42E7-9BF9-54E69284E0B7}" sibTransId="{9E8E9F71-F64E-4D12-9D02-5B557EF85EBA}"/>
    <dgm:cxn modelId="{A451408C-5EBD-4169-855E-5E8FB27F466E}" type="presOf" srcId="{709D0339-7471-4F34-A508-7C130D4D8CF5}" destId="{9FD4ECDA-B18C-48F0-9703-14E3E5199538}" srcOrd="0" destOrd="0" presId="urn:microsoft.com/office/officeart/2008/layout/AlternatingHexagons"/>
    <dgm:cxn modelId="{4C3383C7-F7BD-4E48-B549-A91F311EB6A3}" type="presOf" srcId="{1E991207-570B-4614-A30B-FB2AEC8F819B}" destId="{7EAD9F8A-C788-485F-B6EC-40D6E4F87BD3}" srcOrd="0" destOrd="0" presId="urn:microsoft.com/office/officeart/2008/layout/AlternatingHexagons"/>
    <dgm:cxn modelId="{02E84B02-6FF6-4D70-8893-63879D8A3F8A}" type="presOf" srcId="{7F970E9A-2E57-4DD2-B937-C6B68A8FABA0}" destId="{74E8371A-63D7-4522-9E82-DCF3FC674214}" srcOrd="0" destOrd="0" presId="urn:microsoft.com/office/officeart/2008/layout/AlternatingHexagons"/>
    <dgm:cxn modelId="{B655226B-FFAA-4419-BFAB-772861D38E06}" type="presParOf" srcId="{20ACB450-EC74-47BF-9AF2-ACEDA9BDEE6E}" destId="{DF779DB3-4EF6-4BE1-BEE6-A4FEB795C2C7}" srcOrd="0" destOrd="0" presId="urn:microsoft.com/office/officeart/2008/layout/AlternatingHexagons"/>
    <dgm:cxn modelId="{1CDC8DD1-2D9D-414B-BA93-7ECB09FB53DE}" type="presParOf" srcId="{DF779DB3-4EF6-4BE1-BEE6-A4FEB795C2C7}" destId="{74E8371A-63D7-4522-9E82-DCF3FC674214}" srcOrd="0" destOrd="0" presId="urn:microsoft.com/office/officeart/2008/layout/AlternatingHexagons"/>
    <dgm:cxn modelId="{CB5FBEAA-27F5-43D1-9973-F1D421E78150}" type="presParOf" srcId="{DF779DB3-4EF6-4BE1-BEE6-A4FEB795C2C7}" destId="{D6EABD7E-FC76-4F30-A6FD-1A84E4F4CCC4}" srcOrd="1" destOrd="0" presId="urn:microsoft.com/office/officeart/2008/layout/AlternatingHexagons"/>
    <dgm:cxn modelId="{8392C3FB-83A2-4170-ADBB-9214B93462C2}" type="presParOf" srcId="{DF779DB3-4EF6-4BE1-BEE6-A4FEB795C2C7}" destId="{FF6B0EB4-901B-41E4-AA14-C99AAD3B51ED}" srcOrd="2" destOrd="0" presId="urn:microsoft.com/office/officeart/2008/layout/AlternatingHexagons"/>
    <dgm:cxn modelId="{BA6B1689-911C-4DD8-8D20-949EE4914C41}" type="presParOf" srcId="{DF779DB3-4EF6-4BE1-BEE6-A4FEB795C2C7}" destId="{C3F1B247-EEAA-48BC-B17C-DB97F2856170}" srcOrd="3" destOrd="0" presId="urn:microsoft.com/office/officeart/2008/layout/AlternatingHexagons"/>
    <dgm:cxn modelId="{4950C69F-0856-4E66-B616-9D36080E1DC0}" type="presParOf" srcId="{DF779DB3-4EF6-4BE1-BEE6-A4FEB795C2C7}" destId="{651B2F91-D8CF-4735-9F28-BCDEB8A48651}" srcOrd="4" destOrd="0" presId="urn:microsoft.com/office/officeart/2008/layout/AlternatingHexagons"/>
    <dgm:cxn modelId="{62D4ABB5-96EB-43E3-B542-97CE8A786FEE}" type="presParOf" srcId="{20ACB450-EC74-47BF-9AF2-ACEDA9BDEE6E}" destId="{615B9C33-176D-4B43-9BAD-EB73D0034BD7}" srcOrd="1" destOrd="0" presId="urn:microsoft.com/office/officeart/2008/layout/AlternatingHexagons"/>
    <dgm:cxn modelId="{AEBCDABA-E421-4C8D-87B7-FFF3F20A24A5}" type="presParOf" srcId="{20ACB450-EC74-47BF-9AF2-ACEDA9BDEE6E}" destId="{2C965767-4F84-4457-BFEB-6D1DE3EEC23F}" srcOrd="2" destOrd="0" presId="urn:microsoft.com/office/officeart/2008/layout/AlternatingHexagons"/>
    <dgm:cxn modelId="{C6C12300-A3E5-49E7-9177-CF3062225013}" type="presParOf" srcId="{2C965767-4F84-4457-BFEB-6D1DE3EEC23F}" destId="{9FD4ECDA-B18C-48F0-9703-14E3E5199538}" srcOrd="0" destOrd="0" presId="urn:microsoft.com/office/officeart/2008/layout/AlternatingHexagons"/>
    <dgm:cxn modelId="{4D663DD2-FFAD-4A43-80CF-00DF90A7F1C0}" type="presParOf" srcId="{2C965767-4F84-4457-BFEB-6D1DE3EEC23F}" destId="{8D6AFC8D-61A0-4452-8BCF-4C21005BDC7A}" srcOrd="1" destOrd="0" presId="urn:microsoft.com/office/officeart/2008/layout/AlternatingHexagons"/>
    <dgm:cxn modelId="{26DAC1F7-3302-435E-901D-30886E1664A4}" type="presParOf" srcId="{2C965767-4F84-4457-BFEB-6D1DE3EEC23F}" destId="{9C245C65-E335-4D2D-ADF5-5EE967333E78}" srcOrd="2" destOrd="0" presId="urn:microsoft.com/office/officeart/2008/layout/AlternatingHexagons"/>
    <dgm:cxn modelId="{40882BAC-020A-4AF3-B136-8A4AFBDB87B5}" type="presParOf" srcId="{2C965767-4F84-4457-BFEB-6D1DE3EEC23F}" destId="{A221A6CD-0796-45B0-9C44-2A4B39992CD9}" srcOrd="3" destOrd="0" presId="urn:microsoft.com/office/officeart/2008/layout/AlternatingHexagons"/>
    <dgm:cxn modelId="{32513002-F1BE-4067-815C-52DE5B89C22F}" type="presParOf" srcId="{2C965767-4F84-4457-BFEB-6D1DE3EEC23F}" destId="{9335C49A-B00F-4B1A-A157-3EE583214AE1}" srcOrd="4" destOrd="0" presId="urn:microsoft.com/office/officeart/2008/layout/AlternatingHexagons"/>
    <dgm:cxn modelId="{28117CE2-9467-4355-B441-15FF730AFC82}" type="presParOf" srcId="{20ACB450-EC74-47BF-9AF2-ACEDA9BDEE6E}" destId="{D0856BFC-F11C-47F6-8650-E1CE31D8B49D}" srcOrd="3" destOrd="0" presId="urn:microsoft.com/office/officeart/2008/layout/AlternatingHexagons"/>
    <dgm:cxn modelId="{83AE5278-8CEC-493B-A4F4-8E384389A605}" type="presParOf" srcId="{20ACB450-EC74-47BF-9AF2-ACEDA9BDEE6E}" destId="{A70FBACD-F1C5-499F-831F-8AA48115DA11}" srcOrd="4" destOrd="0" presId="urn:microsoft.com/office/officeart/2008/layout/AlternatingHexagons"/>
    <dgm:cxn modelId="{81FF5E24-9ED9-479B-9BD1-2C393B9804A4}" type="presParOf" srcId="{A70FBACD-F1C5-499F-831F-8AA48115DA11}" destId="{7EAD9F8A-C788-485F-B6EC-40D6E4F87BD3}" srcOrd="0" destOrd="0" presId="urn:microsoft.com/office/officeart/2008/layout/AlternatingHexagons"/>
    <dgm:cxn modelId="{377E4B37-54F7-4D54-9D11-202562E7B242}" type="presParOf" srcId="{A70FBACD-F1C5-499F-831F-8AA48115DA11}" destId="{FD2D69C1-5FC6-4BC9-88B0-1EFF9669F278}" srcOrd="1" destOrd="0" presId="urn:microsoft.com/office/officeart/2008/layout/AlternatingHexagons"/>
    <dgm:cxn modelId="{CE758AF4-E31D-4982-84BC-D47FA06EECBE}" type="presParOf" srcId="{A70FBACD-F1C5-499F-831F-8AA48115DA11}" destId="{E5D860F3-8555-4AF5-B098-803BAD7D6284}" srcOrd="2" destOrd="0" presId="urn:microsoft.com/office/officeart/2008/layout/AlternatingHexagons"/>
    <dgm:cxn modelId="{C051D375-8B0C-437B-89B2-682B2912BF19}" type="presParOf" srcId="{A70FBACD-F1C5-499F-831F-8AA48115DA11}" destId="{B1E29FE0-A95A-4C88-85F3-38A99E306F34}" srcOrd="3" destOrd="0" presId="urn:microsoft.com/office/officeart/2008/layout/AlternatingHexagons"/>
    <dgm:cxn modelId="{AE028082-CF7B-4BA1-A888-24196834E916}" type="presParOf" srcId="{A70FBACD-F1C5-499F-831F-8AA48115DA11}" destId="{FC472C21-E405-438A-AEE5-F6B0068223D5}" srcOrd="4" destOrd="0" presId="urn:microsoft.com/office/officeart/2008/layout/AlternatingHexagon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AC4D5-A944-469E-A2DD-018EA0506A7F}">
      <dsp:nvSpPr>
        <dsp:cNvPr id="0" name=""/>
        <dsp:cNvSpPr/>
      </dsp:nvSpPr>
      <dsp:spPr>
        <a:xfrm>
          <a:off x="2269749" y="312685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F165A-3E6B-4B1E-85BC-D5548053361B}">
      <dsp:nvSpPr>
        <dsp:cNvPr id="0" name=""/>
        <dsp:cNvSpPr/>
      </dsp:nvSpPr>
      <dsp:spPr>
        <a:xfrm>
          <a:off x="2110474" y="3382105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40D6D85-79ED-4E53-8B6A-AAC8043DA4EB}">
      <dsp:nvSpPr>
        <dsp:cNvPr id="0" name=""/>
        <dsp:cNvSpPr/>
      </dsp:nvSpPr>
      <dsp:spPr>
        <a:xfrm>
          <a:off x="1920654" y="360309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A6EA3CD-1581-4A4E-AFE5-806FED7D908F}">
      <dsp:nvSpPr>
        <dsp:cNvPr id="0" name=""/>
        <dsp:cNvSpPr/>
      </dsp:nvSpPr>
      <dsp:spPr>
        <a:xfrm>
          <a:off x="2147566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F3C7CB-3E50-40EB-BB7B-C913272814B5}">
      <dsp:nvSpPr>
        <dsp:cNvPr id="0" name=""/>
        <dsp:cNvSpPr/>
      </dsp:nvSpPr>
      <dsp:spPr>
        <a:xfrm>
          <a:off x="2390477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1AC50D-29F9-44B3-A6C5-6F0A0CB6C679}">
      <dsp:nvSpPr>
        <dsp:cNvPr id="0" name=""/>
        <dsp:cNvSpPr/>
      </dsp:nvSpPr>
      <dsp:spPr>
        <a:xfrm>
          <a:off x="2632662" y="268496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236BAB3-5F92-46B1-831C-71F0EB23F0E0}">
      <dsp:nvSpPr>
        <dsp:cNvPr id="0" name=""/>
        <dsp:cNvSpPr/>
      </dsp:nvSpPr>
      <dsp:spPr>
        <a:xfrm>
          <a:off x="2874846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670BB7B-F894-4295-A045-B1B5FFA0066A}">
      <dsp:nvSpPr>
        <dsp:cNvPr id="0" name=""/>
        <dsp:cNvSpPr/>
      </dsp:nvSpPr>
      <dsp:spPr>
        <a:xfrm>
          <a:off x="3117758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2B17C92-33F3-4BA7-B422-A27781CD8CE8}">
      <dsp:nvSpPr>
        <dsp:cNvPr id="0" name=""/>
        <dsp:cNvSpPr/>
      </dsp:nvSpPr>
      <dsp:spPr>
        <a:xfrm>
          <a:off x="2632662" y="57392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AE5B94-9677-403B-BD0A-9164CC4358AF}">
      <dsp:nvSpPr>
        <dsp:cNvPr id="0" name=""/>
        <dsp:cNvSpPr/>
      </dsp:nvSpPr>
      <dsp:spPr>
        <a:xfrm>
          <a:off x="2632662" y="879348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4321C8-3003-4340-92F3-A48C88C25A5A}">
      <dsp:nvSpPr>
        <dsp:cNvPr id="0" name=""/>
        <dsp:cNvSpPr/>
      </dsp:nvSpPr>
      <dsp:spPr>
        <a:xfrm>
          <a:off x="2772324" y="2232244"/>
          <a:ext cx="3921498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2823672" y="2283592"/>
        <a:ext cx="3818802" cy="949166"/>
      </dsp:txXfrm>
    </dsp:sp>
    <dsp:sp modelId="{0F52015B-3452-4BA6-A848-98F8F58CCADA}">
      <dsp:nvSpPr>
        <dsp:cNvPr id="0" name=""/>
        <dsp:cNvSpPr/>
      </dsp:nvSpPr>
      <dsp:spPr>
        <a:xfrm>
          <a:off x="0" y="3637610"/>
          <a:ext cx="1827238" cy="1721413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DDFEE93-7962-45B1-A523-7BA624812043}">
      <dsp:nvSpPr>
        <dsp:cNvPr id="0" name=""/>
        <dsp:cNvSpPr/>
      </dsp:nvSpPr>
      <dsp:spPr>
        <a:xfrm>
          <a:off x="1476164" y="4535715"/>
          <a:ext cx="4879284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alphaOff val="0"/>
                <a:shade val="51000"/>
                <a:satMod val="130000"/>
                <a:lumMod val="6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</a:t>
          </a: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 2019 году</a:t>
          </a:r>
          <a:endParaRPr lang="ru-RU" sz="2300" kern="1200" dirty="0"/>
        </a:p>
      </dsp:txBody>
      <dsp:txXfrm>
        <a:off x="1527512" y="4587063"/>
        <a:ext cx="4776588" cy="949166"/>
      </dsp:txXfrm>
    </dsp:sp>
    <dsp:sp modelId="{44D6CC3A-E875-425F-AAFB-016F6D4B250E}">
      <dsp:nvSpPr>
        <dsp:cNvPr id="0" name=""/>
        <dsp:cNvSpPr/>
      </dsp:nvSpPr>
      <dsp:spPr>
        <a:xfrm>
          <a:off x="1480867" y="1138585"/>
          <a:ext cx="1910893" cy="1748848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B416A-C303-4477-A266-556F90AC66DE}">
      <dsp:nvSpPr>
        <dsp:cNvPr id="0" name=""/>
        <dsp:cNvSpPr/>
      </dsp:nvSpPr>
      <dsp:spPr>
        <a:xfrm>
          <a:off x="0" y="7200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Расходы на заработную плату с начислениями работникам</a:t>
          </a:r>
          <a:r>
            <a:rPr lang="en-US" sz="1700" kern="1200" dirty="0" smtClean="0"/>
            <a:t> </a:t>
          </a:r>
          <a:r>
            <a:rPr lang="ru-RU" sz="1700" kern="1200" dirty="0" smtClean="0"/>
            <a:t>учреждений  бюджетной сферы  и органов местного самоуправления предусмотрены в условиях 2019 года с учетом индексации заработной платы, осуществленной в 2019 году (4,3% с 01.10.2019 года)</a:t>
          </a:r>
          <a:endParaRPr lang="ru-RU" sz="1700" kern="1200" dirty="0"/>
        </a:p>
      </dsp:txBody>
      <dsp:txXfrm>
        <a:off x="62930" y="134938"/>
        <a:ext cx="7939036" cy="1163260"/>
      </dsp:txXfrm>
    </dsp:sp>
    <dsp:sp modelId="{C674B309-6281-4FE3-AF86-2E72E064B494}">
      <dsp:nvSpPr>
        <dsp:cNvPr id="0" name=""/>
        <dsp:cNvSpPr/>
      </dsp:nvSpPr>
      <dsp:spPr>
        <a:xfrm>
          <a:off x="0" y="1458707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проекте решения не учтено повышение заработной платы работникам бюджетной сферы 01.10.2020 года на 3,8% (за исключением указных категорий), а также не учтено повышение МРОТ с 01.01.2020 до 12130 руб.</a:t>
          </a:r>
          <a:endParaRPr lang="ru-RU" sz="1700" kern="1200" dirty="0"/>
        </a:p>
      </dsp:txBody>
      <dsp:txXfrm>
        <a:off x="62930" y="1521637"/>
        <a:ext cx="7939036" cy="1163260"/>
      </dsp:txXfrm>
    </dsp:sp>
    <dsp:sp modelId="{7FB2298B-B799-4259-ACBD-E1C24B0DCFAC}">
      <dsp:nvSpPr>
        <dsp:cNvPr id="0" name=""/>
        <dsp:cNvSpPr/>
      </dsp:nvSpPr>
      <dsp:spPr>
        <a:xfrm>
          <a:off x="0" y="2823314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</a:t>
          </a:r>
          <a:endParaRPr lang="ru-RU" sz="1700" kern="1200" dirty="0"/>
        </a:p>
      </dsp:txBody>
      <dsp:txXfrm>
        <a:off x="62930" y="2886244"/>
        <a:ext cx="7939036" cy="1163260"/>
      </dsp:txXfrm>
    </dsp:sp>
    <dsp:sp modelId="{A2152764-47E0-42E1-BC7A-55A8BA34F3A7}">
      <dsp:nvSpPr>
        <dsp:cNvPr id="0" name=""/>
        <dsp:cNvSpPr/>
      </dsp:nvSpPr>
      <dsp:spPr>
        <a:xfrm>
          <a:off x="0" y="424847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Все остальные расходы, связанные в том числе с материальными затратами муниципальных учреждений, предусмотрены  без учета индексации.</a:t>
          </a:r>
        </a:p>
      </dsp:txBody>
      <dsp:txXfrm>
        <a:off x="62930" y="4311408"/>
        <a:ext cx="7939036" cy="11632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ACE9FD-0D11-488F-A77C-C98ED6307EF0}">
      <dsp:nvSpPr>
        <dsp:cNvPr id="0" name=""/>
        <dsp:cNvSpPr/>
      </dsp:nvSpPr>
      <dsp:spPr>
        <a:xfrm>
          <a:off x="-4701135" y="-725975"/>
          <a:ext cx="5641344" cy="5641344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32DB81-6DE7-40ED-A8A6-90763F3C7A92}">
      <dsp:nvSpPr>
        <dsp:cNvPr id="0" name=""/>
        <dsp:cNvSpPr/>
      </dsp:nvSpPr>
      <dsp:spPr>
        <a:xfrm>
          <a:off x="770115" y="371147"/>
          <a:ext cx="5231777" cy="1651523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sp:txBody>
      <dsp:txXfrm>
        <a:off x="770115" y="371147"/>
        <a:ext cx="5231777" cy="1651523"/>
      </dsp:txXfrm>
    </dsp:sp>
    <dsp:sp modelId="{97C6E8DB-F32A-4167-A3C6-B56DB8CC7528}">
      <dsp:nvSpPr>
        <dsp:cNvPr id="0" name=""/>
        <dsp:cNvSpPr/>
      </dsp:nvSpPr>
      <dsp:spPr>
        <a:xfrm>
          <a:off x="22099" y="448893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00E707C5-4046-4E85-A060-0BFE5B0CF555}">
      <dsp:nvSpPr>
        <dsp:cNvPr id="0" name=""/>
        <dsp:cNvSpPr/>
      </dsp:nvSpPr>
      <dsp:spPr>
        <a:xfrm>
          <a:off x="745054" y="2505961"/>
          <a:ext cx="5231777" cy="1196825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745054" y="2505961"/>
        <a:ext cx="5231777" cy="1196825"/>
      </dsp:txXfrm>
    </dsp:sp>
    <dsp:sp modelId="{BAA98DD3-3FD1-4E0B-8804-C701711781D3}">
      <dsp:nvSpPr>
        <dsp:cNvPr id="0" name=""/>
        <dsp:cNvSpPr/>
      </dsp:nvSpPr>
      <dsp:spPr>
        <a:xfrm>
          <a:off x="0" y="2385498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67843-4E1A-4359-BD97-2CC0550E23C5}">
      <dsp:nvSpPr>
        <dsp:cNvPr id="0" name=""/>
        <dsp:cNvSpPr/>
      </dsp:nvSpPr>
      <dsp:spPr>
        <a:xfrm>
          <a:off x="-5535497" y="-847605"/>
          <a:ext cx="6591755" cy="6591755"/>
        </a:xfrm>
        <a:prstGeom prst="blockArc">
          <a:avLst>
            <a:gd name="adj1" fmla="val 18900000"/>
            <a:gd name="adj2" fmla="val 2700000"/>
            <a:gd name="adj3" fmla="val 328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ADCD42-FC11-4EC0-8530-C72C69ADDF99}">
      <dsp:nvSpPr>
        <dsp:cNvPr id="0" name=""/>
        <dsp:cNvSpPr/>
      </dsp:nvSpPr>
      <dsp:spPr>
        <a:xfrm>
          <a:off x="747212" y="488782"/>
          <a:ext cx="6285681" cy="979308"/>
        </a:xfrm>
        <a:prstGeom prst="rect">
          <a:avLst/>
        </a:prstGeom>
        <a:solidFill>
          <a:srgbClr val="92D050"/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29540" rIns="129540" bIns="129540" numCol="1" spcCol="1270" anchor="ctr" anchorCtr="0">
          <a:noAutofit/>
        </a:bodyPr>
        <a:lstStyle/>
        <a:p>
          <a:pPr lvl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100" kern="1200" dirty="0"/>
        </a:p>
      </dsp:txBody>
      <dsp:txXfrm>
        <a:off x="747212" y="488782"/>
        <a:ext cx="6285681" cy="979308"/>
      </dsp:txXfrm>
    </dsp:sp>
    <dsp:sp modelId="{8903C989-41F7-437C-94CD-2EEFDF3AD305}">
      <dsp:nvSpPr>
        <dsp:cNvPr id="0" name=""/>
        <dsp:cNvSpPr/>
      </dsp:nvSpPr>
      <dsp:spPr>
        <a:xfrm>
          <a:off x="67572" y="367240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FC61A1-37B4-4EC5-A818-64ABD54BDB96}">
      <dsp:nvSpPr>
        <dsp:cNvPr id="0" name=""/>
        <dsp:cNvSpPr/>
      </dsp:nvSpPr>
      <dsp:spPr>
        <a:xfrm>
          <a:off x="1070129" y="1944789"/>
          <a:ext cx="5929702" cy="1044001"/>
        </a:xfrm>
        <a:prstGeom prst="rect">
          <a:avLst/>
        </a:prstGeom>
        <a:solidFill>
          <a:srgbClr val="92D050">
            <a:alpha val="64000"/>
          </a:srgbClr>
        </a:solidFill>
        <a:ln>
          <a:noFill/>
        </a:ln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400" kern="1200" dirty="0"/>
        </a:p>
      </dsp:txBody>
      <dsp:txXfrm>
        <a:off x="1070129" y="1944789"/>
        <a:ext cx="5929702" cy="1044001"/>
      </dsp:txXfrm>
    </dsp:sp>
    <dsp:sp modelId="{0AFA08AA-9D57-4C3C-A7D2-858BE3FFDB14}">
      <dsp:nvSpPr>
        <dsp:cNvPr id="0" name=""/>
        <dsp:cNvSpPr/>
      </dsp:nvSpPr>
      <dsp:spPr>
        <a:xfrm>
          <a:off x="423551" y="1836204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B22EA3-7FD7-400D-AD28-E277A46CB95F}">
      <dsp:nvSpPr>
        <dsp:cNvPr id="0" name=""/>
        <dsp:cNvSpPr/>
      </dsp:nvSpPr>
      <dsp:spPr>
        <a:xfrm>
          <a:off x="679640" y="3359234"/>
          <a:ext cx="6285681" cy="1116000"/>
        </a:xfrm>
        <a:prstGeom prst="rect">
          <a:avLst/>
        </a:prstGeom>
        <a:solidFill>
          <a:srgbClr val="92D050">
            <a:alpha val="54000"/>
          </a:srgbClr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47320" rIns="147320" bIns="147320" numCol="1" spcCol="1270" anchor="ctr" anchorCtr="0">
          <a:noAutofit/>
        </a:bodyPr>
        <a:lstStyle/>
        <a:p>
          <a:pPr lvl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800" kern="1200" dirty="0"/>
        </a:p>
      </dsp:txBody>
      <dsp:txXfrm>
        <a:off x="679640" y="3359234"/>
        <a:ext cx="6285681" cy="1116000"/>
      </dsp:txXfrm>
    </dsp:sp>
    <dsp:sp modelId="{02A8A818-ED12-4C00-B39B-EA5AC4A884A1}">
      <dsp:nvSpPr>
        <dsp:cNvPr id="0" name=""/>
        <dsp:cNvSpPr/>
      </dsp:nvSpPr>
      <dsp:spPr>
        <a:xfrm>
          <a:off x="67572" y="3305167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5BA6C7-259C-4769-B7AF-C235A67D2F95}">
      <dsp:nvSpPr>
        <dsp:cNvPr id="0" name=""/>
        <dsp:cNvSpPr/>
      </dsp:nvSpPr>
      <dsp:spPr>
        <a:xfrm>
          <a:off x="3079" y="746"/>
          <a:ext cx="8562793" cy="971475"/>
        </a:xfrm>
        <a:prstGeom prst="roundRect">
          <a:avLst>
            <a:gd name="adj" fmla="val 10000"/>
          </a:avLst>
        </a:prstGeom>
        <a:solidFill>
          <a:schemeClr val="accent4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Предельный объем муниципального долга</a:t>
          </a:r>
          <a:endParaRPr lang="ru-RU" sz="3500" kern="1200" dirty="0"/>
        </a:p>
      </dsp:txBody>
      <dsp:txXfrm>
        <a:off x="31533" y="29200"/>
        <a:ext cx="8505885" cy="914567"/>
      </dsp:txXfrm>
    </dsp:sp>
    <dsp:sp modelId="{431F8E24-49DE-4AE0-A39D-24A230B4C6C2}">
      <dsp:nvSpPr>
        <dsp:cNvPr id="0" name=""/>
        <dsp:cNvSpPr/>
      </dsp:nvSpPr>
      <dsp:spPr>
        <a:xfrm>
          <a:off x="3079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2020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12 000 тыс. руб.</a:t>
          </a:r>
          <a:endParaRPr lang="ru-RU" sz="2200" kern="1200" dirty="0"/>
        </a:p>
      </dsp:txBody>
      <dsp:txXfrm>
        <a:off x="31533" y="1216472"/>
        <a:ext cx="2645993" cy="914567"/>
      </dsp:txXfrm>
    </dsp:sp>
    <dsp:sp modelId="{3955EAD0-112D-458A-ACEB-309634130393}">
      <dsp:nvSpPr>
        <dsp:cNvPr id="0" name=""/>
        <dsp:cNvSpPr/>
      </dsp:nvSpPr>
      <dsp:spPr>
        <a:xfrm>
          <a:off x="2933025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2021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2961479" y="1216472"/>
        <a:ext cx="2645993" cy="914567"/>
      </dsp:txXfrm>
    </dsp:sp>
    <dsp:sp modelId="{FE4755B6-BD8A-4565-8573-FB51216D93FB}">
      <dsp:nvSpPr>
        <dsp:cNvPr id="0" name=""/>
        <dsp:cNvSpPr/>
      </dsp:nvSpPr>
      <dsp:spPr>
        <a:xfrm>
          <a:off x="5862970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2022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5891424" y="1216472"/>
        <a:ext cx="2645993" cy="91456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6B0E5-FBCB-4960-AC1D-D3B0F2792E99}">
      <dsp:nvSpPr>
        <dsp:cNvPr id="0" name=""/>
        <dsp:cNvSpPr/>
      </dsp:nvSpPr>
      <dsp:spPr>
        <a:xfrm>
          <a:off x="3182" y="342"/>
          <a:ext cx="8850618" cy="932974"/>
        </a:xfrm>
        <a:prstGeom prst="roundRect">
          <a:avLst>
            <a:gd name="adj" fmla="val 10000"/>
          </a:avLst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Верхний предел муниципального долга</a:t>
          </a:r>
          <a:endParaRPr lang="ru-RU" sz="3900" kern="1200" dirty="0"/>
        </a:p>
      </dsp:txBody>
      <dsp:txXfrm>
        <a:off x="30508" y="27668"/>
        <a:ext cx="8795966" cy="878322"/>
      </dsp:txXfrm>
    </dsp:sp>
    <dsp:sp modelId="{8D1DFB02-CD2D-4557-881B-F82EA84B24F6}">
      <dsp:nvSpPr>
        <dsp:cNvPr id="0" name=""/>
        <dsp:cNvSpPr/>
      </dsp:nvSpPr>
      <dsp:spPr>
        <a:xfrm>
          <a:off x="3182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01.01.2021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3 807,95 тыс. руб.</a:t>
          </a:r>
          <a:endParaRPr lang="ru-RU" sz="2100" kern="1200" dirty="0"/>
        </a:p>
      </dsp:txBody>
      <dsp:txXfrm>
        <a:off x="30508" y="1182240"/>
        <a:ext cx="2739103" cy="878322"/>
      </dsp:txXfrm>
    </dsp:sp>
    <dsp:sp modelId="{BEB51F2B-332D-43EA-AC9E-7355B2D07347}">
      <dsp:nvSpPr>
        <dsp:cNvPr id="0" name=""/>
        <dsp:cNvSpPr/>
      </dsp:nvSpPr>
      <dsp:spPr>
        <a:xfrm>
          <a:off x="3031614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01.01.2022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3058940" y="1182240"/>
        <a:ext cx="2739103" cy="878322"/>
      </dsp:txXfrm>
    </dsp:sp>
    <dsp:sp modelId="{50D69FE0-C0AA-4C35-B3AD-8CEFA03A325B}">
      <dsp:nvSpPr>
        <dsp:cNvPr id="0" name=""/>
        <dsp:cNvSpPr/>
      </dsp:nvSpPr>
      <dsp:spPr>
        <a:xfrm>
          <a:off x="6060045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01.01.2023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6087371" y="1182240"/>
        <a:ext cx="2739103" cy="8783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71A1F3-A6B7-4F80-A890-1892655E51B3}">
      <dsp:nvSpPr>
        <dsp:cNvPr id="0" name=""/>
        <dsp:cNvSpPr/>
      </dsp:nvSpPr>
      <dsp:spPr>
        <a:xfrm>
          <a:off x="2147030" y="2481497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7C5372-75EA-4D4E-B0B9-A7D5B8074CAA}">
      <dsp:nvSpPr>
        <dsp:cNvPr id="0" name=""/>
        <dsp:cNvSpPr/>
      </dsp:nvSpPr>
      <dsp:spPr>
        <a:xfrm>
          <a:off x="2010621" y="270009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2802"/>
                <a:satOff val="-249"/>
                <a:lumOff val="2842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2802"/>
                <a:satOff val="-249"/>
                <a:lumOff val="2842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2802"/>
                <a:satOff val="-249"/>
                <a:lumOff val="284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2802"/>
              <a:satOff val="-249"/>
              <a:lumOff val="284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2F51CE-9DC4-40F2-8CF7-73467DDA65DC}">
      <dsp:nvSpPr>
        <dsp:cNvPr id="0" name=""/>
        <dsp:cNvSpPr/>
      </dsp:nvSpPr>
      <dsp:spPr>
        <a:xfrm>
          <a:off x="1848052" y="288936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45605"/>
                <a:satOff val="-497"/>
                <a:lumOff val="5684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45605"/>
                <a:satOff val="-497"/>
                <a:lumOff val="5684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45605"/>
                <a:satOff val="-497"/>
                <a:lumOff val="568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45605"/>
              <a:satOff val="-497"/>
              <a:lumOff val="568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4EE501-D6CB-4829-B339-ED43392701C3}">
      <dsp:nvSpPr>
        <dsp:cNvPr id="0" name=""/>
        <dsp:cNvSpPr/>
      </dsp:nvSpPr>
      <dsp:spPr>
        <a:xfrm>
          <a:off x="2042388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68407"/>
                <a:satOff val="-746"/>
                <a:lumOff val="8526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68407"/>
                <a:satOff val="-746"/>
                <a:lumOff val="8526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68407"/>
                <a:satOff val="-746"/>
                <a:lumOff val="852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68407"/>
              <a:satOff val="-746"/>
              <a:lumOff val="85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E884C3-7CBA-4AB5-AAF3-0709E72F21E1}">
      <dsp:nvSpPr>
        <dsp:cNvPr id="0" name=""/>
        <dsp:cNvSpPr/>
      </dsp:nvSpPr>
      <dsp:spPr>
        <a:xfrm>
          <a:off x="2250426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91209"/>
                <a:satOff val="-995"/>
                <a:lumOff val="11368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91209"/>
                <a:satOff val="-995"/>
                <a:lumOff val="11368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91209"/>
                <a:satOff val="-995"/>
                <a:lumOff val="1136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91209"/>
              <a:satOff val="-995"/>
              <a:lumOff val="113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A28E0C-58F2-4EFA-9E4C-04E26FBFCD8B}">
      <dsp:nvSpPr>
        <dsp:cNvPr id="0" name=""/>
        <dsp:cNvSpPr/>
      </dsp:nvSpPr>
      <dsp:spPr>
        <a:xfrm>
          <a:off x="2457841" y="3349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14012"/>
                <a:satOff val="-1243"/>
                <a:lumOff val="14211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14012"/>
                <a:satOff val="-1243"/>
                <a:lumOff val="14211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14012"/>
                <a:satOff val="-1243"/>
                <a:lumOff val="1421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14012"/>
              <a:satOff val="-1243"/>
              <a:lumOff val="1421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172FB1-A953-43E1-905E-B3586B36D92B}">
      <dsp:nvSpPr>
        <dsp:cNvPr id="0" name=""/>
        <dsp:cNvSpPr/>
      </dsp:nvSpPr>
      <dsp:spPr>
        <a:xfrm>
          <a:off x="2665257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36814"/>
                <a:satOff val="-1492"/>
                <a:lumOff val="17053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36814"/>
                <a:satOff val="-1492"/>
                <a:lumOff val="17053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36814"/>
                <a:satOff val="-1492"/>
                <a:lumOff val="1705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36814"/>
              <a:satOff val="-1492"/>
              <a:lumOff val="170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5747D8-3F9E-4727-82F9-53469865F5D4}">
      <dsp:nvSpPr>
        <dsp:cNvPr id="0" name=""/>
        <dsp:cNvSpPr/>
      </dsp:nvSpPr>
      <dsp:spPr>
        <a:xfrm>
          <a:off x="2873295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59616"/>
                <a:satOff val="-1741"/>
                <a:lumOff val="19895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59616"/>
                <a:satOff val="-1741"/>
                <a:lumOff val="19895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59616"/>
                <a:satOff val="-1741"/>
                <a:lumOff val="1989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59616"/>
              <a:satOff val="-1741"/>
              <a:lumOff val="198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9A11E9-7876-4EDE-A2D3-4371425059EC}">
      <dsp:nvSpPr>
        <dsp:cNvPr id="0" name=""/>
        <dsp:cNvSpPr/>
      </dsp:nvSpPr>
      <dsp:spPr>
        <a:xfrm>
          <a:off x="2457841" y="29507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82419"/>
                <a:satOff val="-1989"/>
                <a:lumOff val="22737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82419"/>
                <a:satOff val="-1989"/>
                <a:lumOff val="22737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82419"/>
                <a:satOff val="-1989"/>
                <a:lumOff val="2273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82419"/>
              <a:satOff val="-1989"/>
              <a:lumOff val="227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9A92C1-9994-49A3-87B8-DCF1432B81D3}">
      <dsp:nvSpPr>
        <dsp:cNvPr id="0" name=""/>
        <dsp:cNvSpPr/>
      </dsp:nvSpPr>
      <dsp:spPr>
        <a:xfrm>
          <a:off x="2457841" y="55664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6FB5CD-7151-473A-8A8A-99A75397288E}">
      <dsp:nvSpPr>
        <dsp:cNvPr id="0" name=""/>
        <dsp:cNvSpPr/>
      </dsp:nvSpPr>
      <dsp:spPr>
        <a:xfrm>
          <a:off x="1190925" y="3458142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Оценка поступлений в 2019 году</a:t>
          </a:r>
          <a:endParaRPr lang="ru-RU" sz="2200" kern="1200" dirty="0"/>
        </a:p>
      </dsp:txBody>
      <dsp:txXfrm>
        <a:off x="1234901" y="3502118"/>
        <a:ext cx="3270558" cy="812900"/>
      </dsp:txXfrm>
    </dsp:sp>
    <dsp:sp modelId="{3D137890-E1C6-4835-8B85-97D3B916D68D}">
      <dsp:nvSpPr>
        <dsp:cNvPr id="0" name=""/>
        <dsp:cNvSpPr/>
      </dsp:nvSpPr>
      <dsp:spPr>
        <a:xfrm>
          <a:off x="0" y="2565927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B820732-A6F3-4094-93E9-0BCE2B2DE796}">
      <dsp:nvSpPr>
        <dsp:cNvPr id="0" name=""/>
        <dsp:cNvSpPr/>
      </dsp:nvSpPr>
      <dsp:spPr>
        <a:xfrm>
          <a:off x="2610444" y="1696108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Прогноз на 2020 год</a:t>
          </a:r>
          <a:endParaRPr lang="ru-RU" sz="2200" kern="1200" dirty="0"/>
        </a:p>
      </dsp:txBody>
      <dsp:txXfrm>
        <a:off x="2654420" y="1740084"/>
        <a:ext cx="3270558" cy="812900"/>
      </dsp:txXfrm>
    </dsp:sp>
    <dsp:sp modelId="{ADDD7645-E1CA-4956-99DD-5D36FA865C40}">
      <dsp:nvSpPr>
        <dsp:cNvPr id="0" name=""/>
        <dsp:cNvSpPr/>
      </dsp:nvSpPr>
      <dsp:spPr>
        <a:xfrm>
          <a:off x="1467588" y="818342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55889"/>
                <a:satOff val="-2847"/>
                <a:lumOff val="10927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55889"/>
                <a:satOff val="-2847"/>
                <a:lumOff val="10927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55889"/>
                <a:satOff val="-2847"/>
                <a:lumOff val="109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594AC-FB0C-4981-8374-0BCC58601270}">
      <dsp:nvSpPr>
        <dsp:cNvPr id="0" name=""/>
        <dsp:cNvSpPr/>
      </dsp:nvSpPr>
      <dsp:spPr>
        <a:xfrm rot="3899079">
          <a:off x="518564" y="1012982"/>
          <a:ext cx="4724279" cy="3294596"/>
        </a:xfrm>
        <a:prstGeom prst="swooshArrow">
          <a:avLst>
            <a:gd name="adj1" fmla="val 16310"/>
            <a:gd name="adj2" fmla="val 313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BEDD096-E01D-4CAD-BE35-3F46EFF03784}">
      <dsp:nvSpPr>
        <dsp:cNvPr id="0" name=""/>
        <dsp:cNvSpPr/>
      </dsp:nvSpPr>
      <dsp:spPr>
        <a:xfrm>
          <a:off x="2720138" y="612354"/>
          <a:ext cx="2245727" cy="1163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</a:t>
          </a:r>
          <a:endParaRPr lang="ru-RU" sz="2300" kern="1200" dirty="0"/>
        </a:p>
      </dsp:txBody>
      <dsp:txXfrm>
        <a:off x="2720138" y="612354"/>
        <a:ext cx="2245727" cy="1163660"/>
      </dsp:txXfrm>
    </dsp:sp>
    <dsp:sp modelId="{629E50B6-D79F-45AE-8458-2B0076520215}">
      <dsp:nvSpPr>
        <dsp:cNvPr id="0" name=""/>
        <dsp:cNvSpPr/>
      </dsp:nvSpPr>
      <dsp:spPr>
        <a:xfrm>
          <a:off x="4170912" y="2193141"/>
          <a:ext cx="2577888" cy="651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4170912" y="2193141"/>
        <a:ext cx="2577888" cy="6514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C6380-5295-48AA-88B0-3549CA88C8A2}">
      <dsp:nvSpPr>
        <dsp:cNvPr id="0" name=""/>
        <dsp:cNvSpPr/>
      </dsp:nvSpPr>
      <dsp:spPr>
        <a:xfrm rot="9477494">
          <a:off x="2423645" y="805022"/>
          <a:ext cx="4453861" cy="3106013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D06A43-0530-42EA-A1AF-2D6792F38C9A}">
      <dsp:nvSpPr>
        <dsp:cNvPr id="0" name=""/>
        <dsp:cNvSpPr/>
      </dsp:nvSpPr>
      <dsp:spPr>
        <a:xfrm>
          <a:off x="2649732" y="460511"/>
          <a:ext cx="3193736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b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 </a:t>
          </a:r>
          <a:endParaRPr lang="ru-RU" sz="2300" kern="1200" dirty="0"/>
        </a:p>
      </dsp:txBody>
      <dsp:txXfrm>
        <a:off x="2649732" y="460511"/>
        <a:ext cx="3193736" cy="825496"/>
      </dsp:txXfrm>
    </dsp:sp>
    <dsp:sp modelId="{5CCB2E6E-3ECD-422A-B72B-8385EC254D5B}">
      <dsp:nvSpPr>
        <dsp:cNvPr id="0" name=""/>
        <dsp:cNvSpPr/>
      </dsp:nvSpPr>
      <dsp:spPr>
        <a:xfrm>
          <a:off x="1600660" y="2179188"/>
          <a:ext cx="2837645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smtClean="0">
              <a:solidFill>
                <a:schemeClr val="tx1"/>
              </a:solidFill>
            </a:rPr>
            <a:t>Прогноз на 2020 год</a:t>
          </a:r>
          <a:endParaRPr lang="ru-RU" sz="2300" b="0" kern="1200" dirty="0">
            <a:solidFill>
              <a:schemeClr val="tx1"/>
            </a:solidFill>
          </a:endParaRPr>
        </a:p>
      </dsp:txBody>
      <dsp:txXfrm>
        <a:off x="1600660" y="2179188"/>
        <a:ext cx="2837645" cy="8254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A8AD1E-8FA1-4BE1-BADD-101825A7CCD2}">
      <dsp:nvSpPr>
        <dsp:cNvPr id="0" name=""/>
        <dsp:cNvSpPr/>
      </dsp:nvSpPr>
      <dsp:spPr>
        <a:xfrm>
          <a:off x="2318327" y="287524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31FDEF6-D835-4147-BB79-A1DCDCBFB1C2}">
      <dsp:nvSpPr>
        <dsp:cNvPr id="0" name=""/>
        <dsp:cNvSpPr/>
      </dsp:nvSpPr>
      <dsp:spPr>
        <a:xfrm>
          <a:off x="2169574" y="311362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0E26C24-CB2D-49BC-8695-DC6D677D9C53}">
      <dsp:nvSpPr>
        <dsp:cNvPr id="0" name=""/>
        <dsp:cNvSpPr/>
      </dsp:nvSpPr>
      <dsp:spPr>
        <a:xfrm>
          <a:off x="1992292" y="332001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990B800-B345-4429-8B5C-228CA482AAD9}">
      <dsp:nvSpPr>
        <dsp:cNvPr id="0" name=""/>
        <dsp:cNvSpPr/>
      </dsp:nvSpPr>
      <dsp:spPr>
        <a:xfrm>
          <a:off x="2204215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136207-7B86-4516-B276-F23D96016A5D}">
      <dsp:nvSpPr>
        <dsp:cNvPr id="0" name=""/>
        <dsp:cNvSpPr/>
      </dsp:nvSpPr>
      <dsp:spPr>
        <a:xfrm>
          <a:off x="2431082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0F06D39-F081-4224-B262-2071AFA56055}">
      <dsp:nvSpPr>
        <dsp:cNvPr id="0" name=""/>
        <dsp:cNvSpPr/>
      </dsp:nvSpPr>
      <dsp:spPr>
        <a:xfrm>
          <a:off x="2657269" y="20568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1AF8045-EEF6-4130-B3C2-02A59C792BCC}">
      <dsp:nvSpPr>
        <dsp:cNvPr id="0" name=""/>
        <dsp:cNvSpPr/>
      </dsp:nvSpPr>
      <dsp:spPr>
        <a:xfrm>
          <a:off x="2883457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A453126-C6FF-4751-9BB2-3E4B762214D4}">
      <dsp:nvSpPr>
        <dsp:cNvPr id="0" name=""/>
        <dsp:cNvSpPr/>
      </dsp:nvSpPr>
      <dsp:spPr>
        <a:xfrm>
          <a:off x="3110323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AFF4634-4F8C-4297-9A81-E28DA06244D6}">
      <dsp:nvSpPr>
        <dsp:cNvPr id="0" name=""/>
        <dsp:cNvSpPr/>
      </dsp:nvSpPr>
      <dsp:spPr>
        <a:xfrm>
          <a:off x="2657269" y="490934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CF02C2-A119-4561-9BE7-063218C54B67}">
      <dsp:nvSpPr>
        <dsp:cNvPr id="0" name=""/>
        <dsp:cNvSpPr/>
      </dsp:nvSpPr>
      <dsp:spPr>
        <a:xfrm>
          <a:off x="2657269" y="776186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F0EA7A4-957C-40C9-B4E0-51B387CDC58A}">
      <dsp:nvSpPr>
        <dsp:cNvPr id="0" name=""/>
        <dsp:cNvSpPr/>
      </dsp:nvSpPr>
      <dsp:spPr>
        <a:xfrm>
          <a:off x="1275692" y="3940277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Оценка поступлений в 2019 году</a:t>
          </a:r>
          <a:endParaRPr lang="ru-RU" sz="2400" kern="1200" dirty="0"/>
        </a:p>
      </dsp:txBody>
      <dsp:txXfrm>
        <a:off x="1323648" y="3988233"/>
        <a:ext cx="3566558" cy="886471"/>
      </dsp:txXfrm>
    </dsp:sp>
    <dsp:sp modelId="{3D534F87-EF99-4914-9559-50A2D42C3044}">
      <dsp:nvSpPr>
        <dsp:cNvPr id="0" name=""/>
        <dsp:cNvSpPr/>
      </dsp:nvSpPr>
      <dsp:spPr>
        <a:xfrm>
          <a:off x="306261" y="3087344"/>
          <a:ext cx="1606032" cy="14787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DB197EA-E826-434E-9B29-0D007D66A4FC}">
      <dsp:nvSpPr>
        <dsp:cNvPr id="0" name=""/>
        <dsp:cNvSpPr/>
      </dsp:nvSpPr>
      <dsp:spPr>
        <a:xfrm>
          <a:off x="2823683" y="2018771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Прогноз на 2020 год</a:t>
          </a:r>
          <a:endParaRPr lang="ru-RU" sz="2400" kern="1200" dirty="0"/>
        </a:p>
      </dsp:txBody>
      <dsp:txXfrm>
        <a:off x="2871639" y="2066727"/>
        <a:ext cx="3566558" cy="886471"/>
      </dsp:txXfrm>
    </dsp:sp>
    <dsp:sp modelId="{1784CE48-96AB-43C4-8A2C-591203DCCE28}">
      <dsp:nvSpPr>
        <dsp:cNvPr id="0" name=""/>
        <dsp:cNvSpPr/>
      </dsp:nvSpPr>
      <dsp:spPr>
        <a:xfrm>
          <a:off x="1872711" y="1143127"/>
          <a:ext cx="1569116" cy="152416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647253-9EC3-4476-90D2-3CA74E35D93C}">
      <dsp:nvSpPr>
        <dsp:cNvPr id="0" name=""/>
        <dsp:cNvSpPr/>
      </dsp:nvSpPr>
      <dsp:spPr>
        <a:xfrm>
          <a:off x="2567980" y="2647478"/>
          <a:ext cx="166197" cy="166197"/>
        </a:xfrm>
        <a:prstGeom prst="ellips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7D4703-4945-445B-BF1B-58F07F10B62A}">
      <dsp:nvSpPr>
        <dsp:cNvPr id="0" name=""/>
        <dsp:cNvSpPr/>
      </dsp:nvSpPr>
      <dsp:spPr>
        <a:xfrm>
          <a:off x="2422391" y="2880792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0C64AA-26E4-4C93-90E4-8D634B502DFA}">
      <dsp:nvSpPr>
        <dsp:cNvPr id="0" name=""/>
        <dsp:cNvSpPr/>
      </dsp:nvSpPr>
      <dsp:spPr>
        <a:xfrm>
          <a:off x="2248881" y="3082792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60A14-92D0-442B-8C13-7FDC52AF7D8F}">
      <dsp:nvSpPr>
        <dsp:cNvPr id="0" name=""/>
        <dsp:cNvSpPr/>
      </dsp:nvSpPr>
      <dsp:spPr>
        <a:xfrm>
          <a:off x="2456295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A8A92E-30C0-43CE-8B35-6225AEBE19E6}">
      <dsp:nvSpPr>
        <dsp:cNvPr id="0" name=""/>
        <dsp:cNvSpPr/>
      </dsp:nvSpPr>
      <dsp:spPr>
        <a:xfrm>
          <a:off x="2678335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4FF7A9-EF06-474A-BF3D-2052A3797EE4}">
      <dsp:nvSpPr>
        <dsp:cNvPr id="0" name=""/>
        <dsp:cNvSpPr/>
      </dsp:nvSpPr>
      <dsp:spPr>
        <a:xfrm>
          <a:off x="2899711" y="34715"/>
          <a:ext cx="166197" cy="166197"/>
        </a:xfrm>
        <a:prstGeom prst="ellipse">
          <a:avLst/>
        </a:prstGeom>
        <a:solidFill>
          <a:schemeClr val="accent2">
            <a:shade val="50000"/>
            <a:hueOff val="-41484"/>
            <a:satOff val="-8409"/>
            <a:lumOff val="46251"/>
            <a:alphaOff val="0"/>
          </a:schemeClr>
        </a:solidFill>
        <a:ln w="25400" cap="flat" cmpd="sng" algn="ctr">
          <a:solidFill>
            <a:schemeClr val="accent2">
              <a:shade val="50000"/>
              <a:hueOff val="-41484"/>
              <a:satOff val="-8409"/>
              <a:lumOff val="462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3892DF-814E-4075-BD27-92BF63191AD2}">
      <dsp:nvSpPr>
        <dsp:cNvPr id="0" name=""/>
        <dsp:cNvSpPr/>
      </dsp:nvSpPr>
      <dsp:spPr>
        <a:xfrm>
          <a:off x="3121086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6FBFD5-BC48-456A-8BE4-415C711EA790}">
      <dsp:nvSpPr>
        <dsp:cNvPr id="0" name=""/>
        <dsp:cNvSpPr/>
      </dsp:nvSpPr>
      <dsp:spPr>
        <a:xfrm>
          <a:off x="3343126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CF004-2402-4A44-8FAF-449479152E84}">
      <dsp:nvSpPr>
        <dsp:cNvPr id="0" name=""/>
        <dsp:cNvSpPr/>
      </dsp:nvSpPr>
      <dsp:spPr>
        <a:xfrm>
          <a:off x="2899711" y="313898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4E8C2-73F9-46BB-AD27-C9A8EF17C1E7}">
      <dsp:nvSpPr>
        <dsp:cNvPr id="0" name=""/>
        <dsp:cNvSpPr/>
      </dsp:nvSpPr>
      <dsp:spPr>
        <a:xfrm>
          <a:off x="2899711" y="593081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33B54C-187E-4256-8301-3C3DF7B2907C}">
      <dsp:nvSpPr>
        <dsp:cNvPr id="0" name=""/>
        <dsp:cNvSpPr/>
      </dsp:nvSpPr>
      <dsp:spPr>
        <a:xfrm>
          <a:off x="3481320" y="1656184"/>
          <a:ext cx="3584549" cy="961482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Прогноз на 2020 год</a:t>
          </a:r>
        </a:p>
      </dsp:txBody>
      <dsp:txXfrm>
        <a:off x="3528256" y="1703120"/>
        <a:ext cx="3490677" cy="867610"/>
      </dsp:txXfrm>
    </dsp:sp>
    <dsp:sp modelId="{D1C6F1EA-7D01-44C5-9D53-2787D5881C81}">
      <dsp:nvSpPr>
        <dsp:cNvPr id="0" name=""/>
        <dsp:cNvSpPr/>
      </dsp:nvSpPr>
      <dsp:spPr>
        <a:xfrm>
          <a:off x="553666" y="2747778"/>
          <a:ext cx="1661975" cy="1661865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139AF2-8D41-4F68-8E91-912DF6109E8C}">
      <dsp:nvSpPr>
        <dsp:cNvPr id="0" name=""/>
        <dsp:cNvSpPr/>
      </dsp:nvSpPr>
      <dsp:spPr>
        <a:xfrm>
          <a:off x="2016218" y="3564887"/>
          <a:ext cx="3584549" cy="961482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Оценка поступлений в 2019 году</a:t>
          </a:r>
        </a:p>
      </dsp:txBody>
      <dsp:txXfrm>
        <a:off x="2063154" y="3611823"/>
        <a:ext cx="3490677" cy="867610"/>
      </dsp:txXfrm>
    </dsp:sp>
    <dsp:sp modelId="{0D23433E-0133-4ACE-A68C-D1D7A213D0F3}">
      <dsp:nvSpPr>
        <dsp:cNvPr id="0" name=""/>
        <dsp:cNvSpPr/>
      </dsp:nvSpPr>
      <dsp:spPr>
        <a:xfrm>
          <a:off x="2068723" y="867153"/>
          <a:ext cx="1661975" cy="1661865"/>
        </a:xfrm>
        <a:prstGeom prst="ellipse">
          <a:avLst/>
        </a:prstGeom>
        <a:solidFill>
          <a:schemeClr val="accent2">
            <a:tint val="50000"/>
            <a:hueOff val="979"/>
            <a:satOff val="591"/>
            <a:lumOff val="-21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E8371A-63D7-4522-9E82-DCF3FC674214}">
      <dsp:nvSpPr>
        <dsp:cNvPr id="0" name=""/>
        <dsp:cNvSpPr/>
      </dsp:nvSpPr>
      <dsp:spPr>
        <a:xfrm rot="5400000">
          <a:off x="503843" y="391886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890330" y="566912"/>
        <a:ext cx="1153919" cy="1326345"/>
      </dsp:txXfrm>
    </dsp:sp>
    <dsp:sp modelId="{D6EABD7E-FC76-4F30-A6FD-1A84E4F4CCC4}">
      <dsp:nvSpPr>
        <dsp:cNvPr id="0" name=""/>
        <dsp:cNvSpPr/>
      </dsp:nvSpPr>
      <dsp:spPr>
        <a:xfrm>
          <a:off x="5746487" y="387262"/>
          <a:ext cx="2150413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B2F91-D8CF-4735-9F28-BCDEB8A48651}">
      <dsp:nvSpPr>
        <dsp:cNvPr id="0" name=""/>
        <dsp:cNvSpPr/>
      </dsp:nvSpPr>
      <dsp:spPr>
        <a:xfrm rot="5400000">
          <a:off x="2504154" y="391886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2890641" y="566912"/>
        <a:ext cx="1153919" cy="1326345"/>
      </dsp:txXfrm>
    </dsp:sp>
    <dsp:sp modelId="{9FD4ECDA-B18C-48F0-9703-14E3E5199538}">
      <dsp:nvSpPr>
        <dsp:cNvPr id="0" name=""/>
        <dsp:cNvSpPr/>
      </dsp:nvSpPr>
      <dsp:spPr>
        <a:xfrm rot="5400000">
          <a:off x="1530068" y="2041809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1866154"/>
                <a:satOff val="-2350"/>
                <a:lumOff val="7843"/>
                <a:alphaOff val="0"/>
                <a:shade val="51000"/>
                <a:satMod val="130000"/>
              </a:schemeClr>
            </a:gs>
            <a:gs pos="80000">
              <a:schemeClr val="accent2">
                <a:hueOff val="1866154"/>
                <a:satOff val="-2350"/>
                <a:lumOff val="7843"/>
                <a:alphaOff val="0"/>
                <a:shade val="93000"/>
                <a:satMod val="130000"/>
              </a:schemeClr>
            </a:gs>
            <a:gs pos="100000">
              <a:schemeClr val="accent2">
                <a:hueOff val="1866154"/>
                <a:satOff val="-2350"/>
                <a:lumOff val="78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Дефицит 8 937,2 тыс.руб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 rot="-5400000">
        <a:off x="1916555" y="2216835"/>
        <a:ext cx="1153919" cy="1326345"/>
      </dsp:txXfrm>
    </dsp:sp>
    <dsp:sp modelId="{8D6AFC8D-61A0-4452-8BCF-4C21005BDC7A}">
      <dsp:nvSpPr>
        <dsp:cNvPr id="0" name=""/>
        <dsp:cNvSpPr/>
      </dsp:nvSpPr>
      <dsp:spPr>
        <a:xfrm>
          <a:off x="960083" y="2022809"/>
          <a:ext cx="2081045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5C49A-B00F-4B1A-A157-3EE583214AE1}">
      <dsp:nvSpPr>
        <dsp:cNvPr id="0" name=""/>
        <dsp:cNvSpPr/>
      </dsp:nvSpPr>
      <dsp:spPr>
        <a:xfrm rot="5400000">
          <a:off x="4915503" y="357010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5301990" y="532036"/>
        <a:ext cx="1153919" cy="1326345"/>
      </dsp:txXfrm>
    </dsp:sp>
    <dsp:sp modelId="{7EAD9F8A-C788-485F-B6EC-40D6E4F87BD3}">
      <dsp:nvSpPr>
        <dsp:cNvPr id="0" name=""/>
        <dsp:cNvSpPr/>
      </dsp:nvSpPr>
      <dsp:spPr>
        <a:xfrm rot="5400000">
          <a:off x="6788305" y="374390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7174792" y="549416"/>
        <a:ext cx="1153919" cy="1326345"/>
      </dsp:txXfrm>
    </dsp:sp>
    <dsp:sp modelId="{FD2D69C1-5FC6-4BC9-88B0-1EFF9669F278}">
      <dsp:nvSpPr>
        <dsp:cNvPr id="0" name=""/>
        <dsp:cNvSpPr/>
      </dsp:nvSpPr>
      <dsp:spPr>
        <a:xfrm>
          <a:off x="5746487" y="3658357"/>
          <a:ext cx="2150413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472C21-E405-438A-AEE5-F6B0068223D5}">
      <dsp:nvSpPr>
        <dsp:cNvPr id="0" name=""/>
        <dsp:cNvSpPr/>
      </dsp:nvSpPr>
      <dsp:spPr>
        <a:xfrm rot="5400000">
          <a:off x="5835826" y="2041809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B1864D"/>
            </a:gs>
            <a:gs pos="80000">
              <a:srgbClr val="B2874E"/>
            </a:gs>
            <a:gs pos="100000">
              <a:srgbClr val="B1864D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Дефицит  7 491,6 тыс.руб</a:t>
          </a:r>
          <a:endParaRPr lang="ru-RU" sz="2000" b="1" kern="1200" dirty="0"/>
        </a:p>
      </dsp:txBody>
      <dsp:txXfrm rot="-5400000">
        <a:off x="6222313" y="2216835"/>
        <a:ext cx="1153919" cy="13263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0.41197</cdr:x>
      <cdr:y>0.65602</cdr:y>
    </cdr:from>
    <cdr:to>
      <cdr:x>0.62565</cdr:x>
      <cdr:y>0.7735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928256" y="3590140"/>
          <a:ext cx="1000132" cy="64294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385 510,1 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(77,8%)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0.74776</cdr:x>
      <cdr:y>0.29052</cdr:y>
    </cdr:from>
    <cdr:to>
      <cdr:x>0.94312</cdr:x>
      <cdr:y>0.38189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499892" y="1589876"/>
          <a:ext cx="914400" cy="50006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89 057,7 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(16,2%)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0.45776</cdr:x>
      <cdr:y>0.21219</cdr:y>
    </cdr:from>
    <cdr:to>
      <cdr:x>0.65313</cdr:x>
      <cdr:y>0.30357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2142570" y="1161248"/>
          <a:ext cx="914400" cy="50006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32 337,1 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(6,0%)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0.16844</cdr:x>
      <cdr:y>0.6038</cdr:y>
    </cdr:from>
    <cdr:to>
      <cdr:x>0.40526</cdr:x>
      <cdr:y>0.69518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52000" y="3304388"/>
          <a:ext cx="1057276" cy="50006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416 472,9 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(77,7%)  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0.83688</cdr:x>
      <cdr:y>0</cdr:y>
    </cdr:from>
    <cdr:to>
      <cdr:x>1</cdr:x>
      <cdr:y>0.08482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691394" y="0"/>
          <a:ext cx="914400" cy="30456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</a:rPr>
            <a:t>Тыс.руб.</a:t>
          </a:r>
          <a:endParaRPr lang="ru-RU" sz="1400" b="1" dirty="0">
            <a:solidFill>
              <a:schemeClr val="tx1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0.48626</cdr:x>
      <cdr:y>0.20401</cdr:y>
    </cdr:from>
    <cdr:to>
      <cdr:x>0.5647</cdr:x>
      <cdr:y>0.77933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3187323">
          <a:off x="2229102" y="1838684"/>
          <a:ext cx="2453273" cy="515846"/>
        </a:xfrm>
        <a:prstGeom xmlns:a="http://schemas.openxmlformats.org/drawingml/2006/main" prst="rightArrow">
          <a:avLst/>
        </a:prstGeom>
        <a:gradFill xmlns:a="http://schemas.openxmlformats.org/drawingml/2006/main">
          <a:gsLst>
            <a:gs pos="0">
              <a:schemeClr val="accent6">
                <a:tint val="50000"/>
                <a:satMod val="300000"/>
                <a:alpha val="69000"/>
              </a:schemeClr>
            </a:gs>
            <a:gs pos="35000">
              <a:schemeClr val="accent6">
                <a:tint val="37000"/>
                <a:satMod val="300000"/>
                <a:alpha val="65000"/>
              </a:schemeClr>
            </a:gs>
            <a:gs pos="100000">
              <a:schemeClr val="accent6">
                <a:tint val="15000"/>
                <a:satMod val="350000"/>
                <a:alpha val="69000"/>
              </a:schemeClr>
            </a:gs>
          </a:gsLst>
        </a:gra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0.41362</cdr:x>
      <cdr:y>0.23361</cdr:y>
    </cdr:from>
    <cdr:to>
      <cdr:x>0.85966</cdr:x>
      <cdr:y>0.48579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39952" y="733751"/>
          <a:ext cx="4464496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на 2022 год предусмотрены в сумме 43 667,9 тыс.руб.</a:t>
          </a:r>
          <a:endParaRPr lang="ru-RU" sz="20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0.37876</cdr:x>
      <cdr:y>0.7956</cdr:y>
    </cdr:from>
    <cdr:to>
      <cdr:x>0.37895</cdr:x>
      <cdr:y>0.93762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rot="5400000" flipH="1" flipV="1">
          <a:off x="3142478" y="2001058"/>
          <a:ext cx="1588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0.61985</cdr:x>
      <cdr:y>0.824</cdr:y>
    </cdr:from>
    <cdr:to>
      <cdr:x>0.62005</cdr:x>
      <cdr:y>0.96602</cdr:y>
    </cdr:to>
    <cdr:sp macro="" textlink="">
      <cdr:nvSpPr>
        <cdr:cNvPr id="7" name="Прямая со стрелкой 6"/>
        <cdr:cNvSpPr/>
      </cdr:nvSpPr>
      <cdr:spPr>
        <a:xfrm xmlns:a="http://schemas.openxmlformats.org/drawingml/2006/main" rot="5400000" flipH="1" flipV="1">
          <a:off x="5142742" y="2072496"/>
          <a:ext cx="1588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0.87817</cdr:x>
      <cdr:y>0.7956</cdr:y>
    </cdr:from>
    <cdr:to>
      <cdr:x>0.87836</cdr:x>
      <cdr:y>0.96602</cdr:y>
    </cdr:to>
    <cdr:sp macro="" textlink="">
      <cdr:nvSpPr>
        <cdr:cNvPr id="9" name="Прямая со стрелкой 8"/>
        <cdr:cNvSpPr/>
      </cdr:nvSpPr>
      <cdr:spPr>
        <a:xfrm xmlns:a="http://schemas.openxmlformats.org/drawingml/2006/main" rot="5400000" flipH="1" flipV="1">
          <a:off x="7285882" y="2001058"/>
          <a:ext cx="1589" cy="4286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0.12045</cdr:x>
      <cdr:y>0.7956</cdr:y>
    </cdr:from>
    <cdr:to>
      <cdr:x>0.12064</cdr:x>
      <cdr:y>0.96602</cdr:y>
    </cdr:to>
    <cdr:sp macro="" textlink="">
      <cdr:nvSpPr>
        <cdr:cNvPr id="11" name="Прямая со стрелкой 10"/>
        <cdr:cNvSpPr/>
      </cdr:nvSpPr>
      <cdr:spPr>
        <a:xfrm xmlns:a="http://schemas.openxmlformats.org/drawingml/2006/main" rot="5400000" flipH="1" flipV="1">
          <a:off x="999338" y="2001058"/>
          <a:ext cx="1588" cy="4286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0.03038</cdr:x>
      <cdr:y>0.01481</cdr:y>
    </cdr:from>
    <cdr:to>
      <cdr:x>0.83408</cdr:x>
      <cdr:y>0.11852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1347" y="72008"/>
          <a:ext cx="691276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/>
            <a:t>Расходы предусмотрены в сумме 327 654,42 тыс.руб.:</a:t>
          </a:r>
          <a:endParaRPr lang="ru-RU" sz="2000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0.24138</cdr:x>
      <cdr:y>0.03319</cdr:y>
    </cdr:from>
    <cdr:to>
      <cdr:x>0.97414</cdr:x>
      <cdr:y>0.23684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6230" y="90818"/>
          <a:ext cx="6120691" cy="5572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/>
            <a:t>Расходы предусмотрены в сумме 45 790,68 тыс.руб:</a:t>
          </a:r>
          <a:endParaRPr lang="ru-RU" sz="2000" b="1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</cdr:x>
      <cdr:y>0.64474</cdr:y>
    </cdr:from>
    <cdr:to>
      <cdr:x>0.31431</cdr:x>
      <cdr:y>1</cdr:y>
    </cdr:to>
    <cdr:pic>
      <cdr:nvPicPr>
        <cdr:cNvPr id="3" name="Рисунок 2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=""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-179512" y="3528392"/>
          <a:ext cx="2761206" cy="194419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0.70222</cdr:x>
      <cdr:y>0.65789</cdr:y>
    </cdr:from>
    <cdr:to>
      <cdr:x>1</cdr:x>
      <cdr:y>1</cdr:y>
    </cdr:to>
    <cdr:pic>
      <cdr:nvPicPr>
        <cdr:cNvPr id="4" name="Рисунок 3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=""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6168986" y="3600400"/>
          <a:ext cx="2615990" cy="187220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0.01639</cdr:x>
      <cdr:y>0.01316</cdr:y>
    </cdr:from>
    <cdr:to>
      <cdr:x>0.77049</cdr:x>
      <cdr:y>0.10526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72008"/>
          <a:ext cx="662473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</a:t>
          </a:r>
          <a:r>
            <a:rPr lang="ru-RU" sz="2000" b="1" dirty="0" smtClean="0"/>
            <a:t>19 721,45 тыс.руб</a:t>
          </a:r>
          <a:r>
            <a:rPr lang="ru-RU" sz="2000" dirty="0" smtClean="0"/>
            <a:t>:</a:t>
          </a:r>
          <a:endParaRPr lang="ru-RU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18422-9465-49F9-BEE2-BDF5B5CCF542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BA160-F62B-43E0-9C98-C83CBE8A002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413865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9F4C1-5DC3-4EF0-8B12-62EA49E15130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4581F-F431-4CC8-B755-90258E3619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0148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4581F-F431-4CC8-B755-90258E361935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22539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07168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358750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03825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33584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86421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907551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846608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17509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380216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50502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7654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932A7-BBE9-47E0-AAB5-8DCE8957CC0B}" type="datetimeFigureOut">
              <a:rPr lang="ru-RU" smtClean="0"/>
              <a:pPr/>
              <a:t>23.11.2021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FF20-61D5-449B-89A2-204A0E483C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3884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16.png"/><Relationship Id="rId7" Type="http://schemas.openxmlformats.org/officeDocument/2006/relationships/diagramData" Target="../diagrams/data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11" Type="http://schemas.microsoft.com/office/2007/relationships/diagramDrawing" Target="../diagrams/drawing5.xml"/><Relationship Id="rId5" Type="http://schemas.openxmlformats.org/officeDocument/2006/relationships/image" Target="../media/image18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17.png"/><Relationship Id="rId9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diagramData" Target="../diagrams/data4.xml"/><Relationship Id="rId7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diagramData" Target="../diagrams/data5.xml"/><Relationship Id="rId7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image" Target="../media/image4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4.png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diagramLayout" Target="../diagrams/layout7.xml"/><Relationship Id="rId7" Type="http://schemas.openxmlformats.org/officeDocument/2006/relationships/image" Target="../media/image64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diagramData" Target="../diagrams/data8.xml"/><Relationship Id="rId7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13" Type="http://schemas.microsoft.com/office/2007/relationships/diagramDrawing" Target="../diagrams/drawing15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jpeg"/><Relationship Id="rId11" Type="http://schemas.openxmlformats.org/officeDocument/2006/relationships/image" Target="../media/image80.jpeg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Relationship Id="rId14" Type="http://schemas.microsoft.com/office/2007/relationships/diagramDrawing" Target="../diagrams/drawing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071546"/>
            <a:ext cx="7143800" cy="3526775"/>
          </a:xfrm>
          <a:solidFill>
            <a:schemeClr val="bg1">
              <a:alpha val="33000"/>
            </a:schemeClr>
          </a:solidFill>
          <a:effectLst>
            <a:softEdge rad="114300"/>
          </a:effectLst>
        </p:spPr>
        <p:txBody>
          <a:bodyPr>
            <a:noAutofit/>
          </a:bodyPr>
          <a:lstStyle/>
          <a:p>
            <a:pPr algn="ctr">
              <a:lnSpc>
                <a:spcPts val="3628"/>
              </a:lnSpc>
            </a:pPr>
            <a:r>
              <a:rPr lang="ru-RU" sz="2700" dirty="0">
                <a:solidFill>
                  <a:srgbClr val="8C0A29"/>
                </a:solidFill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8C0A29"/>
                </a:solidFill>
                <a:cs typeface="Times New Roman" panose="02020603050405020304" pitchFamily="18" charset="0"/>
              </a:rPr>
            </a:br>
            <a:r>
              <a:rPr lang="ru-RU" sz="3300" dirty="0" smtClean="0">
                <a:solidFill>
                  <a:srgbClr val="8C0A29"/>
                </a:solidFill>
                <a:cs typeface="Times New Roman" panose="02020603050405020304" pitchFamily="18" charset="0"/>
              </a:rPr>
              <a:t>ПРОЕКТ бюджета </a:t>
            </a:r>
            <a:r>
              <a:rPr lang="ru-RU" sz="3300" dirty="0">
                <a:solidFill>
                  <a:srgbClr val="8C0A29"/>
                </a:solidFill>
                <a:cs typeface="Times New Roman" panose="02020603050405020304" pitchFamily="18" charset="0"/>
              </a:rPr>
              <a:t>муниципального образования </a:t>
            </a:r>
            <a:r>
              <a:rPr lang="ru-RU" sz="3300" dirty="0" smtClean="0">
                <a:solidFill>
                  <a:srgbClr val="8C0A29"/>
                </a:solidFill>
                <a:cs typeface="Times New Roman" panose="02020603050405020304" pitchFamily="18" charset="0"/>
              </a:rPr>
              <a:t>«Малмыжский муниципальный район Кировской области» </a:t>
            </a:r>
            <a:r>
              <a:rPr lang="ru-RU" sz="3300" dirty="0">
                <a:solidFill>
                  <a:srgbClr val="8C0A29"/>
                </a:solidFill>
                <a:cs typeface="Times New Roman" panose="02020603050405020304" pitchFamily="18" charset="0"/>
              </a:rPr>
              <a:t/>
            </a:r>
            <a:br>
              <a:rPr lang="ru-RU" sz="3300" dirty="0">
                <a:solidFill>
                  <a:srgbClr val="8C0A29"/>
                </a:solidFill>
                <a:cs typeface="Times New Roman" panose="02020603050405020304" pitchFamily="18" charset="0"/>
              </a:rPr>
            </a:br>
            <a:r>
              <a:rPr lang="ru-RU" sz="3300" dirty="0">
                <a:solidFill>
                  <a:srgbClr val="8C0A29"/>
                </a:solidFill>
                <a:cs typeface="Times New Roman" panose="02020603050405020304" pitchFamily="18" charset="0"/>
              </a:rPr>
              <a:t>на </a:t>
            </a:r>
            <a:r>
              <a:rPr lang="ru-RU" sz="3300" dirty="0" smtClean="0">
                <a:solidFill>
                  <a:srgbClr val="8C0A29"/>
                </a:solidFill>
                <a:cs typeface="Times New Roman" panose="02020603050405020304" pitchFamily="18" charset="0"/>
              </a:rPr>
              <a:t>2022 </a:t>
            </a:r>
            <a:r>
              <a:rPr lang="ru-RU" sz="3300" dirty="0">
                <a:solidFill>
                  <a:srgbClr val="8C0A29"/>
                </a:solidFill>
                <a:cs typeface="Times New Roman" panose="02020603050405020304" pitchFamily="18" charset="0"/>
              </a:rPr>
              <a:t>год </a:t>
            </a:r>
            <a:r>
              <a:rPr lang="ru-RU" sz="3300" dirty="0" smtClean="0">
                <a:solidFill>
                  <a:srgbClr val="8C0A29"/>
                </a:solidFill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2900" dirty="0" smtClean="0">
                <a:solidFill>
                  <a:srgbClr val="8C0A29"/>
                </a:solidFill>
                <a:cs typeface="Times New Roman" panose="02020603050405020304" pitchFamily="18" charset="0"/>
              </a:rPr>
              <a:t>и</a:t>
            </a:r>
            <a:r>
              <a:rPr lang="ru-RU" sz="3300" dirty="0" smtClean="0">
                <a:solidFill>
                  <a:srgbClr val="8C0A29"/>
                </a:solidFill>
                <a:cs typeface="Times New Roman" panose="02020603050405020304" pitchFamily="18" charset="0"/>
              </a:rPr>
              <a:t> </a:t>
            </a:r>
            <a:r>
              <a:rPr lang="ru-RU" sz="3300" dirty="0">
                <a:solidFill>
                  <a:srgbClr val="8C0A29"/>
                </a:solidFill>
                <a:cs typeface="Times New Roman" panose="02020603050405020304" pitchFamily="18" charset="0"/>
              </a:rPr>
              <a:t>на плановый период </a:t>
            </a:r>
            <a:br>
              <a:rPr lang="ru-RU" sz="3300" dirty="0">
                <a:solidFill>
                  <a:srgbClr val="8C0A29"/>
                </a:solidFill>
                <a:cs typeface="Times New Roman" panose="02020603050405020304" pitchFamily="18" charset="0"/>
              </a:rPr>
            </a:br>
            <a:r>
              <a:rPr lang="ru-RU" sz="3300" dirty="0" smtClean="0">
                <a:solidFill>
                  <a:srgbClr val="8C0A29"/>
                </a:solidFill>
                <a:cs typeface="Times New Roman" panose="02020603050405020304" pitchFamily="18" charset="0"/>
              </a:rPr>
              <a:t>2023 </a:t>
            </a:r>
            <a:r>
              <a:rPr lang="ru-RU" sz="2900" dirty="0" smtClean="0">
                <a:solidFill>
                  <a:srgbClr val="8C0A29"/>
                </a:solidFill>
                <a:cs typeface="Times New Roman" panose="02020603050405020304" pitchFamily="18" charset="0"/>
              </a:rPr>
              <a:t>и</a:t>
            </a:r>
            <a:r>
              <a:rPr lang="ru-RU" sz="3300" dirty="0" smtClean="0">
                <a:solidFill>
                  <a:srgbClr val="8C0A29"/>
                </a:solidFill>
                <a:cs typeface="Times New Roman" panose="02020603050405020304" pitchFamily="18" charset="0"/>
              </a:rPr>
              <a:t> 2024 </a:t>
            </a:r>
            <a:r>
              <a:rPr lang="ru-RU" sz="3300" dirty="0">
                <a:solidFill>
                  <a:srgbClr val="8C0A29"/>
                </a:solidFill>
                <a:cs typeface="Times New Roman" panose="02020603050405020304" pitchFamily="18" charset="0"/>
              </a:rPr>
              <a:t>годов</a:t>
            </a:r>
            <a:r>
              <a:rPr lang="ru-RU" sz="2700" dirty="0">
                <a:solidFill>
                  <a:srgbClr val="8C0A29"/>
                </a:solidFill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806" y="5061403"/>
            <a:ext cx="5200275" cy="1763387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1632"/>
              </a:spcBef>
            </a:pPr>
            <a:r>
              <a:rPr lang="ru-RU" altLang="ru-RU" sz="2500" b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Докладывает:</a:t>
            </a:r>
            <a:endParaRPr lang="ru-RU" altLang="ru-RU" sz="250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>
              <a:spcBef>
                <a:spcPts val="544"/>
              </a:spcBef>
            </a:pPr>
            <a:endParaRPr lang="ru-RU" altLang="ru-RU" sz="70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>
              <a:spcBef>
                <a:spcPts val="544"/>
              </a:spcBef>
            </a:pPr>
            <a:r>
              <a:rPr lang="ru-RU" altLang="ru-RU" sz="2500" b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Сырцова Ирина Денисовна</a:t>
            </a:r>
            <a:endParaRPr lang="ru-RU" altLang="ru-RU" sz="250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>
              <a:spcBef>
                <a:spcPts val="544"/>
              </a:spcBef>
            </a:pPr>
            <a:r>
              <a:rPr lang="ru-RU" altLang="ru-RU" sz="2200" b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Заместитель главы администрации Малмыжского района, начальник финансового управления</a:t>
            </a:r>
            <a:endParaRPr lang="ru-RU" altLang="ru-RU" sz="220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>
              <a:spcBef>
                <a:spcPts val="544"/>
              </a:spcBef>
            </a:pPr>
            <a:endParaRPr lang="ru-RU" altLang="ru-RU" sz="120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>
              <a:spcBef>
                <a:spcPts val="544"/>
              </a:spcBef>
            </a:pPr>
            <a:r>
              <a:rPr lang="ru-RU" altLang="ru-RU" sz="1900" b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23 ноября 2021 года</a:t>
            </a:r>
            <a:endParaRPr lang="ru-RU" altLang="ru-RU" sz="190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endParaRPr lang="ru-RU" sz="900" b="1" dirty="0">
              <a:solidFill>
                <a:srgbClr val="0046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rgbClr val="0046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900" b="1" dirty="0">
              <a:solidFill>
                <a:srgbClr val="0046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 descr="https://im0-tub-ru.yandex.net/i?id=a63a294febb63c9acc166f9d81340673-sr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1785950" cy="24288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547834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120"/>
            <a:ext cx="5796136" cy="251329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898550"/>
            <a:ext cx="1628800" cy="16288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018" y="2051144"/>
            <a:ext cx="1700808" cy="170080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493" y="3573016"/>
            <a:ext cx="1689100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8050" y="1285860"/>
            <a:ext cx="2232248" cy="1620180"/>
          </a:xfrm>
          <a:prstGeom prst="rect">
            <a:avLst/>
          </a:prstGeom>
          <a:solidFill>
            <a:schemeClr val="accent6">
              <a:lumMod val="75000"/>
              <a:alpha val="53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1412776"/>
            <a:ext cx="216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Увеличение к оценке текущего года на</a:t>
            </a:r>
          </a:p>
          <a:p>
            <a:pPr algn="ctr"/>
            <a:r>
              <a:rPr lang="ru-RU" dirty="0" smtClean="0"/>
              <a:t>  1,0 тыс.руб или на 2,4%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99979" y="4005064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41,5 тыс.руб.</a:t>
            </a:r>
          </a:p>
        </p:txBody>
      </p:sp>
      <p:sp>
        <p:nvSpPr>
          <p:cNvPr id="16" name="Овал 15"/>
          <p:cNvSpPr/>
          <p:nvPr/>
        </p:nvSpPr>
        <p:spPr>
          <a:xfrm>
            <a:off x="6215074" y="1500174"/>
            <a:ext cx="1595586" cy="158417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60420" y="199990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42,5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772" y="39251"/>
            <a:ext cx="1552228" cy="10134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7556276" cy="105273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Единый сельскохозяйственный налог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в 2022 году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73690" y="4041692"/>
            <a:ext cx="734493" cy="62360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73690" y="2996952"/>
            <a:ext cx="0" cy="10447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223651274"/>
              </p:ext>
            </p:extLst>
          </p:nvPr>
        </p:nvGraphicFramePr>
        <p:xfrm>
          <a:off x="285720" y="1428736"/>
          <a:ext cx="800105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="" xmlns:p14="http://schemas.microsoft.com/office/powerpoint/2010/main" val="2815946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6" grpId="0" animBg="1"/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4624"/>
            <a:ext cx="7643004" cy="10081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Налог, взимаемый в связи с применением патентной системы налогообложения в 2022 году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7" y="116631"/>
            <a:ext cx="1306124" cy="945105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036990111"/>
              </p:ext>
            </p:extLst>
          </p:nvPr>
        </p:nvGraphicFramePr>
        <p:xfrm>
          <a:off x="83983" y="1061736"/>
          <a:ext cx="679241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00232" y="1714488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957,0 тыс.руб.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786322"/>
            <a:ext cx="12144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1638,7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7657" y="1340768"/>
            <a:ext cx="2736303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Ниже ожидаемой оценки текущего года на 681,7 тыс.руб., или на 41,6%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4283968" y="1916832"/>
            <a:ext cx="576064" cy="7920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60032" y="1916832"/>
            <a:ext cx="10801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36" y="4189980"/>
            <a:ext cx="2991926" cy="2602868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2214546" y="3357562"/>
            <a:ext cx="169810" cy="169810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3481070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P spid="7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142985"/>
            <a:ext cx="3176088" cy="2071701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3118688167"/>
              </p:ext>
            </p:extLst>
          </p:nvPr>
        </p:nvGraphicFramePr>
        <p:xfrm>
          <a:off x="1853137" y="1556792"/>
          <a:ext cx="7200800" cy="4686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34092"/>
            <a:ext cx="7636059" cy="92447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поступлений налога на имущество организаций в 2022 году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36164" y="1247891"/>
            <a:ext cx="163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	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060" y="44624"/>
            <a:ext cx="1364940" cy="936104"/>
          </a:xfrm>
          <a:prstGeom prst="rect">
            <a:avLst/>
          </a:prstGeom>
        </p:spPr>
      </p:pic>
      <p:sp useBgFill="1">
        <p:nvSpPr>
          <p:cNvPr id="12" name="TextBox 11"/>
          <p:cNvSpPr txBox="1"/>
          <p:nvPr/>
        </p:nvSpPr>
        <p:spPr>
          <a:xfrm>
            <a:off x="4283968" y="2857496"/>
            <a:ext cx="1008112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5 619,8 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5" name="TextBox 14"/>
          <p:cNvSpPr txBox="1"/>
          <p:nvPr/>
        </p:nvSpPr>
        <p:spPr>
          <a:xfrm>
            <a:off x="2428860" y="4857760"/>
            <a:ext cx="1143008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5482,7 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1276382"/>
            <a:ext cx="2520280" cy="1200329"/>
          </a:xfrm>
          <a:prstGeom prst="rect">
            <a:avLst/>
          </a:prstGeom>
          <a:gradFill>
            <a:gsLst>
              <a:gs pos="0">
                <a:srgbClr val="FFC000"/>
              </a:gs>
              <a:gs pos="80000">
                <a:srgbClr val="FFFF00">
                  <a:alpha val="28000"/>
                </a:srgbClr>
              </a:gs>
              <a:gs pos="100000">
                <a:srgbClr val="FFFF00">
                  <a:alpha val="49000"/>
                </a:srgb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Выше оценки текущего года на 137,1тыс.руб, или на 2,5%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6228184" y="2818096"/>
            <a:ext cx="648072" cy="17885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876256" y="2348880"/>
            <a:ext cx="0" cy="46921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319752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3" grpId="0"/>
      <p:bldP spid="12" grpId="0" animBg="1"/>
      <p:bldP spid="15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1129"/>
            <a:ext cx="9144000" cy="2268462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947813916"/>
              </p:ext>
            </p:extLst>
          </p:nvPr>
        </p:nvGraphicFramePr>
        <p:xfrm>
          <a:off x="3214678" y="1052736"/>
          <a:ext cx="5605794" cy="3590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4624"/>
            <a:ext cx="7596336" cy="924475"/>
          </a:xfrm>
          <a:gradFill>
            <a:gsLst>
              <a:gs pos="0">
                <a:schemeClr val="accent3">
                  <a:lumMod val="7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Госпошлина в 2022 году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" y="44623"/>
            <a:ext cx="1461588" cy="11570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7504" y="2037130"/>
            <a:ext cx="302433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 4,3%  к оценке 2021 года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 flipV="1">
            <a:off x="1907704" y="3068960"/>
            <a:ext cx="1224136" cy="16952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929086" y="2590414"/>
            <a:ext cx="0" cy="47854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170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2610" y="0"/>
            <a:ext cx="7741071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Объем поступлений неналоговых доходов </a:t>
            </a:r>
            <a:br>
              <a:rPr lang="ru-RU" sz="2800" dirty="0" smtClean="0"/>
            </a:br>
            <a:r>
              <a:rPr lang="ru-RU" sz="2800" dirty="0" smtClean="0"/>
              <a:t>на 2022 год     </a:t>
            </a:r>
            <a:r>
              <a:rPr lang="ru-RU" sz="1800" dirty="0" smtClean="0"/>
              <a:t>(тыс.рублей)</a:t>
            </a:r>
            <a:endParaRPr lang="ru-RU" sz="1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2810102418"/>
              </p:ext>
            </p:extLst>
          </p:nvPr>
        </p:nvGraphicFramePr>
        <p:xfrm>
          <a:off x="323528" y="1268760"/>
          <a:ext cx="6576392" cy="426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 rot="3177055">
            <a:off x="3228668" y="2709441"/>
            <a:ext cx="1314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10,8 %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26" y="5229200"/>
            <a:ext cx="2643174" cy="12716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1303883" cy="11681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6413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53567" y="2784680"/>
            <a:ext cx="8620551" cy="37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927" tIns="41463" rIns="82927" bIns="41463" numCol="1" anchor="ctr" anchorCtr="0" compatLnSpc="1">
            <a:prstTxWarp prst="textNoShape">
              <a:avLst/>
            </a:prstTxWarp>
            <a:spAutoFit/>
          </a:bodyPr>
          <a:lstStyle/>
          <a:p>
            <a:pPr defTabSz="945947">
              <a:defRPr/>
            </a:pP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31110" y="714356"/>
          <a:ext cx="8751165" cy="61434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82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516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954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900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69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8581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поступлений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2021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2022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прогноза 2022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ожидаемой оценки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9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сумме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32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99FF">
                        <a:alpha val="7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35 744,7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99FF">
                        <a:alpha val="7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31 885,7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99FF">
                        <a:alpha val="7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-3859,0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99FF">
                        <a:alpha val="7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- 10,8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99FF">
                        <a:alpha val="72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383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получаемые в виде арендной платы за земельные участки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173" marR="521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2 330,3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2 872,7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542,4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906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сдачи а аренду имущества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173" marR="521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4 799,4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4 704,7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- 94,7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- 0,2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81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поступления от использования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имущества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173" marR="521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108,3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18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173" marR="521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149,3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от платных услуг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173" marR="521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26 046,1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22 658,5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-3 387,6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-13,0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35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компенсации затрат государства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173" marR="521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1 299,2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1 224,7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- 74,5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215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имущества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173" marR="521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</a:tr>
              <a:tr h="535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от продажи земельных участков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173" marR="521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295,5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-226,5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-76,6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</a:tr>
              <a:tr h="535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173" marR="52173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717,8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98,5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6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-619,3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-86,3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142900"/>
            <a:ext cx="914380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25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неналоговых доходов проекта бюджета  на 2022 год</a:t>
            </a:r>
            <a:endParaRPr lang="ru-RU" sz="25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643438" y="3000372"/>
            <a:ext cx="428628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071811"/>
            <a:ext cx="747058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</a:rPr>
              <a:t>14,8%</a:t>
            </a:r>
            <a:endParaRPr lang="ru-RU" sz="1500" b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714876" y="4572008"/>
            <a:ext cx="428628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4643446"/>
            <a:ext cx="675620" cy="2316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</a:rPr>
              <a:t>71,1%</a:t>
            </a:r>
            <a:endParaRPr lang="ru-RU" sz="1500" b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643438" y="2285992"/>
            <a:ext cx="391843" cy="352165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2357430"/>
            <a:ext cx="675620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</a:rPr>
              <a:t>9,0%</a:t>
            </a:r>
            <a:endParaRPr lang="ru-RU" sz="1500" b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714876" y="3571876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43438" y="3643315"/>
            <a:ext cx="64294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</a:rPr>
              <a:t>0,3%</a:t>
            </a:r>
            <a:endParaRPr lang="ru-RU" sz="1500" b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714876" y="4071942"/>
            <a:ext cx="391843" cy="364192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4214818"/>
            <a:ext cx="675620" cy="2248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</a:rPr>
              <a:t>0,5%</a:t>
            </a:r>
            <a:endParaRPr lang="ru-RU" sz="1500" b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14876" y="5072074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3438" y="5143512"/>
            <a:ext cx="645385" cy="2143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</a:rPr>
              <a:t>3,8%</a:t>
            </a:r>
            <a:endParaRPr lang="ru-RU" sz="1500" b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643438" y="1785926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72000" y="1857364"/>
            <a:ext cx="714380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</a:rPr>
              <a:t>100%</a:t>
            </a:r>
            <a:endParaRPr lang="ru-RU" sz="1500" b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882275" y="6437951"/>
            <a:ext cx="261725" cy="420049"/>
          </a:xfrm>
          <a:prstGeom prst="rect">
            <a:avLst/>
          </a:prstGeom>
        </p:spPr>
        <p:txBody>
          <a:bodyPr lIns="91427" tIns="45713" rIns="91427" bIns="45713">
            <a:normAutofit fontScale="40000" lnSpcReduction="20000"/>
          </a:bodyPr>
          <a:lstStyle/>
          <a:p>
            <a:pPr algn="ctr" defTabSz="945947">
              <a:lnSpc>
                <a:spcPts val="2177"/>
              </a:lnSpc>
              <a:defRPr/>
            </a:pPr>
            <a:fld id="{3552529C-3D14-4F6A-A32A-AA39D4447AD8}" type="slidenum">
              <a:rPr lang="ru-RU" sz="150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 defTabSz="945947">
                <a:lnSpc>
                  <a:spcPts val="2177"/>
                </a:lnSpc>
                <a:defRPr/>
              </a:pPr>
              <a:t>15</a:t>
            </a:fld>
            <a:endParaRPr lang="ru-RU" sz="15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148098" y="357167"/>
            <a:ext cx="995902" cy="329957"/>
          </a:xfrm>
          <a:prstGeom prst="rect">
            <a:avLst/>
          </a:prstGeom>
        </p:spPr>
        <p:txBody>
          <a:bodyPr wrap="square" lIns="82927" tIns="41463" rIns="82927" bIns="41463">
            <a:spAutoFit/>
          </a:bodyPr>
          <a:lstStyle/>
          <a:p>
            <a:pPr defTabSz="945947">
              <a:defRPr/>
            </a:pPr>
            <a:r>
              <a:rPr lang="ru-RU" sz="1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4643438" y="6482743"/>
            <a:ext cx="500066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4643438" y="5857892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43438" y="5857892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0,2 %</a:t>
            </a:r>
            <a:endParaRPr lang="ru-RU" sz="1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643438" y="6429396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0,3%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916043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4762" y="0"/>
            <a:ext cx="9143806" cy="10839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25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неналоговых доходов к ожидаемой оценке </a:t>
            </a:r>
          </a:p>
          <a:p>
            <a:pPr algn="ctr" defTabSz="945947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текущего года</a:t>
            </a: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9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r>
              <a:rPr lang="ru-RU" sz="1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</a:t>
            </a:r>
            <a:endParaRPr lang="ru-RU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751662" y="6437951"/>
            <a:ext cx="392338" cy="420049"/>
          </a:xfrm>
          <a:prstGeom prst="rect">
            <a:avLst/>
          </a:prstGeom>
        </p:spPr>
        <p:txBody>
          <a:bodyPr lIns="91427" tIns="45713" rIns="91427" bIns="45713">
            <a:normAutofit/>
          </a:bodyPr>
          <a:lstStyle/>
          <a:p>
            <a:pPr algn="ctr" defTabSz="945947">
              <a:lnSpc>
                <a:spcPts val="2177"/>
              </a:lnSpc>
              <a:defRPr/>
            </a:pPr>
            <a:fld id="{3552529C-3D14-4F6A-A32A-AA39D4447AD8}" type="slidenum">
              <a:rPr lang="ru-RU" sz="150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 defTabSz="945947">
                <a:lnSpc>
                  <a:spcPts val="2177"/>
                </a:lnSpc>
                <a:defRPr/>
              </a:pPr>
              <a:t>16</a:t>
            </a:fld>
            <a:endParaRPr lang="ru-RU" sz="15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285852" y="6000768"/>
            <a:ext cx="6551659" cy="527921"/>
          </a:xfrm>
          <a:prstGeom prst="rect">
            <a:avLst/>
          </a:prstGeom>
          <a:solidFill>
            <a:srgbClr val="F7D9E4"/>
          </a:solidFill>
          <a:ln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accent5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defTabSz="945947">
              <a:defRPr/>
            </a:pPr>
            <a:r>
              <a:rPr lang="ru-RU" sz="1400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не планируются по доходам от продажи имущества из-за отсутствия предложений со стороны потенциальных покупателей</a:t>
            </a:r>
            <a:endParaRPr lang="ru-RU" sz="1400" dirty="0">
              <a:solidFill>
                <a:srgbClr val="8064A2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63790" y="5929330"/>
            <a:ext cx="1851190" cy="5332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5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лок-схема: ссылка на другую страницу 24"/>
          <p:cNvSpPr/>
          <p:nvPr/>
        </p:nvSpPr>
        <p:spPr>
          <a:xfrm>
            <a:off x="357158" y="1285860"/>
            <a:ext cx="3943051" cy="4714908"/>
          </a:xfrm>
          <a:prstGeom prst="flowChartOffpageConnector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Блок-схема: ссылка на другую страницу 25"/>
          <p:cNvSpPr/>
          <p:nvPr/>
        </p:nvSpPr>
        <p:spPr>
          <a:xfrm>
            <a:off x="4857752" y="1285860"/>
            <a:ext cx="4143404" cy="4643470"/>
          </a:xfrm>
          <a:prstGeom prst="flowChartOffpageConnector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endParaRPr lang="ru-RU" sz="3200" dirty="0">
              <a:solidFill>
                <a:srgbClr val="9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45947">
              <a:defRPr/>
            </a:pPr>
            <a:r>
              <a:rPr lang="ru-RU" sz="3200" dirty="0" smtClean="0">
                <a:solidFill>
                  <a:srgbClr val="5D24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5D24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0878" y="1633515"/>
            <a:ext cx="3743932" cy="57584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0875" y="2282904"/>
            <a:ext cx="2743804" cy="6460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anchor="ctr"/>
          <a:lstStyle/>
          <a:p>
            <a:pPr defTabSz="945947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Арендная плата за земельные участки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0875" y="3000372"/>
            <a:ext cx="2743803" cy="7143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anchor="ctr"/>
          <a:lstStyle/>
          <a:p>
            <a:pPr defTabSz="945947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Плата за негативное воздействие на окружающую среду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8596" y="3786190"/>
            <a:ext cx="2786082" cy="7143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anchor="ctr"/>
          <a:lstStyle/>
          <a:p>
            <a:pPr defTabSz="945947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поступления от использования имущества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143504" y="1571612"/>
            <a:ext cx="3643338" cy="6347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072066" y="4429132"/>
            <a:ext cx="2917769" cy="610268"/>
          </a:xfrm>
          <a:prstGeom prst="rect">
            <a:avLst/>
          </a:prstGeom>
          <a:solidFill>
            <a:srgbClr val="ACEDA9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anchor="ctr"/>
          <a:lstStyle/>
          <a:p>
            <a:pPr algn="ctr" defTabSz="945947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Штрафы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3000372"/>
            <a:ext cx="2917769" cy="622435"/>
          </a:xfrm>
          <a:prstGeom prst="rect">
            <a:avLst/>
          </a:prstGeom>
          <a:solidFill>
            <a:schemeClr val="accent2">
              <a:lumMod val="40000"/>
              <a:lumOff val="6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anchor="ctr"/>
          <a:lstStyle/>
          <a:p>
            <a:pPr defTabSz="945947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сдачи в аренда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072066" y="3714752"/>
            <a:ext cx="2917769" cy="620363"/>
          </a:xfrm>
          <a:prstGeom prst="rect">
            <a:avLst/>
          </a:prstGeom>
          <a:solidFill>
            <a:schemeClr val="accent4">
              <a:lumMod val="60000"/>
              <a:lumOff val="4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anchor="ctr"/>
          <a:lstStyle/>
          <a:p>
            <a:pPr defTabSz="945947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продажи земельных участков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135240" y="2428868"/>
            <a:ext cx="10795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23,3%</a:t>
            </a:r>
            <a:endParaRPr lang="ru-RU" sz="1600" b="1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38" name="Прямоугольник 37"/>
          <p:cNvSpPr/>
          <p:nvPr/>
        </p:nvSpPr>
        <p:spPr>
          <a:xfrm>
            <a:off x="3143240" y="3143248"/>
            <a:ext cx="1071570" cy="357190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25,3 %</a:t>
            </a:r>
            <a:endParaRPr lang="ru-RU" sz="1600" b="1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143240" y="3929066"/>
            <a:ext cx="1071570" cy="35719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600" b="1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24,1%</a:t>
            </a:r>
            <a:endParaRPr lang="ru-RU" sz="1600" b="1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135241" y="3363690"/>
            <a:ext cx="618181" cy="344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929586" y="2449341"/>
            <a:ext cx="1000132" cy="34479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4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13 %</a:t>
            </a:r>
            <a:endParaRPr lang="ru-RU" sz="1400" b="1" dirty="0">
              <a:solidFill>
                <a:srgbClr val="8064A2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8001024" y="3167758"/>
            <a:ext cx="928694" cy="344795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4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2,0%</a:t>
            </a:r>
            <a:endParaRPr lang="ru-RU" sz="1400" b="1" dirty="0">
              <a:solidFill>
                <a:srgbClr val="8064A2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929586" y="3929066"/>
            <a:ext cx="1000132" cy="344795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4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76,6%</a:t>
            </a:r>
            <a:endParaRPr lang="ru-RU" sz="1400" b="1" dirty="0">
              <a:solidFill>
                <a:srgbClr val="8064A2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072067" y="2285992"/>
            <a:ext cx="2857520" cy="642942"/>
          </a:xfrm>
          <a:prstGeom prst="rect">
            <a:avLst/>
          </a:prstGeom>
          <a:solidFill>
            <a:schemeClr val="accent6">
              <a:lumMod val="60000"/>
              <a:lumOff val="4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anchor="ctr"/>
          <a:lstStyle/>
          <a:p>
            <a:pPr defTabSz="945947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оказания платных услуг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8001024" y="4500570"/>
            <a:ext cx="1000132" cy="357190"/>
          </a:xfrm>
          <a:prstGeom prst="rect">
            <a:avLst/>
          </a:prstGeom>
          <a:noFill/>
          <a:ln>
            <a:solidFill>
              <a:srgbClr val="ACED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400" b="1" dirty="0" smtClean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76,6%</a:t>
            </a:r>
            <a:endParaRPr lang="ru-RU" sz="1400" b="1" dirty="0">
              <a:solidFill>
                <a:srgbClr val="8064A2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52089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2447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99885848"/>
              </p:ext>
            </p:extLst>
          </p:nvPr>
        </p:nvGraphicFramePr>
        <p:xfrm>
          <a:off x="179512" y="1124744"/>
          <a:ext cx="8712968" cy="538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41210"/>
                <a:gridCol w="1452006"/>
                <a:gridCol w="1319752"/>
              </a:tblGrid>
              <a:tr h="804058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Ожидаемая оценка на </a:t>
                      </a:r>
                      <a:r>
                        <a:rPr lang="ru-RU" sz="1400" dirty="0" smtClean="0">
                          <a:effectLst/>
                        </a:rPr>
                        <a:t>2021год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endParaRPr lang="ru-RU" sz="1050" dirty="0">
                        <a:effectLst/>
                      </a:endParaRPr>
                    </a:p>
                    <a:p>
                      <a:pPr algn="ctr"/>
                      <a:r>
                        <a:rPr lang="ru-RU" sz="1400" dirty="0">
                          <a:effectLst/>
                        </a:rPr>
                        <a:t>на </a:t>
                      </a:r>
                      <a:r>
                        <a:rPr lang="ru-RU" sz="1400" dirty="0" smtClean="0">
                          <a:effectLst/>
                        </a:rPr>
                        <a:t>2022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Безвозмездные поступления, всего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416 472,9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413 619,9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28358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 том числе: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 anchor="b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i="1" dirty="0" smtClean="0">
                          <a:solidFill>
                            <a:schemeClr val="tx1"/>
                          </a:solidFill>
                          <a:effectLst/>
                        </a:rPr>
                        <a:t>       дотации </a:t>
                      </a: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</a:rPr>
                        <a:t>на выравнивание бюджетной обеспеченности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87 985,0</a:t>
                      </a:r>
                      <a:endParaRPr lang="ru-RU" i="1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100 522,0</a:t>
                      </a:r>
                      <a:endParaRPr lang="ru-RU" i="1" dirty="0"/>
                    </a:p>
                  </a:txBody>
                  <a:tcPr marL="68580" marR="68580" marT="0" marB="0" anchor="ctr"/>
                </a:tc>
              </a:tr>
              <a:tr h="61578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Субсидии бюджетам субъектов Российской Федерации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118 024,7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112 320,8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615788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183 484,3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185 090,9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Иные межбюджетные трансферты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26 361,4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15 024,2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262370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Безвозмездные поступления от негосударственных организаций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Прочие безвозмездные поступления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563,5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662,0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5459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Доходы бюджетов от возврата  остатков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субсидий, субвенций и иных межбюджетных трансфертов, имеющих целевое назначение, прошлых лет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69,2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23683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Возврат прочих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-15,2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1551432" cy="1036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40352" y="85165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ыс.руб.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67766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82372"/>
            <a:ext cx="5905500" cy="3314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490"/>
            <a:ext cx="4644008" cy="30960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gradFill>
            <a:gsLst>
              <a:gs pos="0">
                <a:srgbClr val="BA7144"/>
              </a:gs>
              <a:gs pos="80000">
                <a:srgbClr val="B2874E"/>
              </a:gs>
              <a:gs pos="71680">
                <a:srgbClr val="B2874E"/>
              </a:gs>
              <a:gs pos="100000">
                <a:srgbClr val="B2874E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/>
              <a:t>РАСХОДЫ БЮДЖЕТА </a:t>
            </a:r>
          </a:p>
          <a:p>
            <a:r>
              <a:rPr lang="ru-RU" sz="4400" dirty="0" smtClean="0"/>
              <a:t>МАЛМЫЖСКОГО РАЙОНА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1064364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4774"/>
            <a:ext cx="8928992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Формирование расходной части бюджета района проведено с учетом следующих основных подходов:</a:t>
            </a: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 smtClean="0"/>
          </a:p>
          <a:p>
            <a:pPr algn="just"/>
            <a:r>
              <a:rPr lang="ru-RU" sz="2000" dirty="0" smtClean="0"/>
              <a:t>	</a:t>
            </a:r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510670713"/>
              </p:ext>
            </p:extLst>
          </p:nvPr>
        </p:nvGraphicFramePr>
        <p:xfrm>
          <a:off x="467544" y="1071546"/>
          <a:ext cx="806489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892021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7510824" y="5190922"/>
            <a:ext cx="1110222" cy="637734"/>
          </a:xfrm>
          <a:prstGeom prst="rect">
            <a:avLst/>
          </a:prstGeom>
        </p:spPr>
        <p:txBody>
          <a:bodyPr wrap="square" lIns="82927" tIns="41463" rIns="82927" bIns="41463">
            <a:spAutoFit/>
          </a:bodyPr>
          <a:lstStyle/>
          <a:p>
            <a:pPr marL="0" lvl="2" algn="ctr"/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</a:endParaRPr>
          </a:p>
          <a:p>
            <a:pPr marL="0" lvl="2" algn="ctr"/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01320" y="2185888"/>
            <a:ext cx="4114354" cy="637734"/>
          </a:xfrm>
          <a:prstGeom prst="rect">
            <a:avLst/>
          </a:prstGeom>
        </p:spPr>
        <p:txBody>
          <a:bodyPr wrap="square" lIns="82927" tIns="41463" rIns="82927" bIns="41463">
            <a:spAutoFit/>
          </a:bodyPr>
          <a:lstStyle/>
          <a:p>
            <a:pPr marL="0" lvl="2" algn="ctr"/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endParaRPr>
          </a:p>
          <a:p>
            <a:pPr marL="0" lvl="2" algn="ctr"/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" y="2"/>
            <a:ext cx="9143806" cy="8895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r>
              <a:rPr lang="ru-RU" sz="2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формирования проекта бюджета </a:t>
            </a:r>
          </a:p>
        </p:txBody>
      </p:sp>
      <p:sp>
        <p:nvSpPr>
          <p:cNvPr id="2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711267" y="6437951"/>
            <a:ext cx="432733" cy="420049"/>
          </a:xfrm>
          <a:prstGeom prst="rect">
            <a:avLst/>
          </a:prstGeom>
        </p:spPr>
        <p:txBody>
          <a:bodyPr lIns="91427" tIns="45713" rIns="91427" bIns="45713">
            <a:normAutofit/>
          </a:bodyPr>
          <a:lstStyle/>
          <a:p>
            <a:pPr algn="ctr"/>
            <a:fld id="{3552529C-3D14-4F6A-A32A-AA39D4447AD8}" type="slidenum">
              <a:rPr lang="ru-RU" sz="15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2</a:t>
            </a:fld>
            <a:endParaRPr lang="ru-RU" sz="1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Блок-схема: ссылка на другую страницу 34"/>
          <p:cNvSpPr/>
          <p:nvPr/>
        </p:nvSpPr>
        <p:spPr>
          <a:xfrm rot="10800000">
            <a:off x="270814" y="1861545"/>
            <a:ext cx="2226204" cy="2605856"/>
          </a:xfrm>
          <a:prstGeom prst="flowChartOffpageConnector">
            <a:avLst/>
          </a:prstGeom>
          <a:solidFill>
            <a:schemeClr val="bg1"/>
          </a:solidFill>
          <a:ln w="50800">
            <a:solidFill>
              <a:srgbClr val="F47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dirty="0"/>
          </a:p>
        </p:txBody>
      </p:sp>
      <p:sp>
        <p:nvSpPr>
          <p:cNvPr id="43" name="Блок-схема: ссылка на другую страницу 42"/>
          <p:cNvSpPr/>
          <p:nvPr/>
        </p:nvSpPr>
        <p:spPr>
          <a:xfrm rot="10800000">
            <a:off x="6858016" y="1857364"/>
            <a:ext cx="2089831" cy="2605856"/>
          </a:xfrm>
          <a:prstGeom prst="flowChartOffpageConnector">
            <a:avLst/>
          </a:prstGeom>
          <a:solidFill>
            <a:schemeClr val="bg1"/>
          </a:solidFill>
          <a:ln w="508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643306" y="3357563"/>
            <a:ext cx="1928826" cy="857256"/>
          </a:xfrm>
          <a:prstGeom prst="rect">
            <a:avLst/>
          </a:prstGeom>
        </p:spPr>
        <p:txBody>
          <a:bodyPr vert="horz" wrap="square" lIns="94595" tIns="47298" rIns="94595" bIns="47298" rtlCol="0" anchor="ctr">
            <a:noAutofit/>
          </a:bodyPr>
          <a:lstStyle/>
          <a:p>
            <a:pPr algn="ctr" defTabSz="945947">
              <a:spcBef>
                <a:spcPct val="0"/>
              </a:spcBef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Прогноз социально-экономического развития</a:t>
            </a:r>
          </a:p>
        </p:txBody>
      </p:sp>
      <p:sp>
        <p:nvSpPr>
          <p:cNvPr id="44" name="Овал 43"/>
          <p:cNvSpPr/>
          <p:nvPr/>
        </p:nvSpPr>
        <p:spPr>
          <a:xfrm>
            <a:off x="858579" y="2188098"/>
            <a:ext cx="965862" cy="914349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50800">
            <a:solidFill>
              <a:srgbClr val="F47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330363" y="3233069"/>
            <a:ext cx="2024523" cy="1044970"/>
          </a:xfrm>
          <a:prstGeom prst="rect">
            <a:avLst/>
          </a:prstGeom>
        </p:spPr>
        <p:txBody>
          <a:bodyPr vert="horz" wrap="square" lIns="94595" tIns="47298" rIns="94595" bIns="47298" rtlCol="0" anchor="ctr">
            <a:noAutofit/>
          </a:bodyPr>
          <a:lstStyle/>
          <a:p>
            <a:pPr algn="ctr" defTabSz="945947">
              <a:spcBef>
                <a:spcPct val="0"/>
              </a:spcBef>
            </a:pPr>
            <a:r>
              <a:rPr lang="ru-RU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Действующие нормативно-правовые акты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929453" y="3286124"/>
            <a:ext cx="1965061" cy="928694"/>
          </a:xfrm>
          <a:prstGeom prst="rect">
            <a:avLst/>
          </a:prstGeom>
        </p:spPr>
        <p:txBody>
          <a:bodyPr vert="horz" wrap="square" lIns="94595" tIns="47298" rIns="94595" bIns="47298" rtlCol="0" anchor="ctr">
            <a:noAutofit/>
          </a:bodyPr>
          <a:lstStyle/>
          <a:p>
            <a:pPr algn="ctr" defTabSz="945947">
              <a:spcBef>
                <a:spcPct val="0"/>
              </a:spcBef>
            </a:pPr>
            <a:r>
              <a:rPr lang="ru-RU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Муниципальные программы</a:t>
            </a:r>
          </a:p>
        </p:txBody>
      </p:sp>
      <p:sp>
        <p:nvSpPr>
          <p:cNvPr id="49" name="Овал 48"/>
          <p:cNvSpPr/>
          <p:nvPr/>
        </p:nvSpPr>
        <p:spPr>
          <a:xfrm>
            <a:off x="7429520" y="2143116"/>
            <a:ext cx="965862" cy="91434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08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dirty="0"/>
          </a:p>
        </p:txBody>
      </p:sp>
      <p:sp>
        <p:nvSpPr>
          <p:cNvPr id="56" name="Овал 55"/>
          <p:cNvSpPr/>
          <p:nvPr/>
        </p:nvSpPr>
        <p:spPr>
          <a:xfrm>
            <a:off x="7786710" y="1643050"/>
            <a:ext cx="135315" cy="130621"/>
          </a:xfrm>
          <a:prstGeom prst="ellipse">
            <a:avLst/>
          </a:prstGeom>
          <a:noFill/>
          <a:ln w="508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dirty="0"/>
          </a:p>
        </p:txBody>
      </p:sp>
      <p:sp>
        <p:nvSpPr>
          <p:cNvPr id="59" name="Овал 58"/>
          <p:cNvSpPr/>
          <p:nvPr/>
        </p:nvSpPr>
        <p:spPr>
          <a:xfrm>
            <a:off x="4500562" y="1714488"/>
            <a:ext cx="142876" cy="140885"/>
          </a:xfrm>
          <a:prstGeom prst="ellipse">
            <a:avLst/>
          </a:prstGeom>
          <a:noFill/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dirty="0"/>
          </a:p>
        </p:txBody>
      </p:sp>
      <p:sp>
        <p:nvSpPr>
          <p:cNvPr id="60" name="Блок-схема: ссылка на другую страницу 59"/>
          <p:cNvSpPr/>
          <p:nvPr/>
        </p:nvSpPr>
        <p:spPr>
          <a:xfrm rot="10800000">
            <a:off x="3500430" y="2000240"/>
            <a:ext cx="2107060" cy="2605856"/>
          </a:xfrm>
          <a:prstGeom prst="flowChartOffpageConnector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dirty="0"/>
          </a:p>
        </p:txBody>
      </p:sp>
      <p:sp>
        <p:nvSpPr>
          <p:cNvPr id="61" name="Овал 60"/>
          <p:cNvSpPr/>
          <p:nvPr/>
        </p:nvSpPr>
        <p:spPr>
          <a:xfrm>
            <a:off x="4143372" y="2214554"/>
            <a:ext cx="965862" cy="914349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dirty="0"/>
          </a:p>
        </p:txBody>
      </p:sp>
      <p:sp>
        <p:nvSpPr>
          <p:cNvPr id="66" name="Овал 65"/>
          <p:cNvSpPr/>
          <p:nvPr/>
        </p:nvSpPr>
        <p:spPr>
          <a:xfrm>
            <a:off x="1306640" y="1665613"/>
            <a:ext cx="135315" cy="130621"/>
          </a:xfrm>
          <a:prstGeom prst="ellipse">
            <a:avLst/>
          </a:prstGeom>
          <a:noFill/>
          <a:ln w="50800">
            <a:solidFill>
              <a:srgbClr val="F47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571868" y="3286124"/>
            <a:ext cx="2000264" cy="1143008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64414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Объем расходов бюджета района на 20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2 год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4474408"/>
              </p:ext>
            </p:extLst>
          </p:nvPr>
        </p:nvGraphicFramePr>
        <p:xfrm>
          <a:off x="251520" y="1124744"/>
          <a:ext cx="8712968" cy="53898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8454"/>
                <a:gridCol w="1003949"/>
                <a:gridCol w="1976892"/>
                <a:gridCol w="1903673"/>
              </a:tblGrid>
              <a:tr h="337257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РАСХОДЫ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Раздел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2022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сумма,  тыс. рублей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%  в общем объеме расходов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</a:tr>
              <a:tr h="407164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ВСЕГО РАСХОДОВ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536 551,17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Общегосударственные вопросы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43 667,9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8,1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68018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1 824,4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Национальная экономика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53 655,3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Жилищно-коммунальное хозяйство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05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108,52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0,02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Охрана окружающей среды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06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4 034,3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0,8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Образование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324 654,42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60,5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Культура и кинематография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45 790,68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8,5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Социальная политика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19 721,45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Физическая культура и спорт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100,0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0,02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68018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Обслуживание государственного и муниципального долга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1 174,6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906910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38 819,6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7,2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723528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596257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50" y="428604"/>
            <a:ext cx="1689520" cy="1287595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85508559"/>
              </p:ext>
            </p:extLst>
          </p:nvPr>
        </p:nvGraphicFramePr>
        <p:xfrm>
          <a:off x="107504" y="260648"/>
          <a:ext cx="4392488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72066" y="2643182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  Расходы на реализацию </a:t>
            </a:r>
          </a:p>
          <a:p>
            <a:r>
              <a:rPr lang="ru-RU" sz="2000" b="1" dirty="0" smtClean="0"/>
              <a:t>14 муниципальных программ</a:t>
            </a:r>
            <a:endParaRPr lang="ru-RU" sz="2000" b="1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4210226517"/>
              </p:ext>
            </p:extLst>
          </p:nvPr>
        </p:nvGraphicFramePr>
        <p:xfrm>
          <a:off x="5857884" y="4143380"/>
          <a:ext cx="3509954" cy="2247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732228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Graphic spid="7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1071546"/>
          <a:ext cx="7572429" cy="5664222"/>
        </p:xfrm>
        <a:graphic>
          <a:graphicData uri="http://schemas.openxmlformats.org/drawingml/2006/table">
            <a:tbl>
              <a:tblPr/>
              <a:tblGrid>
                <a:gridCol w="4348014"/>
                <a:gridCol w="1009658"/>
                <a:gridCol w="1121226"/>
                <a:gridCol w="1093531"/>
              </a:tblGrid>
              <a:tr h="29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муниципальной программы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2022 год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2023 год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2024 год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07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«Развитие образования в Малмыжском районе»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336143,77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335901,17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323780,67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7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«Развитие культуры в Малмыжском районе»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55889,58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54786,58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54486,58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«Развитие муниципального управления в муниципальном образовании Малмыжский муниципальный район Кировской области»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32696,2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31103,6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30598,9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0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«Управление муниципальными финансами и регулирование межбюджетных отношений»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46417,3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48481,25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55379,92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0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«Повышение эффективности реализации молодежной политики в Малмыжском районе»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24,0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24,0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24,0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7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«Развитие физической культуры и спорта»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0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«Обеспечение безопасности и жизнедеятельности населения Малмыжского района»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2208,6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2163,6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2163,6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«Поддержка социально ориентированных некоммерческих организаций в муниципальном образовании Малмыжский муниципальный район»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0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«Развитие транспортной системы в Малмыжском районе»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53046,5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39723,6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38158,8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0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«Профилактика правонарушений и преступлений в Малмыжском районе Кировской области»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32,0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32,0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32,0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0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«Поддержка и развитие малого предпринимательства в Малмыжском районе Кировской области»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6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«Развитие агропромышленного комплекса в Малмыжском районе» на 2014-2025 годы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1615,6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1546,0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1516,8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7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«Управление муниципальным имуществом»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2152,0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2052,0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2052,0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6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МП «Комплексная система обращения  с твердыми коммунальными отходами»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4642,82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500,0</a:t>
                      </a:r>
                    </a:p>
                  </a:txBody>
                  <a:tcPr marL="52439" marR="524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357166"/>
            <a:ext cx="7429552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Паспорта муниципальных программ на 2022 год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2500516466"/>
              </p:ext>
            </p:extLst>
          </p:nvPr>
        </p:nvGraphicFramePr>
        <p:xfrm>
          <a:off x="0" y="535009"/>
          <a:ext cx="10009112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80199606"/>
              </p:ext>
            </p:extLst>
          </p:nvPr>
        </p:nvGraphicFramePr>
        <p:xfrm>
          <a:off x="2" y="3717032"/>
          <a:ext cx="9143997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922"/>
                <a:gridCol w="1392474"/>
                <a:gridCol w="1462098"/>
                <a:gridCol w="974732"/>
                <a:gridCol w="1253227"/>
                <a:gridCol w="1304126"/>
                <a:gridCol w="153941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вание высшего должностного лица субъекта РФ и муниципального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образования </a:t>
                      </a:r>
                    </a:p>
                    <a:p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вание законодательных органов государственной власти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и представительных органов муниципальных образований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Функционирование Правительства РФ, высших исполнительных органов государственной власти субъектов РФ, местных администраций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Судебная система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Обеспечение деятельности финансовых, налоговых и таможенных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органов и органов финансового надзора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chemeClr val="tx1"/>
                          </a:solidFill>
                        </a:rPr>
                        <a:t>Резервные фонды</a:t>
                      </a:r>
                      <a:endParaRPr lang="ru-RU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Другие общегосудар</a:t>
                      </a:r>
                    </a:p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ственные вопросы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3831" cy="10700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740352" cy="966294"/>
          </a:xfrm>
          <a:solidFill>
            <a:schemeClr val="accent6">
              <a:lumMod val="60000"/>
              <a:lumOff val="40000"/>
              <a:alpha val="9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01 «Общегосударственные вопросы»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5492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80312" cy="115787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0" dirty="0"/>
              <a:t>Расходы по разделу</a:t>
            </a:r>
            <a:br>
              <a:rPr lang="ru-RU" sz="2400" b="0" dirty="0"/>
            </a:br>
            <a:r>
              <a:rPr lang="ru-RU" sz="2400" b="0" dirty="0" smtClean="0"/>
              <a:t>03 </a:t>
            </a:r>
            <a:r>
              <a:rPr lang="ru-RU" sz="2400" b="0" dirty="0"/>
              <a:t>«Национальная </a:t>
            </a:r>
            <a:r>
              <a:rPr lang="ru-RU" sz="2400" b="0" dirty="0" smtClean="0"/>
              <a:t>безопасность и правоохранительная деятельность»</a:t>
            </a:r>
            <a:endParaRPr lang="ru-RU" sz="2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0" y="1052736"/>
            <a:ext cx="4406920" cy="4876594"/>
          </a:xfrm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Расходы предусмотрены на </a:t>
            </a:r>
            <a:r>
              <a:rPr lang="ru-RU" sz="2800" b="1" dirty="0">
                <a:solidFill>
                  <a:schemeClr val="tx2"/>
                </a:solidFill>
              </a:rPr>
              <a:t>содержание  единой дежурно-диспетчерской службы  в </a:t>
            </a:r>
            <a:r>
              <a:rPr lang="ru-RU" sz="2800" b="1" dirty="0" smtClean="0">
                <a:solidFill>
                  <a:schemeClr val="tx2"/>
                </a:solidFill>
              </a:rPr>
              <a:t>2022 </a:t>
            </a:r>
            <a:r>
              <a:rPr lang="ru-RU" sz="2800" b="1" dirty="0">
                <a:solidFill>
                  <a:schemeClr val="tx2"/>
                </a:solidFill>
              </a:rPr>
              <a:t>году в сумме </a:t>
            </a:r>
            <a:r>
              <a:rPr lang="ru-RU" sz="2800" b="1" u="sng" dirty="0" smtClean="0">
                <a:solidFill>
                  <a:schemeClr val="tx2"/>
                </a:solidFill>
              </a:rPr>
              <a:t>1 824,4 </a:t>
            </a:r>
            <a:r>
              <a:rPr lang="ru-RU" sz="2800" b="1" u="sng" dirty="0">
                <a:solidFill>
                  <a:schemeClr val="tx2"/>
                </a:solidFill>
              </a:rPr>
              <a:t>тыс. рублей</a:t>
            </a:r>
            <a:r>
              <a:rPr lang="ru-RU" sz="2800" dirty="0">
                <a:solidFill>
                  <a:schemeClr val="tx2"/>
                </a:solidFill>
              </a:rPr>
              <a:t>.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3456384" cy="2304255"/>
          </a:xfrm>
          <a:prstGeom prst="rect">
            <a:avLst/>
          </a:prstGeom>
        </p:spPr>
      </p:pic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82" r="2582"/>
          <a:stretch>
            <a:fillRect/>
          </a:stretch>
        </p:blipFill>
        <p:spPr>
          <a:xfrm>
            <a:off x="7524328" y="33561"/>
            <a:ext cx="1483568" cy="111267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509120"/>
            <a:ext cx="2624927" cy="19699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4056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04442"/>
            <a:ext cx="21097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839905" y="13115"/>
            <a:ext cx="7304094" cy="111162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Расходы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по разделу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04 «Национальная экономика»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3008027718"/>
              </p:ext>
            </p:extLst>
          </p:nvPr>
        </p:nvGraphicFramePr>
        <p:xfrm>
          <a:off x="428596" y="1285860"/>
          <a:ext cx="8296687" cy="2515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13175"/>
            <a:ext cx="222567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867" y="5004443"/>
            <a:ext cx="200501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033683"/>
            <a:ext cx="178593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" y="0"/>
            <a:ext cx="1836204" cy="12241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1428736"/>
            <a:ext cx="4245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Расходы предусмотрены в сумме</a:t>
            </a:r>
          </a:p>
          <a:p>
            <a:r>
              <a:rPr lang="ru-RU" sz="2000" b="1" dirty="0" smtClean="0"/>
              <a:t> 53 655,3 тыс.руб.: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786190"/>
            <a:ext cx="1500198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Сельское хозяйство и рыболовство</a:t>
            </a:r>
            <a:endParaRPr lang="ru-RU" sz="1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3786190"/>
            <a:ext cx="1714512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Транспорт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3786190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Дорожное хозяйство</a:t>
            </a:r>
            <a:endParaRPr lang="ru-RU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286644" y="4000504"/>
            <a:ext cx="71438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929454" y="3786190"/>
            <a:ext cx="1643074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Другие вопросы в области национальной экономики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9752210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s://xn--80ad9akg2d.xn--p1ai/files/images/items/9/9706zeb02be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2773351" cy="18034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57554" y="785794"/>
            <a:ext cx="5643602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Раздел 05 «Жилищно-коммунальное хозяйство»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928934"/>
            <a:ext cx="7643866" cy="24288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Расходы на создание мест (площадок) накопления твердых коммунальных отходов в сумме </a:t>
            </a:r>
            <a:r>
              <a:rPr lang="ru-RU" sz="2400" b="1" dirty="0" smtClean="0">
                <a:solidFill>
                  <a:srgbClr val="FF0000"/>
                </a:solidFill>
              </a:rPr>
              <a:t>108,52 тыс.рублей</a:t>
            </a:r>
            <a:r>
              <a:rPr lang="ru-RU" sz="2400" b="1" dirty="0" smtClean="0">
                <a:solidFill>
                  <a:schemeClr val="tx1"/>
                </a:solidFill>
              </a:rPr>
              <a:t>, в том числе за счет </a:t>
            </a:r>
            <a:r>
              <a:rPr lang="ru-RU" sz="2400" b="1" u="sng" dirty="0" smtClean="0">
                <a:solidFill>
                  <a:schemeClr val="tx1"/>
                </a:solidFill>
              </a:rPr>
              <a:t>средств областного бюджета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103,1 тыс.рублей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0" name="Picture 6" descr="https://static.nevnov.ru/uploads/2020/07/10/orig-1594383812yh9xjXSfEuSzVLvuydDcxaTAAIncin8KN8PWcN4w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285728"/>
            <a:ext cx="3773483" cy="23574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43372" y="642918"/>
            <a:ext cx="4643470" cy="164307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Раздел 06 «Охрана окружающей среды»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3214686"/>
            <a:ext cx="7500990" cy="271464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 целях реализации государственной программы Кировской области «Охрана окружающей среды, воспроизводство и использование природных ресурсов» предусмотрены средства в сумме </a:t>
            </a:r>
            <a:r>
              <a:rPr lang="ru-RU" sz="2000" b="1" dirty="0" smtClean="0">
                <a:solidFill>
                  <a:srgbClr val="C00000"/>
                </a:solidFill>
              </a:rPr>
              <a:t>4034,3 тыс. рублей </a:t>
            </a:r>
            <a:r>
              <a:rPr lang="ru-RU" sz="2000" b="1" dirty="0" smtClean="0">
                <a:solidFill>
                  <a:schemeClr val="tx1"/>
                </a:solidFill>
              </a:rPr>
              <a:t>на ликвидацию свалок бытовых (коммунальных) отходов, не отвечающих требованиям природоохранного законодательства </a:t>
            </a:r>
            <a:r>
              <a:rPr lang="ru-RU" sz="2000" b="1" dirty="0" smtClean="0">
                <a:solidFill>
                  <a:srgbClr val="C00000"/>
                </a:solidFill>
              </a:rPr>
              <a:t>(</a:t>
            </a:r>
            <a:r>
              <a:rPr lang="ru-RU" sz="2000" b="1" dirty="0" smtClean="0">
                <a:solidFill>
                  <a:srgbClr val="C00000"/>
                </a:solidFill>
              </a:rPr>
              <a:t>Малмыжское</a:t>
            </a:r>
            <a:r>
              <a:rPr lang="ru-RU" sz="2000" b="1" dirty="0" smtClean="0">
                <a:solidFill>
                  <a:srgbClr val="C00000"/>
                </a:solidFill>
              </a:rPr>
              <a:t> городское поселение)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0830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i="1" dirty="0" smtClean="0"/>
              <a:t>Расходы по разделу 07 «Образование»</a:t>
            </a:r>
            <a:endParaRPr lang="ru-RU" sz="2800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36" y="188640"/>
            <a:ext cx="204022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2173690"/>
              </p:ext>
            </p:extLst>
          </p:nvPr>
        </p:nvGraphicFramePr>
        <p:xfrm>
          <a:off x="395531" y="3645024"/>
          <a:ext cx="8748468" cy="187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078"/>
                <a:gridCol w="1350239"/>
                <a:gridCol w="1565917"/>
                <a:gridCol w="1458078"/>
                <a:gridCol w="1458078"/>
                <a:gridCol w="1458078"/>
              </a:tblGrid>
              <a:tr h="187032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Дошкольное образование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(23,5%)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Общее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образование</a:t>
                      </a:r>
                    </a:p>
                    <a:p>
                      <a:pPr algn="l"/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(67,7%)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Дополнительное образование детей (6,8%)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Профессиональная подготовка, переподготовка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и повышение квалификации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Молодежная политика и оздоровление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детей (0,1%)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образования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(1,9%)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129284"/>
            <a:ext cx="2232248" cy="15270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115810"/>
            <a:ext cx="1872208" cy="15264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859" y="5107235"/>
            <a:ext cx="2065412" cy="1549059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401486681"/>
              </p:ext>
            </p:extLst>
          </p:nvPr>
        </p:nvGraphicFramePr>
        <p:xfrm>
          <a:off x="428596" y="928670"/>
          <a:ext cx="8572560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5115811"/>
            <a:ext cx="1925930" cy="15270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47557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668344" cy="1052736"/>
          </a:xfr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08 </a:t>
            </a:r>
            <a:br>
              <a:rPr lang="ru-RU" sz="2800" i="1" dirty="0" smtClean="0"/>
            </a:br>
            <a:r>
              <a:rPr lang="ru-RU" sz="2800" i="1" dirty="0" smtClean="0"/>
              <a:t>«Культура, кинематография»</a:t>
            </a:r>
            <a:endParaRPr lang="ru-RU" sz="2800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6587789"/>
              </p:ext>
            </p:extLst>
          </p:nvPr>
        </p:nvGraphicFramePr>
        <p:xfrm>
          <a:off x="683567" y="3501008"/>
          <a:ext cx="792088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407"/>
                <a:gridCol w="2241758"/>
                <a:gridCol w="2017582"/>
                <a:gridCol w="1868134"/>
              </a:tblGrid>
              <a:tr h="61469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Поддержка и развитие народного творчества и досуговой деятельности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(45,7%)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Научно-просветительская и образовательная деятельность музея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(10,1%)</a:t>
                      </a:r>
                    </a:p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Организация библиотечного обслуживания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(35,1%)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культуры, кинематографии 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(9,1%)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033044147"/>
              </p:ext>
            </p:extLst>
          </p:nvPr>
        </p:nvGraphicFramePr>
        <p:xfrm>
          <a:off x="251520" y="980728"/>
          <a:ext cx="835292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13176"/>
            <a:ext cx="2355181" cy="15701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0" y="0"/>
            <a:ext cx="1388625" cy="1218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5013176"/>
            <a:ext cx="2093495" cy="15701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893" y="5013176"/>
            <a:ext cx="1905060" cy="15701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013176"/>
            <a:ext cx="2093495" cy="15701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44625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08504" cy="119675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Основные характеристики проекта бюджета на 2022 год и плановый период 2023 и 2024 годов</a:t>
            </a:r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9380347"/>
              </p:ext>
            </p:extLst>
          </p:nvPr>
        </p:nvGraphicFramePr>
        <p:xfrm>
          <a:off x="179512" y="1196752"/>
          <a:ext cx="8784976" cy="53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088232"/>
                <a:gridCol w="2088232"/>
                <a:gridCol w="2088232"/>
              </a:tblGrid>
              <a:tr h="10489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показателей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2022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2023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на 2024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ДОХОДЫ - всего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531 894,81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506 904,9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503 523,8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налоговые доходы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86 389,2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89 057,7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91 772,1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/>
                        <a:t>неналоговые доходы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31 885,7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32 337,1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32 785,0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819334">
                <a:tc>
                  <a:txBody>
                    <a:bodyPr/>
                    <a:lstStyle/>
                    <a:p>
                      <a:r>
                        <a:rPr lang="ru-RU" dirty="0" smtClean="0"/>
                        <a:t>безвозмездные поступления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413 619,9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385 510,1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378 966,7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РАСХОДЫ -</a:t>
                      </a:r>
                      <a:r>
                        <a:rPr lang="ru-RU" sz="2400" b="1" baseline="0" dirty="0" smtClean="0"/>
                        <a:t> всего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536</a:t>
                      </a:r>
                      <a:r>
                        <a:rPr lang="ru-RU" sz="2400" b="1" baseline="0" dirty="0" smtClean="0"/>
                        <a:t> 551,17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517 996,60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510 376,07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ДЕФИЦИТ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-4 656,36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-11 091,7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-6 852,27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40352" y="90872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Тыс.руб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987735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058" y="1355455"/>
            <a:ext cx="3385941" cy="20162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79313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На реализацию государственной программы Кировской области «Содействие развитию гражданского общества, поддержка социально ориентированных некоммерческих организаций и укрепление единства российской нации», связанных с проведением национального праздника «Сабантуй» - </a:t>
            </a:r>
            <a:r>
              <a:rPr lang="ru-RU" sz="2400" b="1" u="sng" dirty="0">
                <a:solidFill>
                  <a:srgbClr val="C00000"/>
                </a:solidFill>
              </a:rPr>
              <a:t>400,0 тыс. руб</a:t>
            </a:r>
            <a:r>
              <a:rPr lang="ru-RU" sz="2400" b="1" u="sng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843" y="4576840"/>
            <a:ext cx="3105323" cy="20639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7" y="1484784"/>
            <a:ext cx="3227529" cy="21451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29665"/>
            <a:ext cx="3025847" cy="2011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385271"/>
            <a:ext cx="3805761" cy="2856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981" y="5273824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0970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73775307"/>
              </p:ext>
            </p:extLst>
          </p:nvPr>
        </p:nvGraphicFramePr>
        <p:xfrm>
          <a:off x="179512" y="1196752"/>
          <a:ext cx="878497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397" y="-17253"/>
            <a:ext cx="6956661" cy="106998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Расходы по разделу 10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«Социальная политика»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4624"/>
            <a:ext cx="1821144" cy="13239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18076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564905"/>
            <a:ext cx="2678546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Подраздел 1003»Социальное обеспечение населения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2887595377"/>
              </p:ext>
            </p:extLst>
          </p:nvPr>
        </p:nvGraphicFramePr>
        <p:xfrm>
          <a:off x="2915816" y="1052736"/>
          <a:ext cx="6023992" cy="4189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3641973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362,0 тыс.руб.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488" y="1844824"/>
            <a:ext cx="16425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7 088,0,0</a:t>
            </a:r>
          </a:p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63924"/>
            <a:ext cx="1529672" cy="21701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79" y="412884"/>
            <a:ext cx="1628800" cy="1628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3856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52" y="5286578"/>
            <a:ext cx="3105912" cy="156057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441565032"/>
              </p:ext>
            </p:extLst>
          </p:nvPr>
        </p:nvGraphicFramePr>
        <p:xfrm>
          <a:off x="419426" y="963246"/>
          <a:ext cx="703289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Овал 3"/>
          <p:cNvSpPr/>
          <p:nvPr/>
        </p:nvSpPr>
        <p:spPr>
          <a:xfrm>
            <a:off x="6060457" y="1271162"/>
            <a:ext cx="1296144" cy="1268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664250" y="2763446"/>
            <a:ext cx="1356021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133886" y="4250705"/>
            <a:ext cx="1248009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5220" y="2949853"/>
            <a:ext cx="5523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содержание ребенка в семье опекуна и приемной семье, а также вознаграждение приемному родителю на </a:t>
            </a:r>
            <a:r>
              <a:rPr lang="ru-RU" dirty="0" smtClean="0"/>
              <a:t>2022 </a:t>
            </a:r>
            <a:r>
              <a:rPr lang="ru-RU" dirty="0"/>
              <a:t>год в объеме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797" y="4360166"/>
            <a:ext cx="5525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На выплату компенсации платы, взимаемой с родителей за присмотр и уход за детьми в образовательных  </a:t>
            </a:r>
            <a:r>
              <a:rPr lang="ru-RU" sz="1600" dirty="0" smtClean="0"/>
              <a:t>организациях</a:t>
            </a:r>
            <a:r>
              <a:rPr lang="ru-RU" sz="1600" dirty="0"/>
              <a:t>, реализующих образовательную программу дошкольного образования на </a:t>
            </a:r>
            <a:r>
              <a:rPr lang="ru-RU" sz="1600" dirty="0" smtClean="0"/>
              <a:t>2022 год </a:t>
            </a:r>
            <a:r>
              <a:rPr lang="ru-RU" sz="1600" dirty="0"/>
              <a:t>в объеме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820" y="1484183"/>
            <a:ext cx="58640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обеспечение жилыми помещениями детей-сирот, детей, оставшихся без попечения родителей, а также детей, находящихся под </a:t>
            </a:r>
            <a:r>
              <a:rPr lang="ru-RU" dirty="0" smtClean="0"/>
              <a:t>опекой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00892" y="2579872"/>
            <a:ext cx="2143108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подраздел 1004 «Охрана семьи и детства»</a:t>
            </a:r>
            <a:endParaRPr lang="ru-RU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729817" y="2930138"/>
            <a:ext cx="1296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5 052,0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33885" y="4483278"/>
            <a:ext cx="1318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1 812,5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72607" y="1600399"/>
            <a:ext cx="1503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1 575,6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752" y="0"/>
            <a:ext cx="1756362" cy="1805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5516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2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00192" cy="1124744"/>
          </a:xfrm>
          <a:solidFill>
            <a:srgbClr val="FF3300">
              <a:alpha val="48627"/>
            </a:srgb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11</a:t>
            </a:r>
            <a:br>
              <a:rPr lang="ru-RU" sz="2800" i="1" dirty="0" smtClean="0"/>
            </a:br>
            <a:r>
              <a:rPr lang="ru-RU" sz="2800" i="1" dirty="0" smtClean="0"/>
              <a:t> «Физическая культура и спорт»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8" y="1484784"/>
            <a:ext cx="4167301" cy="311368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расходы запланированы на реализацию муниципальной программы  на </a:t>
            </a:r>
            <a:r>
              <a:rPr lang="ru-RU" sz="2800" dirty="0" smtClean="0"/>
              <a:t>2022 год </a:t>
            </a:r>
          </a:p>
          <a:p>
            <a:pPr algn="ctr"/>
            <a:r>
              <a:rPr lang="ru-RU" sz="2800" dirty="0"/>
              <a:t>в</a:t>
            </a:r>
            <a:r>
              <a:rPr lang="ru-RU" sz="2800" dirty="0" smtClean="0"/>
              <a:t> сумме </a:t>
            </a:r>
            <a:r>
              <a:rPr lang="ru-RU" sz="2800" b="1" dirty="0" smtClean="0"/>
              <a:t>100,0 тыс.руб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098" y="0"/>
            <a:ext cx="1776600" cy="12977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90180"/>
            <a:ext cx="3025168" cy="2268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968" y="3927077"/>
            <a:ext cx="3656730" cy="24795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49080"/>
            <a:ext cx="3332449" cy="2258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5177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688" y="2996952"/>
            <a:ext cx="1700808" cy="17008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7081108" cy="98072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13 «Обслуживание государственного и муниципального долга»</a:t>
            </a:r>
            <a:endParaRPr lang="ru-RU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39778" y="1640049"/>
            <a:ext cx="864096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предусмотрены в объеме </a:t>
            </a:r>
            <a:r>
              <a:rPr lang="ru-RU" sz="2800" b="1" dirty="0" smtClean="0"/>
              <a:t>1 174,6 тыс. рублей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2780928"/>
            <a:ext cx="7488832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/>
              <a:t>Расходы по разделу 14 «Межбюджетные трансферты общего характера бюджетам субъектов РФ и муниципальных образований»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01548" y="4594860"/>
            <a:ext cx="892899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запланированы на 2022 год </a:t>
            </a:r>
          </a:p>
          <a:p>
            <a:r>
              <a:rPr lang="ru-RU" sz="2800" dirty="0" smtClean="0"/>
              <a:t>в сумме </a:t>
            </a:r>
            <a:r>
              <a:rPr lang="ru-RU" sz="2800" b="1" dirty="0" smtClean="0"/>
              <a:t>38 819,6 тыс.рублей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1496749" cy="1187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252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33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821418" cy="1503962"/>
          </a:xfrm>
          <a:solidFill>
            <a:srgbClr val="FFFF00">
              <a:alpha val="20000"/>
            </a:srgb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покрытия дефицита районного бюджета на 2022 год </a:t>
            </a:r>
            <a:r>
              <a:rPr lang="ru-RU" sz="31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(тыс.рублей)</a:t>
            </a:r>
            <a:endParaRPr lang="ru-RU" sz="31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9973" y="2000240"/>
            <a:ext cx="3796275" cy="1920025"/>
          </a:xfrm>
          <a:prstGeom prst="rect">
            <a:avLst/>
          </a:prstGeom>
          <a:noFill/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b"/>
          <a:lstStyle/>
          <a:p>
            <a:pPr algn="ctr" defTabSz="1369530">
              <a:lnSpc>
                <a:spcPct val="90000"/>
              </a:lnSpc>
            </a:pPr>
            <a:r>
              <a:rPr lang="ru-RU" sz="3600" dirty="0">
                <a:solidFill>
                  <a:srgbClr val="D028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ДОХОДЫ</a:t>
            </a:r>
          </a:p>
          <a:p>
            <a:pPr algn="ctr" defTabSz="1369530">
              <a:lnSpc>
                <a:spcPct val="90000"/>
              </a:lnSpc>
            </a:pPr>
            <a:endParaRPr lang="ru-RU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369530">
              <a:lnSpc>
                <a:spcPct val="90000"/>
              </a:lnSpc>
            </a:pPr>
            <a:r>
              <a:rPr lang="ru-RU" sz="3600" dirty="0" smtClean="0">
                <a:solidFill>
                  <a:srgbClr val="006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531 894,81</a:t>
            </a:r>
            <a:endParaRPr lang="ru-RU" sz="3600" dirty="0">
              <a:solidFill>
                <a:srgbClr val="006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369530">
              <a:lnSpc>
                <a:spcPct val="90000"/>
              </a:lnSpc>
            </a:pPr>
            <a:endParaRPr lang="ru-RU" sz="33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629" y="2171849"/>
            <a:ext cx="3786214" cy="1788448"/>
          </a:xfrm>
          <a:prstGeom prst="rect">
            <a:avLst/>
          </a:prstGeom>
          <a:noFill/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b"/>
          <a:lstStyle/>
          <a:p>
            <a:pPr algn="ctr" defTabSz="1369530">
              <a:lnSpc>
                <a:spcPct val="90000"/>
              </a:lnSpc>
            </a:pPr>
            <a:r>
              <a:rPr lang="ru-RU" sz="3600" dirty="0">
                <a:solidFill>
                  <a:srgbClr val="D028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</a:t>
            </a:r>
          </a:p>
          <a:p>
            <a:pPr algn="ctr" defTabSz="1369530">
              <a:lnSpc>
                <a:spcPct val="90000"/>
              </a:lnSpc>
            </a:pPr>
            <a:endParaRPr lang="ru-RU" sz="3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369530">
              <a:lnSpc>
                <a:spcPct val="90000"/>
              </a:lnSpc>
            </a:pPr>
            <a:r>
              <a:rPr lang="ru-RU" sz="3600" dirty="0" smtClean="0">
                <a:solidFill>
                  <a:srgbClr val="006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536 551,17</a:t>
            </a:r>
            <a:endParaRPr lang="ru-RU" sz="3600" dirty="0">
              <a:solidFill>
                <a:srgbClr val="006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26408">
            <a:off x="1405945" y="4071440"/>
            <a:ext cx="6385022" cy="181188"/>
          </a:xfrm>
          <a:prstGeom prst="rect">
            <a:avLst/>
          </a:prstGeom>
          <a:solidFill>
            <a:srgbClr val="000099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sz="2000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303064" y="4303086"/>
            <a:ext cx="470638" cy="336187"/>
          </a:xfrm>
          <a:prstGeom prst="triangl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71737" y="5109728"/>
            <a:ext cx="3429024" cy="806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/>
            <a:r>
              <a:rPr lang="ru-RU" sz="3600" dirty="0">
                <a:solidFill>
                  <a:srgbClr val="D028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ДЕФИЦИТ</a:t>
            </a:r>
          </a:p>
          <a:p>
            <a:pPr algn="ctr"/>
            <a:r>
              <a:rPr lang="ru-RU" sz="3600" dirty="0">
                <a:solidFill>
                  <a:srgbClr val="006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3600" dirty="0" smtClean="0">
                <a:solidFill>
                  <a:srgbClr val="006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4 656,36</a:t>
            </a:r>
            <a:endParaRPr lang="ru-RU" sz="3600" dirty="0">
              <a:solidFill>
                <a:srgbClr val="006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Номер слайда 3"/>
          <p:cNvSpPr txBox="1">
            <a:spLocks/>
          </p:cNvSpPr>
          <p:nvPr/>
        </p:nvSpPr>
        <p:spPr>
          <a:xfrm>
            <a:off x="8621046" y="6436124"/>
            <a:ext cx="513999" cy="418703"/>
          </a:xfrm>
          <a:prstGeom prst="rect">
            <a:avLst/>
          </a:prstGeom>
        </p:spPr>
        <p:txBody>
          <a:bodyPr lIns="82927" tIns="41463" rIns="82927" bIns="41463">
            <a:normAutofit/>
          </a:bodyPr>
          <a:lstStyle>
            <a:defPPr>
              <a:defRPr lang="ru-RU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85703">
              <a:defRPr/>
            </a:pPr>
            <a:r>
              <a:rPr lang="ru-RU" sz="1500" dirty="0" smtClean="0">
                <a:solidFill>
                  <a:schemeClr val="bg1"/>
                </a:solidFill>
              </a:rPr>
              <a:t>23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72132" y="4643446"/>
            <a:ext cx="3286148" cy="1857388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prstClr val="black"/>
                </a:solidFill>
              </a:rPr>
              <a:t>Основным источником покрытия дефицита бюджета района в 2022 году являются кредиты кредитных организаций, а так же остатки средств на счетах.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5334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253" y="3724137"/>
            <a:ext cx="2758658" cy="3161785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516323626"/>
              </p:ext>
            </p:extLst>
          </p:nvPr>
        </p:nvGraphicFramePr>
        <p:xfrm>
          <a:off x="179512" y="1656244"/>
          <a:ext cx="8856984" cy="5201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924475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Основные подходы и характеристики бюджета района на плановый период 2023 и 2024 годов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369557"/>
            <a:ext cx="144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506 904,90 тыс.руб.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2378497"/>
            <a:ext cx="18573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Расходы </a:t>
            </a:r>
            <a:r>
              <a:rPr lang="ru-RU" sz="2000" b="1" dirty="0" smtClean="0">
                <a:solidFill>
                  <a:schemeClr val="bg1"/>
                </a:solidFill>
              </a:rPr>
              <a:t>       </a:t>
            </a:r>
            <a:r>
              <a:rPr lang="ru-RU" b="1" dirty="0" smtClean="0">
                <a:solidFill>
                  <a:schemeClr val="bg1"/>
                </a:solidFill>
              </a:rPr>
              <a:t>517 996,60 </a:t>
            </a:r>
            <a:r>
              <a:rPr lang="ru-RU" sz="2000" b="1" dirty="0" smtClean="0">
                <a:solidFill>
                  <a:schemeClr val="bg1"/>
                </a:solidFill>
              </a:rPr>
              <a:t>тыс.руб</a:t>
            </a:r>
            <a:r>
              <a:rPr lang="ru-RU" sz="20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5" y="2382411"/>
            <a:ext cx="126399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 </a:t>
            </a:r>
            <a:r>
              <a:rPr lang="ru-RU" b="1" dirty="0" smtClean="0">
                <a:solidFill>
                  <a:schemeClr val="bg1"/>
                </a:solidFill>
              </a:rPr>
              <a:t>503 523,80 </a:t>
            </a:r>
            <a:r>
              <a:rPr lang="ru-RU" sz="2000" b="1" dirty="0" smtClean="0">
                <a:solidFill>
                  <a:schemeClr val="bg1"/>
                </a:solidFill>
              </a:rPr>
              <a:t>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2369557"/>
            <a:ext cx="12241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Расходы </a:t>
            </a:r>
            <a:r>
              <a:rPr lang="ru-RU" b="1" dirty="0" smtClean="0">
                <a:solidFill>
                  <a:schemeClr val="bg1"/>
                </a:solidFill>
              </a:rPr>
              <a:t>510 376,07 </a:t>
            </a:r>
            <a:r>
              <a:rPr lang="ru-RU" sz="2000" b="1" dirty="0" smtClean="0">
                <a:solidFill>
                  <a:schemeClr val="bg1"/>
                </a:solidFill>
              </a:rPr>
              <a:t>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52102" y="163583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2023 год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516216" y="163583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2024 год</a:t>
            </a: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316178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2583"/>
            <a:ext cx="1728192" cy="15567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900" y="188640"/>
            <a:ext cx="8856984" cy="92447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6A0202"/>
                </a:solidFill>
              </a:rPr>
              <a:t>Структура и динамика прогнозируемых объемов </a:t>
            </a:r>
            <a:r>
              <a:rPr lang="en-US" sz="2800" b="1" dirty="0" smtClean="0">
                <a:solidFill>
                  <a:srgbClr val="6A0202"/>
                </a:solidFill>
              </a:rPr>
              <a:t/>
            </a:r>
            <a:br>
              <a:rPr lang="en-US" sz="2800" b="1" dirty="0" smtClean="0">
                <a:solidFill>
                  <a:srgbClr val="6A0202"/>
                </a:solidFill>
              </a:rPr>
            </a:br>
            <a:r>
              <a:rPr lang="ru-RU" sz="2800" b="1" dirty="0" smtClean="0">
                <a:solidFill>
                  <a:srgbClr val="6A0202"/>
                </a:solidFill>
              </a:rPr>
              <a:t>поступлений доходов в плановом периоде</a:t>
            </a:r>
            <a:endParaRPr lang="ru-RU" sz="2800" b="1" dirty="0">
              <a:solidFill>
                <a:srgbClr val="6A020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9430791"/>
              </p:ext>
            </p:extLst>
          </p:nvPr>
        </p:nvGraphicFramePr>
        <p:xfrm>
          <a:off x="84346" y="1484784"/>
          <a:ext cx="9000999" cy="481518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800198"/>
                <a:gridCol w="1152128"/>
                <a:gridCol w="576064"/>
                <a:gridCol w="1152128"/>
                <a:gridCol w="720080"/>
                <a:gridCol w="1224136"/>
                <a:gridCol w="648072"/>
                <a:gridCol w="1057085"/>
                <a:gridCol w="671108"/>
              </a:tblGrid>
              <a:tr h="1008112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Показатель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2023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Струк-тура,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2024года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Струк-тура,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2023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</a:t>
                      </a:r>
                      <a:r>
                        <a:rPr lang="en-US" sz="1400" dirty="0" smtClean="0">
                          <a:effectLst/>
                        </a:rPr>
                        <a:t>2</a:t>
                      </a:r>
                      <a:r>
                        <a:rPr lang="ru-RU" sz="1400" dirty="0" smtClean="0">
                          <a:effectLst/>
                        </a:rPr>
                        <a:t>2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2024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2023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effectLst/>
                        </a:rPr>
                        <a:t>Доходы, всего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506 904,9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100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503 523,8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100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-24</a:t>
                      </a:r>
                      <a:r>
                        <a:rPr lang="ru-RU" sz="1600" b="1" baseline="0" dirty="0" smtClean="0"/>
                        <a:t> 989,9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95,3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-3 381,1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99,3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89 057,7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17,6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91 772,1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18,2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2 668,5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103,1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2 714,4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103,1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Неналоговые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32 337,1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6,4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32 785,0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6,5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451,4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101,4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447,9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101,4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  <a:tr h="1082008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Безвозмездные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3385 510,1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</a:t>
                      </a:r>
                      <a:r>
                        <a:rPr lang="ru-RU" sz="1600" dirty="0" smtClean="0"/>
                        <a:t>6</a:t>
                      </a:r>
                      <a:r>
                        <a:rPr lang="en-US" sz="1600" dirty="0" smtClean="0"/>
                        <a:t>,</a:t>
                      </a:r>
                      <a:r>
                        <a:rPr lang="ru-RU" sz="1600" dirty="0" smtClean="0"/>
                        <a:t>0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378966,7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</a:t>
                      </a:r>
                      <a:r>
                        <a:rPr lang="ru-RU" sz="1600" dirty="0" smtClean="0"/>
                        <a:t>5,3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</a:t>
                      </a:r>
                      <a:r>
                        <a:rPr lang="ru-RU" sz="1600" dirty="0" smtClean="0"/>
                        <a:t>28 109,8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93,2</a:t>
                      </a:r>
                      <a:r>
                        <a:rPr lang="ru-RU" sz="1600" baseline="0" dirty="0" smtClean="0"/>
                        <a:t> 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-6 543,4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98,3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196752"/>
            <a:ext cx="1134492" cy="44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82492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083478" y="0"/>
            <a:ext cx="2051720" cy="11540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7" y="217007"/>
            <a:ext cx="7632848" cy="7200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Динамика основных налоговых и неналоговых доходов бюджета района в плановом периоде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2214220"/>
              </p:ext>
            </p:extLst>
          </p:nvPr>
        </p:nvGraphicFramePr>
        <p:xfrm>
          <a:off x="116130" y="1179136"/>
          <a:ext cx="8928993" cy="5180330"/>
        </p:xfrm>
        <a:graphic>
          <a:graphicData uri="http://schemas.openxmlformats.org/drawingml/2006/table">
            <a:tbl>
              <a:tblPr firstRow="1" firstCol="1" bandRow="1" bandCol="1">
                <a:tableStyleId>{7DF18680-E054-41AD-8BC1-D1AEF772440D}</a:tableStyleId>
              </a:tblPr>
              <a:tblGrid>
                <a:gridCol w="4311854"/>
                <a:gridCol w="1069827"/>
                <a:gridCol w="1181820"/>
                <a:gridCol w="1183672"/>
                <a:gridCol w="1181820"/>
              </a:tblGrid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показателей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2023год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2024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Темп роста прогноза </a:t>
                      </a:r>
                      <a:r>
                        <a:rPr lang="ru-RU" sz="1200" dirty="0" smtClean="0">
                          <a:effectLst/>
                        </a:rPr>
                        <a:t>2023 </a:t>
                      </a:r>
                      <a:r>
                        <a:rPr lang="ru-RU" sz="1200" dirty="0">
                          <a:effectLst/>
                        </a:rPr>
                        <a:t>года к прогнозу </a:t>
                      </a:r>
                      <a:r>
                        <a:rPr lang="ru-RU" sz="1200" dirty="0" smtClean="0">
                          <a:effectLst/>
                        </a:rPr>
                        <a:t>2022 </a:t>
                      </a:r>
                      <a:r>
                        <a:rPr lang="ru-RU" sz="1200" dirty="0">
                          <a:effectLst/>
                        </a:rPr>
                        <a:t>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3225" algn="l"/>
                        </a:tabLst>
                      </a:pPr>
                      <a:r>
                        <a:rPr lang="ru-RU" sz="1200" dirty="0">
                          <a:effectLst/>
                        </a:rPr>
                        <a:t>Темп роста прогноза </a:t>
                      </a:r>
                      <a:r>
                        <a:rPr lang="ru-RU" sz="1200" dirty="0" smtClean="0">
                          <a:effectLst/>
                        </a:rPr>
                        <a:t>2024 года </a:t>
                      </a:r>
                      <a:r>
                        <a:rPr lang="ru-RU" sz="1200" dirty="0">
                          <a:effectLst/>
                        </a:rPr>
                        <a:t>к прогнозу </a:t>
                      </a:r>
                      <a:r>
                        <a:rPr lang="ru-RU" sz="1200" dirty="0" smtClean="0">
                          <a:effectLst/>
                        </a:rPr>
                        <a:t>2023 </a:t>
                      </a:r>
                      <a:r>
                        <a:rPr lang="ru-RU" sz="1200" dirty="0">
                          <a:effectLst/>
                        </a:rPr>
                        <a:t>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</a:tr>
              <a:tr h="315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Налоговые и неналоговые доходы всего, в том числе</a:t>
                      </a:r>
                      <a:r>
                        <a:rPr lang="ru-RU" sz="1400" dirty="0" smtClean="0">
                          <a:effectLst/>
                        </a:rPr>
                        <a:t>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121 394,8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124 557,1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102,3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102,6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40075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40 075,1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42 078,8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105,1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56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уплаты акцизов на нефтепродукты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7 032,6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7 124,8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5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33 692,0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34 198,0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Единый сельскохозяйственный налог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43,5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5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972,0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986,0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имущество организаций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5 683,0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5 768,0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Госпошлина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1 560,0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1 573,0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32018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Доходы, получаемые в виде арендной платы за земельные участки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2 872,7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2 872,7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сдачи в аренду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4 704,7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4 704,7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231836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Прочие поступления от использования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112,6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117,2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104,1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508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Плата за негативное воздействие на окружающую среду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149,3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149,3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платных услуг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23 056,5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23 451,5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101,7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318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компенсации затрат государства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1 273,8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1 322,1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103,8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продажи земельных участков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69,0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69,0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Штрафы, санкции, возмещение ущерба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98,5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98,5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378" y="836712"/>
            <a:ext cx="1206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79940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1" y="3933056"/>
            <a:ext cx="5369049" cy="2924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616" y="7665"/>
            <a:ext cx="7390928" cy="1143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Доходы бюджета района </a:t>
            </a:r>
            <a:br>
              <a:rPr lang="ru-RU" dirty="0" smtClean="0"/>
            </a:br>
            <a:r>
              <a:rPr lang="ru-RU" dirty="0" smtClean="0"/>
              <a:t>на 2022 год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603" y="0"/>
            <a:ext cx="1691680" cy="12687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" y="1131375"/>
            <a:ext cx="3123829" cy="20233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1" y="1643050"/>
            <a:ext cx="524596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Учтены вступившие в силу с 1 января 2022 года законодательные акты, предусматривающие внесение изменений и дополнений в налоговое законодательство, а также планируемые изменения в области налоговой политики, запланированные Правительством РФ в рамках Основных направлений налоговой политики РФ на 2022 год и плановый период 2023 и 2024 годов</a:t>
            </a:r>
            <a:endParaRPr lang="ru-RU" sz="1600" b="1" u="sng" dirty="0"/>
          </a:p>
        </p:txBody>
      </p:sp>
    </p:spTree>
    <p:extLst>
      <p:ext uri="{BB962C8B-B14F-4D97-AF65-F5344CB8AC3E}">
        <p14:creationId xmlns="" xmlns:p14="http://schemas.microsoft.com/office/powerpoint/2010/main" val="18294031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244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Объем безвозмездных поступлений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 плановый период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1028699"/>
              </p:ext>
            </p:extLst>
          </p:nvPr>
        </p:nvGraphicFramePr>
        <p:xfrm>
          <a:off x="251520" y="1268760"/>
          <a:ext cx="8712968" cy="4806019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6032054"/>
                <a:gridCol w="1340457"/>
                <a:gridCol w="1340457"/>
              </a:tblGrid>
              <a:tr h="75094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Наименование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Прогноз на </a:t>
                      </a:r>
                      <a:r>
                        <a:rPr lang="ru-RU" sz="1600" dirty="0" smtClean="0">
                          <a:effectLst/>
                        </a:rPr>
                        <a:t>2023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Прогноз на </a:t>
                      </a:r>
                      <a:r>
                        <a:rPr lang="ru-RU" sz="1600" dirty="0" smtClean="0">
                          <a:effectLst/>
                        </a:rPr>
                        <a:t>2024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Безвозмездные поступления, всего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385 510,1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378 966,7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effectLst/>
                        </a:rPr>
                        <a:t>      </a:t>
                      </a:r>
                      <a:r>
                        <a:rPr lang="ru-RU" sz="1600" i="1" dirty="0" smtClean="0">
                          <a:effectLst/>
                        </a:rPr>
                        <a:t>Дотации </a:t>
                      </a:r>
                      <a:r>
                        <a:rPr lang="ru-RU" sz="1600" i="1" dirty="0">
                          <a:effectLst/>
                        </a:rPr>
                        <a:t>на выравнивание бюджетной обеспеченности</a:t>
                      </a:r>
                      <a:endParaRPr lang="ru-RU" sz="16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83 151,0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83 980,0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01129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Субсидии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956</a:t>
                      </a:r>
                      <a:r>
                        <a:rPr lang="ru-RU" baseline="0" dirty="0" smtClean="0"/>
                        <a:t> 588,6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95 271,10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01129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191 587,3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185 532,4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Иные межбюджетные трансферты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13 524,2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13 524,2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</a:rPr>
                        <a:t>Прочие безвозмездные</a:t>
                      </a:r>
                      <a:r>
                        <a:rPr lang="ru-RU" sz="1600" baseline="0" dirty="0" smtClean="0">
                          <a:effectLst/>
                        </a:rPr>
                        <a:t>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659,0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659,0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1475656" cy="98377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0" y="908720"/>
            <a:ext cx="1206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070915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2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1538" y="1328746"/>
          <a:ext cx="7286675" cy="5024699"/>
        </p:xfrm>
        <a:graphic>
          <a:graphicData uri="http://schemas.openxmlformats.org/drawingml/2006/table">
            <a:tbl>
              <a:tblPr/>
              <a:tblGrid>
                <a:gridCol w="2298273"/>
                <a:gridCol w="401722"/>
                <a:gridCol w="1194594"/>
                <a:gridCol w="1194594"/>
                <a:gridCol w="1098746"/>
                <a:gridCol w="1098746"/>
              </a:tblGrid>
              <a:tr h="160852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Раз-дел</a:t>
                      </a: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 2023 год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2024 год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34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сумма,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тыс. рублей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% к общему объему расходов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сумма,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тыс. рублей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% к общему объему расходов </a:t>
                      </a: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9000"/>
                      </a:srgbClr>
                    </a:solidFill>
                  </a:tcPr>
                </a:tc>
              </a:tr>
              <a:tr h="160852">
                <a:tc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51679" marR="51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60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РАСХОДОВ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00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517 996,6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510 376,07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13000"/>
                      </a:srgbClr>
                    </a:solidFill>
                  </a:tcPr>
                </a:tc>
              </a:tr>
              <a:tr h="321704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49 385,55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9,5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55 982,1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11,0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40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1 779,4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1 779,4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52"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40 262,8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7,8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38 668,8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7,6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52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07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320475,62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61,9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314 358,42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61,6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04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Культура и кинематография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08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44 974,68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8,7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44 674,68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8,8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52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25 831,65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19 828,35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704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556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876,1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1 051,32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112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2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34 310,8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6,6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33 933,0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6,6</a:t>
                      </a:r>
                    </a:p>
                  </a:txBody>
                  <a:tcPr marL="51679" marR="51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71538" y="285728"/>
            <a:ext cx="7286676" cy="5715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Структура расходов на 2023 и 2024 годы 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983987"/>
            <a:ext cx="1772816" cy="1772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391"/>
            <a:ext cx="9144000" cy="92447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Источники покрытия дефицита районного бюджета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315846627"/>
              </p:ext>
            </p:extLst>
          </p:nvPr>
        </p:nvGraphicFramePr>
        <p:xfrm>
          <a:off x="251520" y="1124744"/>
          <a:ext cx="518457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43600" y="3479453"/>
            <a:ext cx="3600400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Основным источником покрытия дефицита бюджета района в </a:t>
            </a:r>
            <a:r>
              <a:rPr lang="ru-RU" dirty="0" smtClean="0"/>
              <a:t>2023 </a:t>
            </a:r>
            <a:r>
              <a:rPr lang="ru-RU" dirty="0"/>
              <a:t>и </a:t>
            </a:r>
            <a:r>
              <a:rPr lang="ru-RU" dirty="0" smtClean="0"/>
              <a:t>2024 </a:t>
            </a:r>
            <a:r>
              <a:rPr lang="ru-RU" dirty="0"/>
              <a:t>годах </a:t>
            </a:r>
            <a:r>
              <a:rPr lang="ru-RU" dirty="0" smtClean="0"/>
              <a:t>являются остатки </a:t>
            </a:r>
            <a:r>
              <a:rPr lang="ru-RU" dirty="0"/>
              <a:t>средств на </a:t>
            </a:r>
            <a:r>
              <a:rPr lang="ru-RU" dirty="0" smtClean="0"/>
              <a:t>счетах и кредиты кредитных организаций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800" y="1124744"/>
            <a:ext cx="1551432" cy="103632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86710" y="714356"/>
            <a:ext cx="1200152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Тыс.рублей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4218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2447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Муниципальный долг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559335113"/>
              </p:ext>
            </p:extLst>
          </p:nvPr>
        </p:nvGraphicFramePr>
        <p:xfrm flipH="1">
          <a:off x="205801" y="3284984"/>
          <a:ext cx="45719" cy="45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656"/>
            <a:ext cx="1340768" cy="14581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4712" y="623634"/>
            <a:ext cx="504056" cy="86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65859" y="323614"/>
            <a:ext cx="62642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155621023"/>
              </p:ext>
            </p:extLst>
          </p:nvPr>
        </p:nvGraphicFramePr>
        <p:xfrm>
          <a:off x="143508" y="1090864"/>
          <a:ext cx="8856984" cy="3766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636"/>
            <a:ext cx="9144000" cy="18573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24088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3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5242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556457872"/>
              </p:ext>
            </p:extLst>
          </p:nvPr>
        </p:nvGraphicFramePr>
        <p:xfrm>
          <a:off x="4644008" y="1124744"/>
          <a:ext cx="468052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7736"/>
            <a:ext cx="9073008" cy="924475"/>
          </a:xfrm>
          <a:gradFill>
            <a:gsLst>
              <a:gs pos="0">
                <a:schemeClr val="accent3">
                  <a:lumMod val="7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16200000" scaled="0"/>
          </a:gra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Структура и динамика доходов бюджета района               </a:t>
            </a:r>
            <a:br>
              <a:rPr lang="ru-RU" sz="2800" dirty="0" smtClean="0"/>
            </a:br>
            <a:r>
              <a:rPr lang="ru-RU" sz="2800" dirty="0" smtClean="0"/>
              <a:t>к ожидаемой оценке поступлений доходов 2022 года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1357337"/>
              </p:ext>
            </p:extLst>
          </p:nvPr>
        </p:nvGraphicFramePr>
        <p:xfrm>
          <a:off x="-180528" y="1124744"/>
          <a:ext cx="446449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ятиугольник 4"/>
          <p:cNvSpPr/>
          <p:nvPr/>
        </p:nvSpPr>
        <p:spPr>
          <a:xfrm>
            <a:off x="3334335" y="4077072"/>
            <a:ext cx="2304256" cy="648072"/>
          </a:xfrm>
          <a:prstGeom prst="homePlate">
            <a:avLst/>
          </a:prstGeom>
          <a:gradFill>
            <a:gsLst>
              <a:gs pos="0">
                <a:srgbClr val="92D050"/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Безвозмездные поступления;  -7,4%</a:t>
            </a:r>
            <a:endParaRPr lang="ru-RU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3347864" y="3140968"/>
            <a:ext cx="2304256" cy="648072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ятиугольник 14"/>
          <p:cNvSpPr/>
          <p:nvPr/>
        </p:nvSpPr>
        <p:spPr>
          <a:xfrm>
            <a:off x="3334335" y="2060848"/>
            <a:ext cx="2300278" cy="685024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491880" y="2060848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Неналоговые доходы;  - 9,5%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9734" y="3152652"/>
            <a:ext cx="1902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Налоговые доходы;   6,4%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810557"/>
            <a:ext cx="3096343" cy="17933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15042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80855" y="1071546"/>
          <a:ext cx="8881780" cy="56640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48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522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927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29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9899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00013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поступлений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2021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2022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прогноза 2022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 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ожидаемой оценки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84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сумме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5857">
                <a:tc>
                  <a:txBody>
                    <a:bodyPr/>
                    <a:lstStyle/>
                    <a:p>
                      <a:pPr marL="0" marR="0" indent="0" algn="l" defTabSz="104303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Налоговые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доходы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FCE5">
                        <a:alpha val="6392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727,2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FCE5">
                        <a:alpha val="6392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86 389,2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FCE5">
                        <a:alpha val="6392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2 662,0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FCE5">
                        <a:alpha val="6392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FCE5">
                        <a:alpha val="6392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28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35 196,7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38 130,4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2 933,7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884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товарам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6564,7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6 915,5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350,8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взимаемый в связи с применением упрощенной системы налогооблажения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31 750,9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33 194,0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1 443,1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</a:tr>
              <a:tr h="49811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1 713,0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-1713,0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870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</a:tr>
              <a:tr h="49811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 связи с применением патентной системы налогооблажения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1 638,7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957,0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-681,7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</a:tr>
              <a:tr h="48438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организации</a:t>
                      </a: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5 482,7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5 619,8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137,1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Госпошлина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1 339,0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1 530,0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191,0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114,3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198" marR="6219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53567" y="2784680"/>
            <a:ext cx="8620551" cy="37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927" tIns="41463" rIns="82927" bIns="41463" numCol="1" anchor="ctr" anchorCtr="0" compatLnSpc="1">
            <a:prstTxWarp prst="textNoShape">
              <a:avLst/>
            </a:prstTxWarp>
            <a:spAutoFit/>
          </a:bodyPr>
          <a:lstStyle/>
          <a:p>
            <a:pPr defTabSz="945947">
              <a:defRPr/>
            </a:pP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3806" cy="108064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25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налоговых доходов на 2022 год</a:t>
            </a:r>
            <a:endParaRPr lang="ru-RU" sz="25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defTabSz="945947">
              <a:defRPr/>
            </a:pPr>
            <a:r>
              <a:rPr lang="ru-RU" sz="1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4" name="Овал 3"/>
          <p:cNvSpPr/>
          <p:nvPr/>
        </p:nvSpPr>
        <p:spPr>
          <a:xfrm>
            <a:off x="4857752" y="2928934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3071810"/>
            <a:ext cx="675620" cy="2857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42%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857752" y="4429132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6314" y="4429132"/>
            <a:ext cx="785818" cy="357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2,05%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857752" y="3429000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86314" y="3500438"/>
            <a:ext cx="675620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7,8%</a:t>
            </a:r>
            <a:endParaRPr lang="ru-RU" sz="1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857752" y="3929066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929066"/>
            <a:ext cx="85725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37,9%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4857752" y="4929198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7752" y="4929198"/>
            <a:ext cx="71438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0,05%</a:t>
            </a:r>
            <a:endParaRPr lang="ru-RU" sz="1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857752" y="2500306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857752" y="2571744"/>
            <a:ext cx="652680" cy="2857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100%</a:t>
            </a:r>
            <a:endParaRPr lang="ru-RU" sz="1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816968" y="6545985"/>
            <a:ext cx="327031" cy="312015"/>
          </a:xfrm>
          <a:prstGeom prst="rect">
            <a:avLst/>
          </a:prstGeom>
        </p:spPr>
        <p:txBody>
          <a:bodyPr lIns="91427" tIns="45713" rIns="91427" bIns="45713">
            <a:noAutofit/>
          </a:bodyPr>
          <a:lstStyle/>
          <a:p>
            <a:pPr algn="ctr" defTabSz="945947">
              <a:lnSpc>
                <a:spcPts val="2177"/>
              </a:lnSpc>
              <a:defRPr/>
            </a:pPr>
            <a:fld id="{3552529C-3D14-4F6A-A32A-AA39D4447AD8}" type="slidenum">
              <a:rPr lang="ru-RU" sz="150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 defTabSz="945947">
                <a:lnSpc>
                  <a:spcPts val="2177"/>
                </a:lnSpc>
                <a:defRPr/>
              </a:pPr>
              <a:t>6</a:t>
            </a:fld>
            <a:endParaRPr lang="ru-RU" sz="15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857752" y="6357958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857752" y="5929330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857752" y="5429264"/>
            <a:ext cx="391843" cy="375257"/>
          </a:xfrm>
          <a:prstGeom prst="ellipse">
            <a:avLst/>
          </a:pr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927" tIns="41463" rIns="82927" bIns="41463" rtlCol="0" anchor="ctr"/>
          <a:lstStyle/>
          <a:p>
            <a:pPr algn="ctr" defTabSz="945947">
              <a:defRPr/>
            </a:pPr>
            <a:endParaRPr lang="ru-RU" sz="19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86314" y="5429264"/>
            <a:ext cx="1000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2,0%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86314" y="5929330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6,5%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86314" y="6357958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1,6%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9222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8868"/>
            <a:ext cx="3250327" cy="27808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740352" cy="1214422"/>
          </a:xfrm>
          <a:ln w="25400"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i="1" dirty="0" smtClean="0"/>
              <a:t>Доходы от поступлений налога на доходы физических </a:t>
            </a:r>
            <a:br>
              <a:rPr lang="ru-RU" sz="2800" b="1" i="1" dirty="0" smtClean="0"/>
            </a:br>
            <a:r>
              <a:rPr lang="ru-RU" sz="2800" b="1" i="1" dirty="0" smtClean="0"/>
              <a:t>лиц в бюджет района в 2022 году</a:t>
            </a:r>
            <a:endParaRPr lang="ru-RU" sz="28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012160" y="1340768"/>
            <a:ext cx="2664296" cy="1200329"/>
          </a:xfrm>
          <a:prstGeom prst="rect">
            <a:avLst/>
          </a:prstGeom>
          <a:solidFill>
            <a:schemeClr val="accent6">
              <a:lumMod val="75000"/>
              <a:alpha val="5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Что выше ожидаемой оценки текущего года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8,3% или,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2 933,7 тыс.руб.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933131" y="2136958"/>
            <a:ext cx="216024" cy="108012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149155" y="2151818"/>
            <a:ext cx="7200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742" y="0"/>
            <a:ext cx="1229544" cy="9540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2994" y="1410820"/>
            <a:ext cx="3024336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ФОТ 2022г. - 1 567,1 </a:t>
            </a:r>
            <a:r>
              <a:rPr lang="ru-RU" b="1" dirty="0" smtClean="0"/>
              <a:t>млн.руб</a:t>
            </a:r>
            <a:endParaRPr lang="ru-RU" b="1" dirty="0" smtClean="0"/>
          </a:p>
          <a:p>
            <a:pPr algn="ctr"/>
            <a:r>
              <a:rPr lang="ru-RU" dirty="0" smtClean="0"/>
              <a:t>Рост к оценке 2021 года на104,3%</a:t>
            </a:r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 rot="13147797">
            <a:off x="206860" y="1707123"/>
            <a:ext cx="121163" cy="361788"/>
          </a:xfrm>
          <a:prstGeom prst="downArrow">
            <a:avLst>
              <a:gd name="adj1" fmla="val 50000"/>
              <a:gd name="adj2" fmla="val 504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3286116" y="3714752"/>
            <a:ext cx="3429024" cy="1928826"/>
          </a:xfrm>
          <a:prstGeom prst="ellipse">
            <a:avLst/>
          </a:prstGeom>
          <a:solidFill>
            <a:srgbClr val="92D050">
              <a:alpha val="35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714744" y="4214818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Прогноз на 2022 год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4214810" y="4643446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38 130,4 тыс.руб.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8157460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4347922"/>
            <a:ext cx="8855968" cy="25100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4624"/>
            <a:ext cx="777686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уплаты акцизов на нефтепродукты в </a:t>
            </a:r>
            <a:br>
              <a:rPr lang="ru-RU" sz="2800" dirty="0" smtClean="0"/>
            </a:br>
            <a:r>
              <a:rPr lang="ru-RU" sz="2800" dirty="0" smtClean="0"/>
              <a:t>бюджет района в 2022 году</a:t>
            </a:r>
            <a:endParaRPr lang="ru-RU" sz="28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359709457"/>
              </p:ext>
            </p:extLst>
          </p:nvPr>
        </p:nvGraphicFramePr>
        <p:xfrm>
          <a:off x="1403648" y="1052736"/>
          <a:ext cx="622869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19672" y="3786190"/>
            <a:ext cx="1232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6 564,7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2071679"/>
            <a:ext cx="1400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6 915,5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1196752"/>
            <a:ext cx="2160240" cy="109423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Увеличение к оценке текущего  года на 350,8 тыс.руб, или на 5,3%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788024" y="1844824"/>
            <a:ext cx="288032" cy="7748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076056" y="1844824"/>
            <a:ext cx="6480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31923"/>
            <a:ext cx="1043608" cy="1052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8441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1" y="19108"/>
            <a:ext cx="7584625" cy="132166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Доходы от поступлений налога, взимаемого в связи  с применением упрощенной системы налогообложения, в бюджет района в 2022 году</a:t>
            </a:r>
            <a:endParaRPr lang="ru-RU" sz="2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799291535"/>
              </p:ext>
            </p:extLst>
          </p:nvPr>
        </p:nvGraphicFramePr>
        <p:xfrm>
          <a:off x="214283" y="1304477"/>
          <a:ext cx="853418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Овал 6"/>
          <p:cNvSpPr/>
          <p:nvPr/>
        </p:nvSpPr>
        <p:spPr>
          <a:xfrm>
            <a:off x="5572132" y="5143512"/>
            <a:ext cx="2286016" cy="1428760"/>
          </a:xfrm>
          <a:prstGeom prst="ellipse">
            <a:avLst/>
          </a:prstGeom>
          <a:gradFill>
            <a:gsLst>
              <a:gs pos="0">
                <a:srgbClr val="C00000"/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24 800,0 тыс.руб.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1" y="116632"/>
            <a:ext cx="1362713" cy="11878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8641" y="4949527"/>
            <a:ext cx="2778038" cy="1742310"/>
          </a:xfrm>
          <a:prstGeom prst="rect">
            <a:avLst/>
          </a:prstGeom>
          <a:gradFill>
            <a:gsLst>
              <a:gs pos="100000">
                <a:schemeClr val="accent6">
                  <a:shade val="51000"/>
                  <a:satMod val="130000"/>
                </a:schemeClr>
              </a:gs>
              <a:gs pos="80000">
                <a:schemeClr val="accent6">
                  <a:shade val="93000"/>
                  <a:satMod val="130000"/>
                  <a:alpha val="86000"/>
                </a:schemeClr>
              </a:gs>
              <a:gs pos="100000">
                <a:schemeClr val="accent6">
                  <a:shade val="94000"/>
                  <a:satMod val="135000"/>
                  <a:alpha val="35000"/>
                </a:scheme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Что выше ожидаемой оценки текущего года на 1 443,1 тыс.руб., </a:t>
            </a:r>
          </a:p>
          <a:p>
            <a:pPr algn="ctr"/>
            <a:r>
              <a:rPr lang="ru-RU" sz="2000" b="1" dirty="0" smtClean="0"/>
              <a:t>или на 4,5%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5867408" y="5214950"/>
            <a:ext cx="2276492" cy="1500198"/>
          </a:xfrm>
          <a:prstGeom prst="ellips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31 750,9 тыс.руб.</a:t>
            </a:r>
            <a:endParaRPr lang="ru-RU" sz="2000" b="1" dirty="0"/>
          </a:p>
        </p:txBody>
      </p:sp>
      <p:sp>
        <p:nvSpPr>
          <p:cNvPr id="18" name="Овал 17"/>
          <p:cNvSpPr/>
          <p:nvPr/>
        </p:nvSpPr>
        <p:spPr>
          <a:xfrm>
            <a:off x="428596" y="1928802"/>
            <a:ext cx="2214578" cy="1500198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714348" y="2009764"/>
            <a:ext cx="2357454" cy="1490674"/>
          </a:xfrm>
          <a:prstGeom prst="ellipse">
            <a:avLst/>
          </a:prstGeom>
          <a:gradFill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33 194,0 тыс.руб.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1643050"/>
            <a:ext cx="1785950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Прогноз на 2022 год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00892" y="4000504"/>
            <a:ext cx="1771656" cy="785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Оценка поступлений в 2021 году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30999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bg1"/>
          </a:solidFill>
          <a:prstDash val="sysDot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10123</TotalTime>
  <Words>2806</Words>
  <Application>Microsoft Office PowerPoint</Application>
  <PresentationFormat>Экран (4:3)</PresentationFormat>
  <Paragraphs>840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 ПРОЕКТ бюджета муниципального образования «Малмыжский муниципальный район Кировской области»  на 2022 год                                                          и на плановый период  2023 и 2024 годов </vt:lpstr>
      <vt:lpstr>Слайд 2</vt:lpstr>
      <vt:lpstr>Основные характеристики проекта бюджета на 2022 год и плановый период 2023 и 2024 годов</vt:lpstr>
      <vt:lpstr>Доходы бюджета района  на 2022 год</vt:lpstr>
      <vt:lpstr>Структура и динамика доходов бюджета района                к ожидаемой оценке поступлений доходов 2022 года</vt:lpstr>
      <vt:lpstr>Слайд 6</vt:lpstr>
      <vt:lpstr>Доходы от поступлений налога на доходы физических  лиц в бюджет района в 2022 году</vt:lpstr>
      <vt:lpstr>Доходы от уплаты акцизов на нефтепродукты в  бюджет района в 2022 году</vt:lpstr>
      <vt:lpstr>Доходы от поступлений налога, взимаемого в связи  с применением упрощенной системы налогообложения, в бюджет района в 2022 году</vt:lpstr>
      <vt:lpstr>Единый сельскохозяйственный налог  в 2022 году</vt:lpstr>
      <vt:lpstr>Налог, взимаемый в связи с применением патентной системы налогообложения в 2022 году</vt:lpstr>
      <vt:lpstr>Доходы от поступлений налога на имущество организаций в 2022 году</vt:lpstr>
      <vt:lpstr>Госпошлина в 2022 году</vt:lpstr>
      <vt:lpstr>Объем поступлений неналоговых доходов  на 2022 год     (тыс.рублей)</vt:lpstr>
      <vt:lpstr>Слайд 15</vt:lpstr>
      <vt:lpstr>Слайд 16</vt:lpstr>
      <vt:lpstr>Безвозмездные поступления</vt:lpstr>
      <vt:lpstr>Слайд 18</vt:lpstr>
      <vt:lpstr>Слайд 19</vt:lpstr>
      <vt:lpstr>Объем расходов бюджета района на 2022 год</vt:lpstr>
      <vt:lpstr>Слайд 21</vt:lpstr>
      <vt:lpstr>Слайд 22</vt:lpstr>
      <vt:lpstr>Расходы по разделу  01 «Общегосударственные вопросы»</vt:lpstr>
      <vt:lpstr>Расходы по разделу 03 «Национальная безопасность и правоохранительная деятельность»</vt:lpstr>
      <vt:lpstr>Расходы по разделу  04 «Национальная экономика»</vt:lpstr>
      <vt:lpstr>Слайд 26</vt:lpstr>
      <vt:lpstr>Слайд 27</vt:lpstr>
      <vt:lpstr>Расходы по разделу 07 «Образование»</vt:lpstr>
      <vt:lpstr>Расходы по разделу 08  «Культура, кинематография»</vt:lpstr>
      <vt:lpstr>Слайд 30</vt:lpstr>
      <vt:lpstr>Расходы по разделу 10  «Социальная политика»</vt:lpstr>
      <vt:lpstr>Слайд 32</vt:lpstr>
      <vt:lpstr>Слайд 33</vt:lpstr>
      <vt:lpstr>Расходы по разделу 11  «Физическая культура и спорт»</vt:lpstr>
      <vt:lpstr>Расходы по разделу 13 «Обслуживание государственного и муниципального долга»</vt:lpstr>
      <vt:lpstr>Источники покрытия дефицита районного бюджета на 2022 год (тыс.рублей)</vt:lpstr>
      <vt:lpstr>Основные подходы и характеристики бюджета района на плановый период 2023 и 2024 годов</vt:lpstr>
      <vt:lpstr>Структура и динамика прогнозируемых объемов  поступлений доходов в плановом периоде</vt:lpstr>
      <vt:lpstr>Динамика основных налоговых и неналоговых доходов бюджета района в плановом периоде</vt:lpstr>
      <vt:lpstr>Объем безвозмездных поступлений  на плановый период</vt:lpstr>
      <vt:lpstr>Слайд 41</vt:lpstr>
      <vt:lpstr>Источники покрытия дефицита районного бюджета</vt:lpstr>
      <vt:lpstr>Муниципальный долг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724</cp:revision>
  <cp:lastPrinted>2019-11-14T06:56:53Z</cp:lastPrinted>
  <dcterms:created xsi:type="dcterms:W3CDTF">2018-11-15T06:07:30Z</dcterms:created>
  <dcterms:modified xsi:type="dcterms:W3CDTF">2021-11-23T05:52:09Z</dcterms:modified>
</cp:coreProperties>
</file>