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3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notesSlides/notesSlide2.xml" ContentType="application/vnd.openxmlformats-officedocument.presentationml.notesSlide+xml"/>
  <Override PartName="/ppt/charts/chart12.xml" ContentType="application/vnd.openxmlformats-officedocument.drawingml.chart+xml"/>
  <Override PartName="/ppt/drawings/drawing6.xml" ContentType="application/vnd.openxmlformats-officedocument.drawingml.chartshapes+xml"/>
  <Override PartName="/ppt/charts/chart13.xml" ContentType="application/vnd.openxmlformats-officedocument.drawingml.chart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drawings/drawing8.xml" ContentType="application/vnd.openxmlformats-officedocument.drawingml.chartshapes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15.xml" ContentType="application/vnd.openxmlformats-officedocument.drawingml.chart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6" r:id="rId1"/>
  </p:sldMasterIdLst>
  <p:notesMasterIdLst>
    <p:notesMasterId r:id="rId47"/>
  </p:notesMasterIdLst>
  <p:handoutMasterIdLst>
    <p:handoutMasterId r:id="rId48"/>
  </p:handoutMasterIdLst>
  <p:sldIdLst>
    <p:sldId id="256" r:id="rId2"/>
    <p:sldId id="258" r:id="rId3"/>
    <p:sldId id="30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08" r:id="rId12"/>
    <p:sldId id="267" r:id="rId13"/>
    <p:sldId id="266" r:id="rId14"/>
    <p:sldId id="303" r:id="rId15"/>
    <p:sldId id="310" r:id="rId16"/>
    <p:sldId id="269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6" r:id="rId30"/>
    <p:sldId id="287" r:id="rId31"/>
    <p:sldId id="305" r:id="rId32"/>
    <p:sldId id="307" r:id="rId33"/>
    <p:sldId id="289" r:id="rId34"/>
    <p:sldId id="290" r:id="rId35"/>
    <p:sldId id="306" r:id="rId36"/>
    <p:sldId id="291" r:id="rId37"/>
    <p:sldId id="292" r:id="rId38"/>
    <p:sldId id="293" r:id="rId39"/>
    <p:sldId id="294" r:id="rId40"/>
    <p:sldId id="295" r:id="rId41"/>
    <p:sldId id="296" r:id="rId42"/>
    <p:sldId id="299" r:id="rId43"/>
    <p:sldId id="300" r:id="rId44"/>
    <p:sldId id="301" r:id="rId45"/>
    <p:sldId id="302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874E"/>
    <a:srgbClr val="BA7144"/>
    <a:srgbClr val="B1864D"/>
    <a:srgbClr val="6A0202"/>
    <a:srgbClr val="408E8E"/>
    <a:srgbClr val="A95007"/>
    <a:srgbClr val="FBD1AF"/>
    <a:srgbClr val="4D2403"/>
    <a:srgbClr val="ACEDA9"/>
    <a:srgbClr val="EEF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>
        <p:scale>
          <a:sx n="100" d="100"/>
          <a:sy n="100" d="100"/>
        </p:scale>
        <p:origin x="-1932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3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u="sng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sng" baseline="0" dirty="0">
                <a:uFill>
                  <a:solidFill>
                    <a:srgbClr val="C00000"/>
                  </a:solidFill>
                </a:uFill>
              </a:rPr>
              <a:t>Прогноз на </a:t>
            </a:r>
            <a:r>
              <a:rPr lang="ru-RU" sz="2000" u="sng" baseline="0" dirty="0" smtClean="0">
                <a:uFill>
                  <a:solidFill>
                    <a:srgbClr val="C00000"/>
                  </a:solidFill>
                </a:uFill>
              </a:rPr>
              <a:t>2020 </a:t>
            </a:r>
            <a:r>
              <a:rPr lang="ru-RU" sz="2000" u="sng" baseline="0" dirty="0">
                <a:uFill>
                  <a:solidFill>
                    <a:srgbClr val="C00000"/>
                  </a:solidFill>
                </a:uFill>
              </a:rPr>
              <a:t>год </a:t>
            </a:r>
            <a:endParaRPr lang="ru-RU" sz="2000" u="sng" baseline="0" dirty="0" smtClean="0">
              <a:uFill>
                <a:solidFill>
                  <a:srgbClr val="C00000"/>
                </a:solidFill>
              </a:uFill>
            </a:endParaRPr>
          </a:p>
          <a:p>
            <a:pPr>
              <a:defRPr u="sng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sng" baseline="0" dirty="0" smtClean="0">
                <a:uFill>
                  <a:solidFill>
                    <a:srgbClr val="C00000"/>
                  </a:solidFill>
                </a:uFill>
              </a:rPr>
              <a:t>503 </a:t>
            </a:r>
            <a:r>
              <a:rPr lang="ru-RU" sz="2000" u="sng" baseline="0" dirty="0">
                <a:uFill>
                  <a:solidFill>
                    <a:srgbClr val="C00000"/>
                  </a:solidFill>
                </a:uFill>
              </a:rPr>
              <a:t>621,4 тыс.руб.</a:t>
            </a:r>
          </a:p>
        </c:rich>
      </c:tx>
      <c:layout>
        <c:manualLayout>
          <c:xMode val="edge"/>
          <c:yMode val="edge"/>
          <c:x val="0.20002167635968032"/>
          <c:y val="3.425515444520501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9884992937292681"/>
          <c:y val="0.17203790222139059"/>
          <c:w val="0.76166834637421243"/>
          <c:h val="0.561229307854682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Прогноз на 2021 год 503 621,4 тыс.руб.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3.1494516482295618E-3"/>
                  <c:y val="2.3206485829059928E-3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 smtClean="0">
                        <a:solidFill>
                          <a:schemeClr val="tx1"/>
                        </a:solidFill>
                      </a:rPr>
                      <a:t>78</a:t>
                    </a:r>
                    <a:r>
                      <a:rPr lang="ru-RU" sz="1600" b="1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sz="1600" b="1" dirty="0" smtClean="0">
                        <a:solidFill>
                          <a:schemeClr val="tx1"/>
                        </a:solidFill>
                      </a:rPr>
                      <a:t>723,80</a:t>
                    </a:r>
                    <a:endParaRPr lang="en-US" sz="1600" b="1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36</a:t>
                    </a:r>
                    <a:r>
                      <a:rPr lang="ru-RU" b="1" dirty="0" smtClean="0"/>
                      <a:t> </a:t>
                    </a:r>
                    <a:r>
                      <a:rPr lang="en-US" b="1" dirty="0" smtClean="0"/>
                      <a:t>462,50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9128186197536383E-2"/>
                  <c:y val="3.4809728743589896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388</a:t>
                    </a:r>
                    <a:r>
                      <a:rPr lang="ru-RU" b="1" dirty="0" smtClean="0"/>
                      <a:t> </a:t>
                    </a:r>
                    <a:r>
                      <a:rPr lang="en-US" b="1" dirty="0" smtClean="0"/>
                      <a:t>435,10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effectLst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78723.8</c:v>
                </c:pt>
                <c:pt idx="1">
                  <c:v>36462.5</c:v>
                </c:pt>
                <c:pt idx="2">
                  <c:v>388435.1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4.8520074066338785E-2"/>
          <c:w val="0.98868790757861436"/>
          <c:h val="0.911046530878378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Функционирование высшего должностного лица субъекта РФ и муниципального образования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3.0218688532773311E-17"/>
                  <c:y val="-6.4693432088451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4.4476734560810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8.08667901105646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8938958820727215E-4"/>
                  <c:y val="-2.4260037033169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7.68234506050364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6.8736771593979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1181.8</c:v>
                </c:pt>
                <c:pt idx="1">
                  <c:v>58</c:v>
                </c:pt>
                <c:pt idx="2">
                  <c:v>25635.3</c:v>
                </c:pt>
                <c:pt idx="3">
                  <c:v>18.3</c:v>
                </c:pt>
                <c:pt idx="4">
                  <c:v>1042.7</c:v>
                </c:pt>
                <c:pt idx="5">
                  <c:v>200</c:v>
                </c:pt>
                <c:pt idx="6">
                  <c:v>11279.2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</c:ser>
        <c:ser>
          <c:idx val="2"/>
          <c:order val="2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Лист1!$D$1:$D$8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Лист1!$E$1:$E$8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Резервные фонды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</c:numCache>
            </c:numRef>
          </c:val>
        </c:ser>
        <c:ser>
          <c:idx val="5"/>
          <c:order val="5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Лист1!$G$1:$G$8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67388672"/>
        <c:axId val="134076032"/>
      </c:barChart>
      <c:catAx>
        <c:axId val="167388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4076032"/>
        <c:crosses val="autoZero"/>
        <c:auto val="1"/>
        <c:lblAlgn val="ctr"/>
        <c:lblOffset val="100"/>
        <c:noMultiLvlLbl val="0"/>
      </c:catAx>
      <c:valAx>
        <c:axId val="134076032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167388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903187524618478E-2"/>
          <c:y val="0"/>
          <c:w val="0.96445988324529597"/>
          <c:h val="0.6499513680869840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предусмотрены на: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6033572027350643E-3"/>
                  <c:y val="-4.6588114947395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067144054700406E-3"/>
                  <c:y val="-5.32435599398809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1000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44282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8100716082051485E-3"/>
                  <c:y val="-3.66049474586681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Сельское хозяйство и рыболовство </c:v>
                </c:pt>
                <c:pt idx="1">
                  <c:v>Транспорт</c:v>
                </c:pt>
                <c:pt idx="2">
                  <c:v>Дорожное хозяйство </c:v>
                </c:pt>
                <c:pt idx="3">
                  <c:v>Другие вопросы в области национальной экономики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2504.8000000000002</c:v>
                </c:pt>
                <c:pt idx="1">
                  <c:v>1000</c:v>
                </c:pt>
                <c:pt idx="2">
                  <c:v>44282</c:v>
                </c:pt>
                <c:pt idx="3">
                  <c:v>879.5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68123904"/>
        <c:axId val="148363456"/>
      </c:barChart>
      <c:valAx>
        <c:axId val="14836345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68123904"/>
        <c:crosses val="autoZero"/>
        <c:crossBetween val="between"/>
      </c:valAx>
      <c:catAx>
        <c:axId val="168123904"/>
        <c:scaling>
          <c:orientation val="minMax"/>
        </c:scaling>
        <c:delete val="0"/>
        <c:axPos val="b"/>
        <c:majorTickMark val="none"/>
        <c:minorTickMark val="none"/>
        <c:tickLblPos val="nextTo"/>
        <c:crossAx val="148363456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8708950034358322E-2"/>
          <c:w val="1"/>
          <c:h val="0.467312277561069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предусмотрена на: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71</a:t>
                    </a:r>
                    <a:r>
                      <a:rPr lang="ru-RU" baseline="0" dirty="0" smtClean="0"/>
                      <a:t> 115</a:t>
                    </a:r>
                    <a:r>
                      <a:rPr lang="en-US" dirty="0" smtClean="0"/>
                      <a:t>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53077344932312E-3"/>
                  <c:y val="-2.6128784044571179E-3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198</a:t>
                    </a:r>
                    <a:r>
                      <a:rPr lang="ru-RU" sz="1600" dirty="0" smtClean="0"/>
                      <a:t> 915,8</a:t>
                    </a:r>
                    <a:endParaRPr lang="en-US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4342851647172167E-17"/>
                  <c:y val="-6.0096203302513709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16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907,3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820948932846084E-3"/>
                  <c:y val="-4.4418932875771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462846798536074E-3"/>
                  <c:y val="-4.4418932875771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446284679853499E-3"/>
                  <c:y val="-5.4870446493599526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125,4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Дополнительное образование детей</c:v>
                </c:pt>
                <c:pt idx="3">
                  <c:v>Профессиональная подготовка, переподготовка и повышение квалификации</c:v>
                </c:pt>
                <c:pt idx="4">
                  <c:v>Молодежная политика</c:v>
                </c:pt>
                <c:pt idx="5">
                  <c:v>Другие вопросы в области образования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71115.100000000006</c:v>
                </c:pt>
                <c:pt idx="1">
                  <c:v>198915.8</c:v>
                </c:pt>
                <c:pt idx="2">
                  <c:v>16907.3</c:v>
                </c:pt>
                <c:pt idx="3">
                  <c:v>63.7</c:v>
                </c:pt>
                <c:pt idx="4">
                  <c:v>632.6</c:v>
                </c:pt>
                <c:pt idx="5">
                  <c:v>5125.3999999999996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83952384"/>
        <c:axId val="34224320"/>
      </c:barChart>
      <c:catAx>
        <c:axId val="183952384"/>
        <c:scaling>
          <c:orientation val="minMax"/>
        </c:scaling>
        <c:delete val="1"/>
        <c:axPos val="b"/>
        <c:majorTickMark val="out"/>
        <c:minorTickMark val="none"/>
        <c:tickLblPos val="nextTo"/>
        <c:crossAx val="34224320"/>
        <c:crosses val="autoZero"/>
        <c:auto val="1"/>
        <c:lblAlgn val="ctr"/>
        <c:lblOffset val="100"/>
        <c:noMultiLvlLbl val="0"/>
      </c:catAx>
      <c:valAx>
        <c:axId val="34224320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183952384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054268823931846E-2"/>
          <c:w val="0.9665506514601826"/>
          <c:h val="0.8657429876212584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lumMod val="75000"/>
                <a:alpha val="77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21 281,8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4 556,1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15 339,0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608,6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21281.8</c:v>
                </c:pt>
                <c:pt idx="1">
                  <c:v>4556.1000000000004</c:v>
                </c:pt>
                <c:pt idx="2">
                  <c:v>15339</c:v>
                </c:pt>
                <c:pt idx="3">
                  <c:v>2608.6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84980480"/>
        <c:axId val="148573568"/>
      </c:barChart>
      <c:catAx>
        <c:axId val="18498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8573568"/>
        <c:crosses val="autoZero"/>
        <c:auto val="1"/>
        <c:lblAlgn val="ctr"/>
        <c:lblOffset val="100"/>
        <c:noMultiLvlLbl val="0"/>
      </c:catAx>
      <c:valAx>
        <c:axId val="148573568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184980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05262985351354E-2"/>
          <c:y val="2.5498080622620878E-2"/>
          <c:w val="0.89761042033580973"/>
          <c:h val="0.3949160985036750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>
                <a:alpha val="72000"/>
              </a:srgb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3 </a:t>
                    </a:r>
                    <a:r>
                      <a:rPr lang="ru-RU" smtClean="0"/>
                      <a:t>385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7 </a:t>
                    </a:r>
                    <a:r>
                      <a:rPr lang="ru-RU" smtClean="0"/>
                      <a:t>447</a:t>
                    </a:r>
                    <a:r>
                      <a:rPr lang="en-US" smtClean="0"/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7</a:t>
                    </a:r>
                    <a:r>
                      <a:rPr lang="en-US" smtClean="0"/>
                      <a:t> </a:t>
                    </a:r>
                    <a:r>
                      <a:rPr lang="ru-RU" smtClean="0"/>
                      <a:t>686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7.2282496844612897E-3"/>
                  <c:y val="-3.48097287435898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Пенсионное обеспечение</c:v>
                </c:pt>
                <c:pt idx="1">
                  <c:v>Социальное обеспечение населения,в том числе за исключением расходов по субсидии по ЖКУ</c:v>
                </c:pt>
                <c:pt idx="2">
                  <c:v>Охрана семьи и детства</c:v>
                </c:pt>
                <c:pt idx="3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3288</c:v>
                </c:pt>
                <c:pt idx="1">
                  <c:v>7842</c:v>
                </c:pt>
                <c:pt idx="2">
                  <c:v>13576.8</c:v>
                </c:pt>
                <c:pt idx="3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84983040"/>
        <c:axId val="45330944"/>
      </c:barChart>
      <c:catAx>
        <c:axId val="1849830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5330944"/>
        <c:crosses val="autoZero"/>
        <c:auto val="1"/>
        <c:lblAlgn val="ctr"/>
        <c:lblOffset val="100"/>
        <c:noMultiLvlLbl val="0"/>
      </c:catAx>
      <c:valAx>
        <c:axId val="45330944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184983040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2.9394882050142578E-2"/>
          <c:y val="0.1294391532253992"/>
          <c:w val="0.94121023589971486"/>
          <c:h val="0.742607639555200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 БЮДЖЕТА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spPr>
                <a:gradFill rotWithShape="1">
                  <a:gsLst>
                    <a:gs pos="0">
                      <a:schemeClr val="accent2">
                        <a:tint val="50000"/>
                        <a:satMod val="300000"/>
                      </a:schemeClr>
                    </a:gs>
                    <a:gs pos="35000">
                      <a:schemeClr val="accent2">
                        <a:tint val="37000"/>
                        <a:satMod val="300000"/>
                      </a:schemeClr>
                    </a:gs>
                    <a:gs pos="100000">
                      <a:schemeClr val="accent2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/>
                <a:lstStyle/>
                <a:p>
                  <a:pPr>
                    <a:defRPr>
                      <a:solidFill>
                        <a:schemeClr val="dk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gradFill rotWithShape="1">
                  <a:gsLst>
                    <a:gs pos="0">
                      <a:schemeClr val="accent2">
                        <a:tint val="50000"/>
                        <a:satMod val="300000"/>
                      </a:schemeClr>
                    </a:gs>
                    <a:gs pos="35000">
                      <a:schemeClr val="accent2">
                        <a:tint val="37000"/>
                        <a:satMod val="300000"/>
                      </a:schemeClr>
                    </a:gs>
                    <a:gs pos="100000">
                      <a:schemeClr val="accent2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/>
                <a:lstStyle/>
                <a:p>
                  <a:pPr>
                    <a:defRPr b="1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2021 год</c:v>
                </c:pt>
                <c:pt idx="1">
                  <c:v>2022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8672.9</c:v>
                </c:pt>
                <c:pt idx="1">
                  <c:v>7491.6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overlap val="-66"/>
        <c:axId val="190758400"/>
        <c:axId val="143129344"/>
      </c:barChart>
      <c:catAx>
        <c:axId val="190758400"/>
        <c:scaling>
          <c:orientation val="minMax"/>
        </c:scaling>
        <c:delete val="0"/>
        <c:axPos val="b"/>
        <c:majorTickMark val="out"/>
        <c:minorTickMark val="none"/>
        <c:tickLblPos val="nextTo"/>
        <c:crossAx val="143129344"/>
        <c:crosses val="autoZero"/>
        <c:auto val="1"/>
        <c:lblAlgn val="ctr"/>
        <c:lblOffset val="100"/>
        <c:noMultiLvlLbl val="0"/>
      </c:catAx>
      <c:valAx>
        <c:axId val="14312934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907584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Оценка поступлений </a:t>
            </a:r>
            <a:r>
              <a:rPr lang="ru-RU" sz="2000" dirty="0" smtClean="0"/>
              <a:t>в </a:t>
            </a:r>
          </a:p>
          <a:p>
            <a:pPr>
              <a:defRPr/>
            </a:pPr>
            <a:r>
              <a:rPr lang="ru-RU" sz="2000" dirty="0" smtClean="0"/>
              <a:t>2019 году</a:t>
            </a:r>
            <a:r>
              <a:rPr lang="ru-RU" sz="2000" baseline="0" dirty="0" smtClean="0"/>
              <a:t>  469 436,5 тыс.руб</a:t>
            </a:r>
            <a:endParaRPr lang="ru-RU" sz="2000" dirty="0"/>
          </a:p>
        </c:rich>
      </c:tx>
      <c:layout>
        <c:manualLayout>
          <c:xMode val="edge"/>
          <c:yMode val="edge"/>
          <c:x val="0.10794999386033131"/>
          <c:y val="2.552713441196592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6580805458864309E-2"/>
          <c:y val="0.17046643940147002"/>
          <c:w val="0.68641502457534698"/>
          <c:h val="0.5373269929072208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Оценка поступлений в 2018 году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8565188663247943E-2"/>
                  <c:y val="9.2825943316239713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77</a:t>
                    </a:r>
                    <a:r>
                      <a:rPr lang="ru-RU" b="1" dirty="0" smtClean="0"/>
                      <a:t> </a:t>
                    </a:r>
                    <a:r>
                      <a:rPr lang="en-US" b="1" dirty="0" smtClean="0"/>
                      <a:t>740,9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38</a:t>
                    </a:r>
                    <a:r>
                      <a:rPr lang="ru-RU" b="1" dirty="0" smtClean="0"/>
                      <a:t> </a:t>
                    </a:r>
                    <a:r>
                      <a:rPr lang="en-US" b="1" dirty="0" smtClean="0"/>
                      <a:t>079,6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224575437037211E-2"/>
                  <c:y val="2.0885837246153935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en-US" sz="1400" b="1" dirty="0" smtClean="0"/>
                      <a:t>353</a:t>
                    </a:r>
                    <a:r>
                      <a:rPr lang="ru-RU" sz="1400" b="1" dirty="0" smtClean="0"/>
                      <a:t> </a:t>
                    </a:r>
                    <a:r>
                      <a:rPr lang="en-US" sz="1400" b="1" dirty="0" smtClean="0"/>
                      <a:t>616</a:t>
                    </a:r>
                    <a:r>
                      <a:rPr lang="ru-RU" sz="1400" b="1" dirty="0" smtClean="0"/>
                      <a:t>,0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77740.899999999994</c:v>
                </c:pt>
                <c:pt idx="1">
                  <c:v>38079.599999999999</c:v>
                </c:pt>
                <c:pt idx="2">
                  <c:v>353616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doughnutChart>
        <c:varyColors val="1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57619473026589E-2"/>
          <c:y val="0.15965472438468362"/>
          <c:w val="0.93258701848957426"/>
          <c:h val="0.5516080542619348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1340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1339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Оценка показателей в 2019 году</c:v>
                </c:pt>
                <c:pt idx="1">
                  <c:v>Прогноз на 2020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1340</c:v>
                </c:pt>
                <c:pt idx="1">
                  <c:v>1339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4144640"/>
        <c:axId val="83921152"/>
      </c:barChart>
      <c:catAx>
        <c:axId val="84144640"/>
        <c:scaling>
          <c:orientation val="minMax"/>
        </c:scaling>
        <c:delete val="0"/>
        <c:axPos val="b"/>
        <c:majorTickMark val="out"/>
        <c:minorTickMark val="none"/>
        <c:tickLblPos val="nextTo"/>
        <c:crossAx val="83921152"/>
        <c:crosses val="autoZero"/>
        <c:auto val="1"/>
        <c:lblAlgn val="ctr"/>
        <c:lblOffset val="100"/>
        <c:noMultiLvlLbl val="0"/>
      </c:catAx>
      <c:valAx>
        <c:axId val="8392115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4144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485301971050389E-2"/>
          <c:y val="3.2760758755119308E-2"/>
          <c:w val="0.95751469802894962"/>
          <c:h val="0.7829551658346325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Оценка поступлений на 2019 год</c:v>
                </c:pt>
                <c:pt idx="1">
                  <c:v>Прогноз на 2020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38079.599999999999</c:v>
                </c:pt>
                <c:pt idx="1">
                  <c:v>36462.5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4207616"/>
        <c:axId val="83926336"/>
      </c:barChart>
      <c:catAx>
        <c:axId val="84207616"/>
        <c:scaling>
          <c:orientation val="minMax"/>
        </c:scaling>
        <c:delete val="0"/>
        <c:axPos val="b"/>
        <c:majorTickMark val="out"/>
        <c:minorTickMark val="none"/>
        <c:tickLblPos val="nextTo"/>
        <c:crossAx val="83926336"/>
        <c:crosses val="autoZero"/>
        <c:auto val="1"/>
        <c:lblAlgn val="ctr"/>
        <c:lblOffset val="100"/>
        <c:noMultiLvlLbl val="0"/>
      </c:catAx>
      <c:valAx>
        <c:axId val="8392633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84207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889094142494628E-2"/>
          <c:y val="3.8540615587706453E-2"/>
          <c:w val="0.62487399671889754"/>
          <c:h val="0.8244556517385004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Доходы, получаемые в виде арендной платы за земельные участки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оценка поступлений в 2019 году</c:v>
                </c:pt>
                <c:pt idx="1">
                  <c:v>прогноз на 2020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2489.1999999999998</c:v>
                </c:pt>
                <c:pt idx="1">
                  <c:v>2489.3000000000002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сдачи в аренду имущества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оценка поступлений в 2019 году</c:v>
                </c:pt>
                <c:pt idx="1">
                  <c:v>прогноз на 2020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4683.3</c:v>
                </c:pt>
                <c:pt idx="1">
                  <c:v>4694.3999999999996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платных услуг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оценка поступлений в 2019 году</c:v>
                </c:pt>
                <c:pt idx="1">
                  <c:v>прогноз на 2020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27374.9</c:v>
                </c:pt>
                <c:pt idx="1">
                  <c:v>27657.3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4208640"/>
        <c:axId val="153831680"/>
      </c:barChart>
      <c:catAx>
        <c:axId val="84208640"/>
        <c:scaling>
          <c:orientation val="minMax"/>
        </c:scaling>
        <c:delete val="0"/>
        <c:axPos val="b"/>
        <c:majorTickMark val="out"/>
        <c:minorTickMark val="none"/>
        <c:tickLblPos val="nextTo"/>
        <c:crossAx val="153831680"/>
        <c:crosses val="autoZero"/>
        <c:auto val="1"/>
        <c:lblAlgn val="ctr"/>
        <c:lblOffset val="100"/>
        <c:noMultiLvlLbl val="0"/>
      </c:catAx>
      <c:valAx>
        <c:axId val="15383168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842086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167185127578417E-2"/>
          <c:y val="0"/>
          <c:w val="0.6213682276043403"/>
          <c:h val="0.8697235299973884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Прочие поступления от использования имущества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оценка поступлений в 2019 году</c:v>
                </c:pt>
                <c:pt idx="1">
                  <c:v>прогноз на 2020год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10.3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Плата за негативное воздействие на окружающую среду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оценка поступлений в 2019 году</c:v>
                </c:pt>
                <c:pt idx="1">
                  <c:v>прогноз на 2020год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570</c:v>
                </c:pt>
                <c:pt idx="1">
                  <c:v>475.8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компенсации затрат государства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оценка поступлений в 2019 году</c:v>
                </c:pt>
                <c:pt idx="1">
                  <c:v>прогноз на 2020год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1381</c:v>
                </c:pt>
                <c:pt idx="1">
                  <c:v>1107.2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продажи имущества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оценка поступлений в 2019 году</c:v>
                </c:pt>
                <c:pt idx="1">
                  <c:v>прогноз на 2020год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74.599999999999994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Доходы от продажи земельных участков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оценка поступлений в 2019 году</c:v>
                </c:pt>
                <c:pt idx="1">
                  <c:v>прогноз на 2020год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298.3</c:v>
                </c:pt>
                <c:pt idx="1">
                  <c:v>33.5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invertIfNegative val="0"/>
          <c:dLbls>
            <c:dLbl>
              <c:idx val="1"/>
              <c:delete val="1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оценка поступлений в 2019 году</c:v>
                </c:pt>
                <c:pt idx="1">
                  <c:v>прогноз на 2020год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1198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85052928"/>
        <c:axId val="153834560"/>
      </c:barChart>
      <c:catAx>
        <c:axId val="85052928"/>
        <c:scaling>
          <c:orientation val="minMax"/>
        </c:scaling>
        <c:delete val="0"/>
        <c:axPos val="b"/>
        <c:majorTickMark val="out"/>
        <c:minorTickMark val="none"/>
        <c:tickLblPos val="nextTo"/>
        <c:crossAx val="153834560"/>
        <c:crosses val="autoZero"/>
        <c:auto val="1"/>
        <c:lblAlgn val="ctr"/>
        <c:lblOffset val="100"/>
        <c:noMultiLvlLbl val="0"/>
      </c:catAx>
      <c:valAx>
        <c:axId val="15383456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85052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370259785949714"/>
          <c:y val="0"/>
          <c:w val="0.33747893752546015"/>
          <c:h val="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289745583824023E-3"/>
          <c:y val="4.5292990044420674E-2"/>
          <c:w val="0.94121023589971486"/>
          <c:h val="0.8503751897937266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800" dirty="0"/>
                      <a:t>508717,25</a:t>
                    </a:r>
                    <a:endParaRPr lang="en-US" sz="1600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483318.1</c:v>
                </c:pt>
                <c:pt idx="1">
                  <c:v>508717.25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33961216"/>
        <c:axId val="257673472"/>
      </c:barChart>
      <c:catAx>
        <c:axId val="133961216"/>
        <c:scaling>
          <c:orientation val="minMax"/>
        </c:scaling>
        <c:delete val="0"/>
        <c:axPos val="b"/>
        <c:majorTickMark val="none"/>
        <c:minorTickMark val="none"/>
        <c:tickLblPos val="nextTo"/>
        <c:crossAx val="257673472"/>
        <c:crosses val="autoZero"/>
        <c:auto val="1"/>
        <c:lblAlgn val="ctr"/>
        <c:lblOffset val="100"/>
        <c:noMultiLvlLbl val="0"/>
      </c:catAx>
      <c:valAx>
        <c:axId val="2576734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one"/>
        <c:crossAx val="133961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 dirty="0" smtClean="0"/>
              <a:t>Социальная</a:t>
            </a:r>
            <a:r>
              <a:rPr lang="ru-RU" sz="2000" baseline="0" dirty="0" smtClean="0"/>
              <a:t> направленность бюджета</a:t>
            </a:r>
            <a:endParaRPr lang="ru-RU" sz="2000" dirty="0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1.6460472645896493E-2"/>
          <c:y val="0.10381169769015564"/>
          <c:w val="0.95834374884272111"/>
          <c:h val="0.8098679567684968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11"/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en-US" smtClean="0"/>
                      <a:t>101109,45</a:t>
                    </a:r>
                    <a:endParaRPr lang="en-US"/>
                  </a:p>
                </c:rich>
              </c:tx>
              <c:spPr>
                <a:noFill/>
                <a:ln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направленность (74%)</c:v>
                </c:pt>
                <c:pt idx="1">
                  <c:v>Общего характера (19,9%)</c:v>
                </c:pt>
                <c:pt idx="2">
                  <c:v>Содержание органов управления (7,7%)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368192.5</c:v>
                </c:pt>
                <c:pt idx="1">
                  <c:v>101109.45</c:v>
                </c:pt>
                <c:pt idx="2">
                  <c:v>39415.300000000003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75"/>
        <c:holeSize val="43"/>
      </c:doughnutChart>
    </c:plotArea>
    <c:legend>
      <c:legendPos val="b"/>
      <c:layout>
        <c:manualLayout>
          <c:xMode val="edge"/>
          <c:yMode val="edge"/>
          <c:x val="1.6973312489088524E-2"/>
          <c:y val="0.8268485073474221"/>
          <c:w val="0.93202895488843684"/>
          <c:h val="0.16024642248422263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8.1832709027802146E-3"/>
                  <c:y val="-3.4375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38784837966942E-2"/>
                  <c:y val="-2.8125000000000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3.4375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482095</c:v>
                </c:pt>
                <c:pt idx="1">
                  <c:v>507616.5</c:v>
                </c:pt>
                <c:pt idx="2">
                  <c:v>469185.6</c:v>
                </c:pt>
                <c:pt idx="3">
                  <c:v>473635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7410688"/>
        <c:axId val="134073152"/>
      </c:barChart>
      <c:catAx>
        <c:axId val="16741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4073152"/>
        <c:crosses val="autoZero"/>
        <c:auto val="1"/>
        <c:lblAlgn val="ctr"/>
        <c:lblOffset val="100"/>
        <c:noMultiLvlLbl val="0"/>
      </c:catAx>
      <c:valAx>
        <c:axId val="13407315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67410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24602F-71EE-455A-854B-92C6E21D61EA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E3B1DF2-1EBE-4427-9654-B5014E093539}">
      <dgm:prSet phldrT="[Текст]"/>
      <dgm:spPr/>
      <dgm:t>
        <a:bodyPr/>
        <a:lstStyle/>
        <a:p>
          <a:r>
            <a:rPr lang="ru-RU" dirty="0" smtClean="0"/>
            <a:t>Прогноз на 2020 год</a:t>
          </a:r>
          <a:endParaRPr lang="ru-RU" dirty="0"/>
        </a:p>
      </dgm:t>
    </dgm:pt>
    <dgm:pt modelId="{912C9CFD-1A7C-4265-85E3-3D6BD6EB7A3E}" type="parTrans" cxnId="{FB928435-1A5C-44D5-9FE6-F5A060367E7E}">
      <dgm:prSet/>
      <dgm:spPr/>
      <dgm:t>
        <a:bodyPr/>
        <a:lstStyle/>
        <a:p>
          <a:endParaRPr lang="ru-RU"/>
        </a:p>
      </dgm:t>
    </dgm:pt>
    <dgm:pt modelId="{9022551F-F6A9-47D1-903A-ECF599715415}" type="sibTrans" cxnId="{FB928435-1A5C-44D5-9FE6-F5A060367E7E}">
      <dgm:prSet/>
      <dgm:spPr/>
      <dgm:t>
        <a:bodyPr/>
        <a:lstStyle/>
        <a:p>
          <a:endParaRPr lang="ru-RU"/>
        </a:p>
      </dgm:t>
    </dgm:pt>
    <dgm:pt modelId="{D498A18B-7F66-4C42-A31C-2D1F04F0D599}">
      <dgm:prSet phldrT="[Текст]"/>
      <dgm:spPr>
        <a:gradFill rotWithShape="0">
          <a:gsLst>
            <a:gs pos="0">
              <a:schemeClr val="accent3">
                <a:hueOff val="0"/>
                <a:satOff val="0"/>
                <a:alphaOff val="0"/>
                <a:shade val="51000"/>
                <a:satMod val="130000"/>
                <a:lumMod val="6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dirty="0" smtClean="0"/>
            <a:t>Оценка поступлений </a:t>
          </a:r>
        </a:p>
        <a:p>
          <a:r>
            <a:rPr lang="ru-RU" dirty="0" smtClean="0"/>
            <a:t>в 2019 году</a:t>
          </a:r>
          <a:endParaRPr lang="ru-RU" dirty="0"/>
        </a:p>
      </dgm:t>
    </dgm:pt>
    <dgm:pt modelId="{46A1F41C-8809-43C2-9F48-93E7A4A878C5}" type="parTrans" cxnId="{E2BF7FE4-9978-4873-8B2F-FD102FD1B075}">
      <dgm:prSet/>
      <dgm:spPr/>
      <dgm:t>
        <a:bodyPr/>
        <a:lstStyle/>
        <a:p>
          <a:endParaRPr lang="ru-RU"/>
        </a:p>
      </dgm:t>
    </dgm:pt>
    <dgm:pt modelId="{C5BE37B4-B016-4C84-BD07-B02631C04384}" type="sibTrans" cxnId="{E2BF7FE4-9978-4873-8B2F-FD102FD1B075}">
      <dgm:prSet/>
      <dgm:spPr/>
      <dgm:t>
        <a:bodyPr/>
        <a:lstStyle/>
        <a:p>
          <a:endParaRPr lang="ru-RU"/>
        </a:p>
      </dgm:t>
    </dgm:pt>
    <dgm:pt modelId="{B33D3861-9278-4163-9326-45809A220013}" type="pres">
      <dgm:prSet presAssocID="{1724602F-71EE-455A-854B-92C6E21D61E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FAAC4D5-A944-469E-A2DD-018EA0506A7F}" type="pres">
      <dgm:prSet presAssocID="{1724602F-71EE-455A-854B-92C6E21D61EA}" presName="dot1" presStyleLbl="alignNode1" presStyleIdx="0" presStyleCnt="10"/>
      <dgm:spPr/>
      <dgm:t>
        <a:bodyPr/>
        <a:lstStyle/>
        <a:p>
          <a:endParaRPr lang="ru-RU"/>
        </a:p>
      </dgm:t>
    </dgm:pt>
    <dgm:pt modelId="{9E7F165A-3E6B-4B1E-85BC-D5548053361B}" type="pres">
      <dgm:prSet presAssocID="{1724602F-71EE-455A-854B-92C6E21D61EA}" presName="dot2" presStyleLbl="alignNode1" presStyleIdx="1" presStyleCnt="10"/>
      <dgm:spPr/>
      <dgm:t>
        <a:bodyPr/>
        <a:lstStyle/>
        <a:p>
          <a:endParaRPr lang="ru-RU"/>
        </a:p>
      </dgm:t>
    </dgm:pt>
    <dgm:pt modelId="{C40D6D85-79ED-4E53-8B6A-AAC8043DA4EB}" type="pres">
      <dgm:prSet presAssocID="{1724602F-71EE-455A-854B-92C6E21D61EA}" presName="dot3" presStyleLbl="alignNode1" presStyleIdx="2" presStyleCnt="10"/>
      <dgm:spPr/>
      <dgm:t>
        <a:bodyPr/>
        <a:lstStyle/>
        <a:p>
          <a:endParaRPr lang="ru-RU"/>
        </a:p>
      </dgm:t>
    </dgm:pt>
    <dgm:pt modelId="{EA6EA3CD-1581-4A4E-AFE5-806FED7D908F}" type="pres">
      <dgm:prSet presAssocID="{1724602F-71EE-455A-854B-92C6E21D61EA}" presName="dotArrow1" presStyleLbl="alignNode1" presStyleIdx="3" presStyleCnt="10"/>
      <dgm:spPr/>
      <dgm:t>
        <a:bodyPr/>
        <a:lstStyle/>
        <a:p>
          <a:endParaRPr lang="ru-RU"/>
        </a:p>
      </dgm:t>
    </dgm:pt>
    <dgm:pt modelId="{FEF3C7CB-3E50-40EB-BB7B-C913272814B5}" type="pres">
      <dgm:prSet presAssocID="{1724602F-71EE-455A-854B-92C6E21D61EA}" presName="dotArrow2" presStyleLbl="alignNode1" presStyleIdx="4" presStyleCnt="10"/>
      <dgm:spPr/>
      <dgm:t>
        <a:bodyPr/>
        <a:lstStyle/>
        <a:p>
          <a:endParaRPr lang="ru-RU"/>
        </a:p>
      </dgm:t>
    </dgm:pt>
    <dgm:pt modelId="{F91AC50D-29F9-44B3-A6C5-6F0A0CB6C679}" type="pres">
      <dgm:prSet presAssocID="{1724602F-71EE-455A-854B-92C6E21D61EA}" presName="dotArrow3" presStyleLbl="alignNode1" presStyleIdx="5" presStyleCnt="10"/>
      <dgm:spPr/>
      <dgm:t>
        <a:bodyPr/>
        <a:lstStyle/>
        <a:p>
          <a:endParaRPr lang="ru-RU"/>
        </a:p>
      </dgm:t>
    </dgm:pt>
    <dgm:pt modelId="{7236BAB3-5F92-46B1-831C-71F0EB23F0E0}" type="pres">
      <dgm:prSet presAssocID="{1724602F-71EE-455A-854B-92C6E21D61EA}" presName="dotArrow4" presStyleLbl="alignNode1" presStyleIdx="6" presStyleCnt="10"/>
      <dgm:spPr/>
      <dgm:t>
        <a:bodyPr/>
        <a:lstStyle/>
        <a:p>
          <a:endParaRPr lang="ru-RU"/>
        </a:p>
      </dgm:t>
    </dgm:pt>
    <dgm:pt modelId="{C670BB7B-F894-4295-A045-B1B5FFA0066A}" type="pres">
      <dgm:prSet presAssocID="{1724602F-71EE-455A-854B-92C6E21D61EA}" presName="dotArrow5" presStyleLbl="alignNode1" presStyleIdx="7" presStyleCnt="10"/>
      <dgm:spPr/>
      <dgm:t>
        <a:bodyPr/>
        <a:lstStyle/>
        <a:p>
          <a:endParaRPr lang="ru-RU"/>
        </a:p>
      </dgm:t>
    </dgm:pt>
    <dgm:pt modelId="{E2B17C92-33F3-4BA7-B422-A27781CD8CE8}" type="pres">
      <dgm:prSet presAssocID="{1724602F-71EE-455A-854B-92C6E21D61EA}" presName="dotArrow6" presStyleLbl="alignNode1" presStyleIdx="8" presStyleCnt="10"/>
      <dgm:spPr/>
      <dgm:t>
        <a:bodyPr/>
        <a:lstStyle/>
        <a:p>
          <a:endParaRPr lang="ru-RU"/>
        </a:p>
      </dgm:t>
    </dgm:pt>
    <dgm:pt modelId="{89AE5B94-9677-403B-BD0A-9164CC4358AF}" type="pres">
      <dgm:prSet presAssocID="{1724602F-71EE-455A-854B-92C6E21D61EA}" presName="dotArrow7" presStyleLbl="alignNode1" presStyleIdx="9" presStyleCnt="10"/>
      <dgm:spPr/>
      <dgm:t>
        <a:bodyPr/>
        <a:lstStyle/>
        <a:p>
          <a:endParaRPr lang="ru-RU"/>
        </a:p>
      </dgm:t>
    </dgm:pt>
    <dgm:pt modelId="{914321C8-3003-4340-92F3-A48C88C25A5A}" type="pres">
      <dgm:prSet presAssocID="{FE3B1DF2-1EBE-4427-9654-B5014E093539}" presName="parTx1" presStyleLbl="node1" presStyleIdx="0" presStyleCnt="2" custLinFactY="-93464" custLinFactNeighborX="41284" custLinFactNeighborY="-100000"/>
      <dgm:spPr/>
      <dgm:t>
        <a:bodyPr/>
        <a:lstStyle/>
        <a:p>
          <a:endParaRPr lang="ru-RU"/>
        </a:p>
      </dgm:t>
    </dgm:pt>
    <dgm:pt modelId="{D972FB2E-8C12-4A60-9A97-80F62F3F59E5}" type="pres">
      <dgm:prSet presAssocID="{9022551F-F6A9-47D1-903A-ECF599715415}" presName="picture1" presStyleCnt="0"/>
      <dgm:spPr/>
      <dgm:t>
        <a:bodyPr/>
        <a:lstStyle/>
        <a:p>
          <a:endParaRPr lang="ru-RU"/>
        </a:p>
      </dgm:t>
    </dgm:pt>
    <dgm:pt modelId="{0F52015B-3452-4BA6-A848-98F8F58CCADA}" type="pres">
      <dgm:prSet presAssocID="{9022551F-F6A9-47D1-903A-ECF599715415}" presName="imageRepeatNode" presStyleLbl="fgImgPlace1" presStyleIdx="0" presStyleCnt="2" custScaleX="100497" custScaleY="94683" custLinFactNeighborX="-12419" custLinFactNeighborY="19399"/>
      <dgm:spPr/>
      <dgm:t>
        <a:bodyPr/>
        <a:lstStyle/>
        <a:p>
          <a:endParaRPr lang="ru-RU"/>
        </a:p>
      </dgm:t>
    </dgm:pt>
    <dgm:pt modelId="{1DDFEE93-7962-45B1-A523-7BA624812043}" type="pres">
      <dgm:prSet presAssocID="{D498A18B-7F66-4C42-A31C-2D1F04F0D599}" presName="parTx2" presStyleLbl="node1" presStyleIdx="1" presStyleCnt="2" custScaleX="124424" custLinFactY="100000" custLinFactNeighborX="-21823" custLinFactNeighborY="128043"/>
      <dgm:spPr/>
      <dgm:t>
        <a:bodyPr/>
        <a:lstStyle/>
        <a:p>
          <a:endParaRPr lang="ru-RU"/>
        </a:p>
      </dgm:t>
    </dgm:pt>
    <dgm:pt modelId="{A61BB2BB-5093-4556-A387-03944D239C5A}" type="pres">
      <dgm:prSet presAssocID="{C5BE37B4-B016-4C84-BD07-B02631C04384}" presName="picture2" presStyleCnt="0"/>
      <dgm:spPr/>
      <dgm:t>
        <a:bodyPr/>
        <a:lstStyle/>
        <a:p>
          <a:endParaRPr lang="ru-RU"/>
        </a:p>
      </dgm:t>
    </dgm:pt>
    <dgm:pt modelId="{44D6CC3A-E875-425F-AAFB-016F6D4B250E}" type="pres">
      <dgm:prSet presAssocID="{C5BE37B4-B016-4C84-BD07-B02631C04384}" presName="imageRepeatNode" presStyleLbl="fgImgPlace1" presStyleIdx="1" presStyleCnt="2" custScaleX="105098" custScaleY="96192" custLinFactNeighborX="-10799" custLinFactNeighborY="-4137"/>
      <dgm:spPr/>
      <dgm:t>
        <a:bodyPr/>
        <a:lstStyle/>
        <a:p>
          <a:endParaRPr lang="ru-RU"/>
        </a:p>
      </dgm:t>
    </dgm:pt>
  </dgm:ptLst>
  <dgm:cxnLst>
    <dgm:cxn modelId="{32B5A45B-9008-4764-AF30-9E21965D5F6D}" type="presOf" srcId="{C5BE37B4-B016-4C84-BD07-B02631C04384}" destId="{44D6CC3A-E875-425F-AAFB-016F6D4B250E}" srcOrd="0" destOrd="0" presId="urn:microsoft.com/office/officeart/2008/layout/AscendingPictureAccentProcess"/>
    <dgm:cxn modelId="{43130EBC-62FB-40CC-AFEE-7BD35808FBFE}" type="presOf" srcId="{9022551F-F6A9-47D1-903A-ECF599715415}" destId="{0F52015B-3452-4BA6-A848-98F8F58CCADA}" srcOrd="0" destOrd="0" presId="urn:microsoft.com/office/officeart/2008/layout/AscendingPictureAccentProcess"/>
    <dgm:cxn modelId="{A6B875BA-31A9-40FB-BA44-4770DC6F9F04}" type="presOf" srcId="{1724602F-71EE-455A-854B-92C6E21D61EA}" destId="{B33D3861-9278-4163-9326-45809A220013}" srcOrd="0" destOrd="0" presId="urn:microsoft.com/office/officeart/2008/layout/AscendingPictureAccentProcess"/>
    <dgm:cxn modelId="{E2BF7FE4-9978-4873-8B2F-FD102FD1B075}" srcId="{1724602F-71EE-455A-854B-92C6E21D61EA}" destId="{D498A18B-7F66-4C42-A31C-2D1F04F0D599}" srcOrd="1" destOrd="0" parTransId="{46A1F41C-8809-43C2-9F48-93E7A4A878C5}" sibTransId="{C5BE37B4-B016-4C84-BD07-B02631C04384}"/>
    <dgm:cxn modelId="{0D1CC0BB-F162-4669-B633-E9E618BC3E15}" type="presOf" srcId="{D498A18B-7F66-4C42-A31C-2D1F04F0D599}" destId="{1DDFEE93-7962-45B1-A523-7BA624812043}" srcOrd="0" destOrd="0" presId="urn:microsoft.com/office/officeart/2008/layout/AscendingPictureAccentProcess"/>
    <dgm:cxn modelId="{38C42314-D179-454D-94C6-568D4C70B00D}" type="presOf" srcId="{FE3B1DF2-1EBE-4427-9654-B5014E093539}" destId="{914321C8-3003-4340-92F3-A48C88C25A5A}" srcOrd="0" destOrd="0" presId="urn:microsoft.com/office/officeart/2008/layout/AscendingPictureAccentProcess"/>
    <dgm:cxn modelId="{FB928435-1A5C-44D5-9FE6-F5A060367E7E}" srcId="{1724602F-71EE-455A-854B-92C6E21D61EA}" destId="{FE3B1DF2-1EBE-4427-9654-B5014E093539}" srcOrd="0" destOrd="0" parTransId="{912C9CFD-1A7C-4265-85E3-3D6BD6EB7A3E}" sibTransId="{9022551F-F6A9-47D1-903A-ECF599715415}"/>
    <dgm:cxn modelId="{0578C1F2-B493-48AB-81D9-46D41A31FE12}" type="presParOf" srcId="{B33D3861-9278-4163-9326-45809A220013}" destId="{FFAAC4D5-A944-469E-A2DD-018EA0506A7F}" srcOrd="0" destOrd="0" presId="urn:microsoft.com/office/officeart/2008/layout/AscendingPictureAccentProcess"/>
    <dgm:cxn modelId="{510E7621-15CA-45C6-8385-EB35E374DECC}" type="presParOf" srcId="{B33D3861-9278-4163-9326-45809A220013}" destId="{9E7F165A-3E6B-4B1E-85BC-D5548053361B}" srcOrd="1" destOrd="0" presId="urn:microsoft.com/office/officeart/2008/layout/AscendingPictureAccentProcess"/>
    <dgm:cxn modelId="{EA151189-0430-4942-B958-4781EB4B94FE}" type="presParOf" srcId="{B33D3861-9278-4163-9326-45809A220013}" destId="{C40D6D85-79ED-4E53-8B6A-AAC8043DA4EB}" srcOrd="2" destOrd="0" presId="urn:microsoft.com/office/officeart/2008/layout/AscendingPictureAccentProcess"/>
    <dgm:cxn modelId="{2CD75C08-63F7-4356-9520-BE55D52D43C6}" type="presParOf" srcId="{B33D3861-9278-4163-9326-45809A220013}" destId="{EA6EA3CD-1581-4A4E-AFE5-806FED7D908F}" srcOrd="3" destOrd="0" presId="urn:microsoft.com/office/officeart/2008/layout/AscendingPictureAccentProcess"/>
    <dgm:cxn modelId="{6AA2B184-C092-4164-B6BD-7DA6ED463009}" type="presParOf" srcId="{B33D3861-9278-4163-9326-45809A220013}" destId="{FEF3C7CB-3E50-40EB-BB7B-C913272814B5}" srcOrd="4" destOrd="0" presId="urn:microsoft.com/office/officeart/2008/layout/AscendingPictureAccentProcess"/>
    <dgm:cxn modelId="{90A08094-AEFB-4515-AAD4-7D3BB0343833}" type="presParOf" srcId="{B33D3861-9278-4163-9326-45809A220013}" destId="{F91AC50D-29F9-44B3-A6C5-6F0A0CB6C679}" srcOrd="5" destOrd="0" presId="urn:microsoft.com/office/officeart/2008/layout/AscendingPictureAccentProcess"/>
    <dgm:cxn modelId="{85ABC91C-864B-4547-9A7E-C9FF6F2F0779}" type="presParOf" srcId="{B33D3861-9278-4163-9326-45809A220013}" destId="{7236BAB3-5F92-46B1-831C-71F0EB23F0E0}" srcOrd="6" destOrd="0" presId="urn:microsoft.com/office/officeart/2008/layout/AscendingPictureAccentProcess"/>
    <dgm:cxn modelId="{1794AADC-0958-4346-94F0-A8CEABDE7059}" type="presParOf" srcId="{B33D3861-9278-4163-9326-45809A220013}" destId="{C670BB7B-F894-4295-A045-B1B5FFA0066A}" srcOrd="7" destOrd="0" presId="urn:microsoft.com/office/officeart/2008/layout/AscendingPictureAccentProcess"/>
    <dgm:cxn modelId="{369C0173-3861-4D5B-8E26-D25DA61F94A7}" type="presParOf" srcId="{B33D3861-9278-4163-9326-45809A220013}" destId="{E2B17C92-33F3-4BA7-B422-A27781CD8CE8}" srcOrd="8" destOrd="0" presId="urn:microsoft.com/office/officeart/2008/layout/AscendingPictureAccentProcess"/>
    <dgm:cxn modelId="{CCC59B20-7008-4BD8-851D-2415C5C5C073}" type="presParOf" srcId="{B33D3861-9278-4163-9326-45809A220013}" destId="{89AE5B94-9677-403B-BD0A-9164CC4358AF}" srcOrd="9" destOrd="0" presId="urn:microsoft.com/office/officeart/2008/layout/AscendingPictureAccentProcess"/>
    <dgm:cxn modelId="{221C4C9E-5205-474E-B9F8-349B959F85C0}" type="presParOf" srcId="{B33D3861-9278-4163-9326-45809A220013}" destId="{914321C8-3003-4340-92F3-A48C88C25A5A}" srcOrd="10" destOrd="0" presId="urn:microsoft.com/office/officeart/2008/layout/AscendingPictureAccentProcess"/>
    <dgm:cxn modelId="{FC0BCBF8-0F28-4D33-8F8D-071F4D0C8150}" type="presParOf" srcId="{B33D3861-9278-4163-9326-45809A220013}" destId="{D972FB2E-8C12-4A60-9A97-80F62F3F59E5}" srcOrd="11" destOrd="0" presId="urn:microsoft.com/office/officeart/2008/layout/AscendingPictureAccentProcess"/>
    <dgm:cxn modelId="{D8415570-4EEF-4F12-8CCC-EC755C602343}" type="presParOf" srcId="{D972FB2E-8C12-4A60-9A97-80F62F3F59E5}" destId="{0F52015B-3452-4BA6-A848-98F8F58CCADA}" srcOrd="0" destOrd="0" presId="urn:microsoft.com/office/officeart/2008/layout/AscendingPictureAccentProcess"/>
    <dgm:cxn modelId="{D01E07E7-DA24-4EA9-B919-DB4B7D5911D2}" type="presParOf" srcId="{B33D3861-9278-4163-9326-45809A220013}" destId="{1DDFEE93-7962-45B1-A523-7BA624812043}" srcOrd="12" destOrd="0" presId="urn:microsoft.com/office/officeart/2008/layout/AscendingPictureAccentProcess"/>
    <dgm:cxn modelId="{63C6EB8A-D81F-46EA-A01B-B6AE68270971}" type="presParOf" srcId="{B33D3861-9278-4163-9326-45809A220013}" destId="{A61BB2BB-5093-4556-A387-03944D239C5A}" srcOrd="13" destOrd="0" presId="urn:microsoft.com/office/officeart/2008/layout/AscendingPictureAccentProcess"/>
    <dgm:cxn modelId="{1609983B-D367-4F6B-9391-E6FBDABC5DDE}" type="presParOf" srcId="{A61BB2BB-5093-4556-A387-03944D239C5A}" destId="{44D6CC3A-E875-425F-AAFB-016F6D4B250E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A99CE84-7C26-4D58-A9B0-358566183FCA}" type="doc">
      <dgm:prSet loTypeId="urn:microsoft.com/office/officeart/2005/8/layout/vList2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5187CE17-395C-45CA-BF57-C7C3D3701504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области.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 </a:t>
          </a:r>
          <a:endParaRPr lang="ru-RU" dirty="0"/>
        </a:p>
      </dgm:t>
    </dgm:pt>
    <dgm:pt modelId="{3198BF76-AD4A-4C99-986F-FB550DD96DED}" type="parTrans" cxnId="{7FE62BE7-7AD0-4D0A-92B1-181D4E9BA1B3}">
      <dgm:prSet/>
      <dgm:spPr/>
      <dgm:t>
        <a:bodyPr/>
        <a:lstStyle/>
        <a:p>
          <a:endParaRPr lang="ru-RU"/>
        </a:p>
      </dgm:t>
    </dgm:pt>
    <dgm:pt modelId="{44192839-5186-4958-AFD3-E10B0C483EA5}" type="sibTrans" cxnId="{7FE62BE7-7AD0-4D0A-92B1-181D4E9BA1B3}">
      <dgm:prSet/>
      <dgm:spPr/>
      <dgm:t>
        <a:bodyPr/>
        <a:lstStyle/>
        <a:p>
          <a:endParaRPr lang="ru-RU"/>
        </a:p>
      </dgm:t>
    </dgm:pt>
    <dgm:pt modelId="{903E7B2C-39F4-4A4A-B7AA-C0DB4DC942CD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Все остальные расходы, связанные в том числе с материальными затратами муниципальных учреждений, предусмотрены  без учета индексации.</a:t>
          </a:r>
        </a:p>
      </dgm:t>
    </dgm:pt>
    <dgm:pt modelId="{D2DDAAFB-A60B-4182-9DFB-4AF8C4937DF4}" type="parTrans" cxnId="{8969C688-9897-40F2-B2E9-B656FA5F017B}">
      <dgm:prSet/>
      <dgm:spPr/>
      <dgm:t>
        <a:bodyPr/>
        <a:lstStyle/>
        <a:p>
          <a:endParaRPr lang="ru-RU"/>
        </a:p>
      </dgm:t>
    </dgm:pt>
    <dgm:pt modelId="{B494579F-C315-4382-9ACC-BB549C4A6F38}" type="sibTrans" cxnId="{8969C688-9897-40F2-B2E9-B656FA5F017B}">
      <dgm:prSet/>
      <dgm:spPr/>
      <dgm:t>
        <a:bodyPr/>
        <a:lstStyle/>
        <a:p>
          <a:endParaRPr lang="ru-RU"/>
        </a:p>
      </dgm:t>
    </dgm:pt>
    <dgm:pt modelId="{ADD8E973-25EC-4970-9D4C-A66269DE0C74}">
      <dgm:prSet/>
      <dgm:spPr/>
      <dgm:t>
        <a:bodyPr/>
        <a:lstStyle/>
        <a:p>
          <a:r>
            <a:rPr lang="ru-RU" dirty="0" smtClean="0"/>
            <a:t>Расходы на заработную плату с начислениями работникам</a:t>
          </a:r>
          <a:r>
            <a:rPr lang="en-US" dirty="0" smtClean="0"/>
            <a:t> </a:t>
          </a:r>
          <a:r>
            <a:rPr lang="ru-RU" dirty="0" smtClean="0"/>
            <a:t>учреждений  бюджетной сферы  и органов местного самоуправления предусмотрены в условиях 2019 года с учетом индексации заработной платы, осуществленной в 2019 году (4,3% с 01.10.2019 года)</a:t>
          </a:r>
          <a:endParaRPr lang="ru-RU" dirty="0"/>
        </a:p>
      </dgm:t>
    </dgm:pt>
    <dgm:pt modelId="{0AF2B41F-5246-4ED6-8AF8-4A56D52C1E74}" type="parTrans" cxnId="{357B5040-FFE7-4231-9C60-A160A831674A}">
      <dgm:prSet/>
      <dgm:spPr/>
      <dgm:t>
        <a:bodyPr/>
        <a:lstStyle/>
        <a:p>
          <a:endParaRPr lang="ru-RU"/>
        </a:p>
      </dgm:t>
    </dgm:pt>
    <dgm:pt modelId="{DA524D18-288B-418B-92C0-10A229AAB364}" type="sibTrans" cxnId="{357B5040-FFE7-4231-9C60-A160A831674A}">
      <dgm:prSet/>
      <dgm:spPr/>
      <dgm:t>
        <a:bodyPr/>
        <a:lstStyle/>
        <a:p>
          <a:endParaRPr lang="ru-RU"/>
        </a:p>
      </dgm:t>
    </dgm:pt>
    <dgm:pt modelId="{0F2C8BA8-6C72-4222-BB62-0065981C182B}">
      <dgm:prSet/>
      <dgm:spPr/>
      <dgm:t>
        <a:bodyPr/>
        <a:lstStyle/>
        <a:p>
          <a:r>
            <a:rPr lang="ru-RU" dirty="0" smtClean="0"/>
            <a:t>В проекте решения не учтено повышение заработной платы работникам бюджетной сферы 01.10.2020 года на 3,8% (за исключением указных категорий), а также не учтено повышение МРОТ с 01.01.2020 до 12130 руб.</a:t>
          </a:r>
          <a:endParaRPr lang="ru-RU" dirty="0"/>
        </a:p>
      </dgm:t>
    </dgm:pt>
    <dgm:pt modelId="{61F735FC-B15D-4B73-BAD9-63225E3F12EF}" type="parTrans" cxnId="{90D157B0-76E5-4E22-B405-262E17D1C976}">
      <dgm:prSet/>
      <dgm:spPr/>
      <dgm:t>
        <a:bodyPr/>
        <a:lstStyle/>
        <a:p>
          <a:endParaRPr lang="ru-RU"/>
        </a:p>
      </dgm:t>
    </dgm:pt>
    <dgm:pt modelId="{E7E637E7-EEF6-4AE4-80AA-362FE9900962}" type="sibTrans" cxnId="{90D157B0-76E5-4E22-B405-262E17D1C976}">
      <dgm:prSet/>
      <dgm:spPr/>
      <dgm:t>
        <a:bodyPr/>
        <a:lstStyle/>
        <a:p>
          <a:endParaRPr lang="ru-RU"/>
        </a:p>
      </dgm:t>
    </dgm:pt>
    <dgm:pt modelId="{A482CE59-DAE2-44FD-BFF5-D6166A4429EA}" type="pres">
      <dgm:prSet presAssocID="{9A99CE84-7C26-4D58-A9B0-358566183F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2B416A-C303-4477-A266-556F90AC66DE}" type="pres">
      <dgm:prSet presAssocID="{ADD8E973-25EC-4970-9D4C-A66269DE0C74}" presName="parentText" presStyleLbl="node1" presStyleIdx="0" presStyleCnt="4" custLinFactNeighborY="-993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4CB09-F3E5-4F1A-A2A7-BA584278B743}" type="pres">
      <dgm:prSet presAssocID="{DA524D18-288B-418B-92C0-10A229AAB364}" presName="spacer" presStyleCnt="0"/>
      <dgm:spPr/>
    </dgm:pt>
    <dgm:pt modelId="{C674B309-6281-4FE3-AF86-2E72E064B494}" type="pres">
      <dgm:prSet presAssocID="{0F2C8BA8-6C72-4222-BB62-0065981C182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45805-B00B-4106-BD64-A858CDA3792C}" type="pres">
      <dgm:prSet presAssocID="{E7E637E7-EEF6-4AE4-80AA-362FE9900962}" presName="spacer" presStyleCnt="0"/>
      <dgm:spPr/>
    </dgm:pt>
    <dgm:pt modelId="{7FB2298B-B799-4259-ACBD-E1C24B0DCFAC}" type="pres">
      <dgm:prSet presAssocID="{5187CE17-395C-45CA-BF57-C7C3D3701504}" presName="parentText" presStyleLbl="node1" presStyleIdx="2" presStyleCnt="4" custLinFactNeighborY="54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5C8E9-7B85-46C2-81EB-EA6794C65D76}" type="pres">
      <dgm:prSet presAssocID="{44192839-5186-4958-AFD3-E10B0C483EA5}" presName="spacer" presStyleCnt="0"/>
      <dgm:spPr/>
    </dgm:pt>
    <dgm:pt modelId="{A2152764-47E0-42E1-BC7A-55A8BA34F3A7}" type="pres">
      <dgm:prSet presAssocID="{903E7B2C-39F4-4A4A-B7AA-C0DB4DC942CD}" presName="parentText" presStyleLbl="node1" presStyleIdx="3" presStyleCnt="4" custLinFactY="501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7B5040-FFE7-4231-9C60-A160A831674A}" srcId="{9A99CE84-7C26-4D58-A9B0-358566183FCA}" destId="{ADD8E973-25EC-4970-9D4C-A66269DE0C74}" srcOrd="0" destOrd="0" parTransId="{0AF2B41F-5246-4ED6-8AF8-4A56D52C1E74}" sibTransId="{DA524D18-288B-418B-92C0-10A229AAB364}"/>
    <dgm:cxn modelId="{F52B99F3-AF7C-4B3A-ABB0-0F6FB4384843}" type="presOf" srcId="{9A99CE84-7C26-4D58-A9B0-358566183FCA}" destId="{A482CE59-DAE2-44FD-BFF5-D6166A4429EA}" srcOrd="0" destOrd="0" presId="urn:microsoft.com/office/officeart/2005/8/layout/vList2"/>
    <dgm:cxn modelId="{BA715606-D904-4EE9-93BD-C4F50286C37B}" type="presOf" srcId="{5187CE17-395C-45CA-BF57-C7C3D3701504}" destId="{7FB2298B-B799-4259-ACBD-E1C24B0DCFAC}" srcOrd="0" destOrd="0" presId="urn:microsoft.com/office/officeart/2005/8/layout/vList2"/>
    <dgm:cxn modelId="{654F2910-DC18-4279-8B9E-D9756177AB69}" type="presOf" srcId="{ADD8E973-25EC-4970-9D4C-A66269DE0C74}" destId="{FA2B416A-C303-4477-A266-556F90AC66DE}" srcOrd="0" destOrd="0" presId="urn:microsoft.com/office/officeart/2005/8/layout/vList2"/>
    <dgm:cxn modelId="{284D7E5A-EF4F-4A85-AAE0-E9F84B01A723}" type="presOf" srcId="{0F2C8BA8-6C72-4222-BB62-0065981C182B}" destId="{C674B309-6281-4FE3-AF86-2E72E064B494}" srcOrd="0" destOrd="0" presId="urn:microsoft.com/office/officeart/2005/8/layout/vList2"/>
    <dgm:cxn modelId="{7FE62BE7-7AD0-4D0A-92B1-181D4E9BA1B3}" srcId="{9A99CE84-7C26-4D58-A9B0-358566183FCA}" destId="{5187CE17-395C-45CA-BF57-C7C3D3701504}" srcOrd="2" destOrd="0" parTransId="{3198BF76-AD4A-4C99-986F-FB550DD96DED}" sibTransId="{44192839-5186-4958-AFD3-E10B0C483EA5}"/>
    <dgm:cxn modelId="{8969C688-9897-40F2-B2E9-B656FA5F017B}" srcId="{9A99CE84-7C26-4D58-A9B0-358566183FCA}" destId="{903E7B2C-39F4-4A4A-B7AA-C0DB4DC942CD}" srcOrd="3" destOrd="0" parTransId="{D2DDAAFB-A60B-4182-9DFB-4AF8C4937DF4}" sibTransId="{B494579F-C315-4382-9ACC-BB549C4A6F38}"/>
    <dgm:cxn modelId="{90D157B0-76E5-4E22-B405-262E17D1C976}" srcId="{9A99CE84-7C26-4D58-A9B0-358566183FCA}" destId="{0F2C8BA8-6C72-4222-BB62-0065981C182B}" srcOrd="1" destOrd="0" parTransId="{61F735FC-B15D-4B73-BAD9-63225E3F12EF}" sibTransId="{E7E637E7-EEF6-4AE4-80AA-362FE9900962}"/>
    <dgm:cxn modelId="{421B3389-D4CF-4BED-AE61-6B8BA3F26F21}" type="presOf" srcId="{903E7B2C-39F4-4A4A-B7AA-C0DB4DC942CD}" destId="{A2152764-47E0-42E1-BC7A-55A8BA34F3A7}" srcOrd="0" destOrd="0" presId="urn:microsoft.com/office/officeart/2005/8/layout/vList2"/>
    <dgm:cxn modelId="{6BD9BCDD-DE6C-4EA8-9C12-D0DE17308D74}" type="presParOf" srcId="{A482CE59-DAE2-44FD-BFF5-D6166A4429EA}" destId="{FA2B416A-C303-4477-A266-556F90AC66DE}" srcOrd="0" destOrd="0" presId="urn:microsoft.com/office/officeart/2005/8/layout/vList2"/>
    <dgm:cxn modelId="{E01898BB-A85A-4623-B8F9-126DDA37BE57}" type="presParOf" srcId="{A482CE59-DAE2-44FD-BFF5-D6166A4429EA}" destId="{B774CB09-F3E5-4F1A-A2A7-BA584278B743}" srcOrd="1" destOrd="0" presId="urn:microsoft.com/office/officeart/2005/8/layout/vList2"/>
    <dgm:cxn modelId="{0C78EFC9-2B63-4F17-9883-0CDD31197CE9}" type="presParOf" srcId="{A482CE59-DAE2-44FD-BFF5-D6166A4429EA}" destId="{C674B309-6281-4FE3-AF86-2E72E064B494}" srcOrd="2" destOrd="0" presId="urn:microsoft.com/office/officeart/2005/8/layout/vList2"/>
    <dgm:cxn modelId="{198DF528-BB71-407C-9E22-1B88FD827E0A}" type="presParOf" srcId="{A482CE59-DAE2-44FD-BFF5-D6166A4429EA}" destId="{48045805-B00B-4106-BD64-A858CDA3792C}" srcOrd="3" destOrd="0" presId="urn:microsoft.com/office/officeart/2005/8/layout/vList2"/>
    <dgm:cxn modelId="{AFCABC4A-BECF-4C17-889A-4F65BFFB76B3}" type="presParOf" srcId="{A482CE59-DAE2-44FD-BFF5-D6166A4429EA}" destId="{7FB2298B-B799-4259-ACBD-E1C24B0DCFAC}" srcOrd="4" destOrd="0" presId="urn:microsoft.com/office/officeart/2005/8/layout/vList2"/>
    <dgm:cxn modelId="{8860D906-F967-4D4C-87EB-A61076D5569E}" type="presParOf" srcId="{A482CE59-DAE2-44FD-BFF5-D6166A4429EA}" destId="{E145C8E9-7B85-46C2-81EB-EA6794C65D76}" srcOrd="5" destOrd="0" presId="urn:microsoft.com/office/officeart/2005/8/layout/vList2"/>
    <dgm:cxn modelId="{8C9EB25B-8382-4194-8354-6E79F352B91C}" type="presParOf" srcId="{A482CE59-DAE2-44FD-BFF5-D6166A4429EA}" destId="{A2152764-47E0-42E1-BC7A-55A8BA34F3A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1085396-A8CD-4C13-9D4B-685F1B8996BB}" type="doc">
      <dgm:prSet loTypeId="urn:microsoft.com/office/officeart/2008/layout/VerticalCurvedList" loCatId="list" qsTypeId="urn:microsoft.com/office/officeart/2005/8/quickstyle/3d2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EBAE6194-F942-48D4-A9A2-57351157443A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gm:t>
    </dgm:pt>
    <dgm:pt modelId="{B162B301-2EB3-4A95-8494-8FBB64F23264}" type="parTrans" cxnId="{89A0B916-DBF9-44F4-B0DB-5050627B8410}">
      <dgm:prSet/>
      <dgm:spPr/>
      <dgm:t>
        <a:bodyPr/>
        <a:lstStyle/>
        <a:p>
          <a:endParaRPr lang="ru-RU"/>
        </a:p>
      </dgm:t>
    </dgm:pt>
    <dgm:pt modelId="{408EC3DF-9CF8-4B47-9F5E-E664D57FED1E}" type="sibTrans" cxnId="{89A0B916-DBF9-44F4-B0DB-5050627B8410}">
      <dgm:prSet/>
      <dgm:spPr>
        <a:ln>
          <a:solidFill>
            <a:srgbClr val="00A29E"/>
          </a:solidFill>
        </a:ln>
      </dgm:spPr>
      <dgm:t>
        <a:bodyPr/>
        <a:lstStyle/>
        <a:p>
          <a:endParaRPr lang="ru-RU"/>
        </a:p>
      </dgm:t>
    </dgm:pt>
    <dgm:pt modelId="{F9FB1F82-D70C-4BB4-A772-35B037750F7B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dirty="0">
            <a:solidFill>
              <a:schemeClr val="tx1"/>
            </a:solidFill>
          </a:endParaRPr>
        </a:p>
      </dgm:t>
    </dgm:pt>
    <dgm:pt modelId="{A7EE7213-CC22-44C9-94D2-5AAAE3174C6E}" type="parTrans" cxnId="{BF395A23-18A4-406E-82FF-1D844A2068BD}">
      <dgm:prSet/>
      <dgm:spPr/>
      <dgm:t>
        <a:bodyPr/>
        <a:lstStyle/>
        <a:p>
          <a:endParaRPr lang="ru-RU"/>
        </a:p>
      </dgm:t>
    </dgm:pt>
    <dgm:pt modelId="{1C395E85-A1A1-43BE-9F8F-876B740C044D}" type="sibTrans" cxnId="{BF395A23-18A4-406E-82FF-1D844A2068BD}">
      <dgm:prSet/>
      <dgm:spPr/>
      <dgm:t>
        <a:bodyPr/>
        <a:lstStyle/>
        <a:p>
          <a:endParaRPr lang="ru-RU"/>
        </a:p>
      </dgm:t>
    </dgm:pt>
    <dgm:pt modelId="{992767CB-ED6B-4933-B73D-CA63BB00C739}" type="pres">
      <dgm:prSet presAssocID="{91085396-A8CD-4C13-9D4B-685F1B8996B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DB8DF9D-7715-4894-B5D9-35D03FA10507}" type="pres">
      <dgm:prSet presAssocID="{91085396-A8CD-4C13-9D4B-685F1B8996BB}" presName="Name1" presStyleCnt="0"/>
      <dgm:spPr/>
    </dgm:pt>
    <dgm:pt modelId="{194171FA-13E4-43CC-AEF4-F2B2B5C9B401}" type="pres">
      <dgm:prSet presAssocID="{91085396-A8CD-4C13-9D4B-685F1B8996BB}" presName="cycle" presStyleCnt="0"/>
      <dgm:spPr/>
    </dgm:pt>
    <dgm:pt modelId="{4DA5D0CF-0329-4044-8769-90DC1AE89E3E}" type="pres">
      <dgm:prSet presAssocID="{91085396-A8CD-4C13-9D4B-685F1B8996BB}" presName="srcNode" presStyleLbl="node1" presStyleIdx="0" presStyleCnt="2"/>
      <dgm:spPr/>
    </dgm:pt>
    <dgm:pt modelId="{ADACE9FD-0D11-488F-A77C-C98ED6307EF0}" type="pres">
      <dgm:prSet presAssocID="{91085396-A8CD-4C13-9D4B-685F1B8996BB}" presName="conn" presStyleLbl="parChTrans1D2" presStyleIdx="0" presStyleCnt="1"/>
      <dgm:spPr/>
      <dgm:t>
        <a:bodyPr/>
        <a:lstStyle/>
        <a:p>
          <a:endParaRPr lang="ru-RU"/>
        </a:p>
      </dgm:t>
    </dgm:pt>
    <dgm:pt modelId="{1AAD3975-1AA6-47F2-85C4-3CCE777FA3F5}" type="pres">
      <dgm:prSet presAssocID="{91085396-A8CD-4C13-9D4B-685F1B8996BB}" presName="extraNode" presStyleLbl="node1" presStyleIdx="0" presStyleCnt="2"/>
      <dgm:spPr/>
    </dgm:pt>
    <dgm:pt modelId="{85C70713-0540-4CC6-BDB9-013C95252625}" type="pres">
      <dgm:prSet presAssocID="{91085396-A8CD-4C13-9D4B-685F1B8996BB}" presName="dstNode" presStyleLbl="node1" presStyleIdx="0" presStyleCnt="2"/>
      <dgm:spPr/>
    </dgm:pt>
    <dgm:pt modelId="{9032DB81-6DE7-40ED-A8A6-90763F3C7A92}" type="pres">
      <dgm:prSet presAssocID="{EBAE6194-F942-48D4-A9A2-57351157443A}" presName="text_1" presStyleLbl="node1" presStyleIdx="0" presStyleCnt="2" custScaleY="137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54A67-BF97-40C1-AC5F-15C9BB8F207E}" type="pres">
      <dgm:prSet presAssocID="{EBAE6194-F942-48D4-A9A2-57351157443A}" presName="accent_1" presStyleCnt="0"/>
      <dgm:spPr/>
    </dgm:pt>
    <dgm:pt modelId="{97C6E8DB-F32A-4167-A3C6-B56DB8CC7528}" type="pres">
      <dgm:prSet presAssocID="{EBAE6194-F942-48D4-A9A2-57351157443A}" presName="accentRepeatNode" presStyleLbl="solidFgAcc1" presStyleIdx="0" presStyleCnt="2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00E707C5-4046-4E85-A060-0BFE5B0CF555}" type="pres">
      <dgm:prSet presAssocID="{F9FB1F82-D70C-4BB4-A772-35B037750F7B}" presName="text_2" presStyleLbl="node1" presStyleIdx="1" presStyleCnt="2" custLinFactNeighborX="-479" custLinFactNeighborY="9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971746-332B-42E2-B4B2-9F20146D71D5}" type="pres">
      <dgm:prSet presAssocID="{F9FB1F82-D70C-4BB4-A772-35B037750F7B}" presName="accent_2" presStyleCnt="0"/>
      <dgm:spPr/>
    </dgm:pt>
    <dgm:pt modelId="{BAA98DD3-3FD1-4E0B-8804-C701711781D3}" type="pres">
      <dgm:prSet presAssocID="{F9FB1F82-D70C-4BB4-A772-35B037750F7B}" presName="accentRepeatNode" presStyleLbl="solidFgAcc1" presStyleIdx="1" presStyleCnt="2" custLinFactNeighborX="-2931" custLinFactNeighborY="9427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</dgm:ptLst>
  <dgm:cxnLst>
    <dgm:cxn modelId="{453235F6-1636-484F-BF67-8857A2BDD982}" type="presOf" srcId="{EBAE6194-F942-48D4-A9A2-57351157443A}" destId="{9032DB81-6DE7-40ED-A8A6-90763F3C7A92}" srcOrd="0" destOrd="0" presId="urn:microsoft.com/office/officeart/2008/layout/VerticalCurvedList"/>
    <dgm:cxn modelId="{89A0B916-DBF9-44F4-B0DB-5050627B8410}" srcId="{91085396-A8CD-4C13-9D4B-685F1B8996BB}" destId="{EBAE6194-F942-48D4-A9A2-57351157443A}" srcOrd="0" destOrd="0" parTransId="{B162B301-2EB3-4A95-8494-8FBB64F23264}" sibTransId="{408EC3DF-9CF8-4B47-9F5E-E664D57FED1E}"/>
    <dgm:cxn modelId="{BF395A23-18A4-406E-82FF-1D844A2068BD}" srcId="{91085396-A8CD-4C13-9D4B-685F1B8996BB}" destId="{F9FB1F82-D70C-4BB4-A772-35B037750F7B}" srcOrd="1" destOrd="0" parTransId="{A7EE7213-CC22-44C9-94D2-5AAAE3174C6E}" sibTransId="{1C395E85-A1A1-43BE-9F8F-876B740C044D}"/>
    <dgm:cxn modelId="{038D5EE3-EC71-4EB4-BA04-95035D69F3D0}" type="presOf" srcId="{91085396-A8CD-4C13-9D4B-685F1B8996BB}" destId="{992767CB-ED6B-4933-B73D-CA63BB00C739}" srcOrd="0" destOrd="0" presId="urn:microsoft.com/office/officeart/2008/layout/VerticalCurvedList"/>
    <dgm:cxn modelId="{E3EBAAB7-9ECD-4FDB-B7C2-4C221EFDF060}" type="presOf" srcId="{F9FB1F82-D70C-4BB4-A772-35B037750F7B}" destId="{00E707C5-4046-4E85-A060-0BFE5B0CF555}" srcOrd="0" destOrd="0" presId="urn:microsoft.com/office/officeart/2008/layout/VerticalCurvedList"/>
    <dgm:cxn modelId="{E0C40470-19FF-4673-B5B6-23894BAA1FC3}" type="presOf" srcId="{408EC3DF-9CF8-4B47-9F5E-E664D57FED1E}" destId="{ADACE9FD-0D11-488F-A77C-C98ED6307EF0}" srcOrd="0" destOrd="0" presId="urn:microsoft.com/office/officeart/2008/layout/VerticalCurvedList"/>
    <dgm:cxn modelId="{12FDA0D0-336D-49FC-97B2-FEC6F1B5F410}" type="presParOf" srcId="{992767CB-ED6B-4933-B73D-CA63BB00C739}" destId="{FDB8DF9D-7715-4894-B5D9-35D03FA10507}" srcOrd="0" destOrd="0" presId="urn:microsoft.com/office/officeart/2008/layout/VerticalCurvedList"/>
    <dgm:cxn modelId="{C0EB5FCD-AE04-4E21-BE3C-259A3EF01A8D}" type="presParOf" srcId="{FDB8DF9D-7715-4894-B5D9-35D03FA10507}" destId="{194171FA-13E4-43CC-AEF4-F2B2B5C9B401}" srcOrd="0" destOrd="0" presId="urn:microsoft.com/office/officeart/2008/layout/VerticalCurvedList"/>
    <dgm:cxn modelId="{38B18A88-682B-4E39-8901-C54CCD27FFBB}" type="presParOf" srcId="{194171FA-13E4-43CC-AEF4-F2B2B5C9B401}" destId="{4DA5D0CF-0329-4044-8769-90DC1AE89E3E}" srcOrd="0" destOrd="0" presId="urn:microsoft.com/office/officeart/2008/layout/VerticalCurvedList"/>
    <dgm:cxn modelId="{23509AF6-547D-4A45-B008-E9E400BA9830}" type="presParOf" srcId="{194171FA-13E4-43CC-AEF4-F2B2B5C9B401}" destId="{ADACE9FD-0D11-488F-A77C-C98ED6307EF0}" srcOrd="1" destOrd="0" presId="urn:microsoft.com/office/officeart/2008/layout/VerticalCurvedList"/>
    <dgm:cxn modelId="{DD873212-97BB-4EC3-B992-F84EE4BF6850}" type="presParOf" srcId="{194171FA-13E4-43CC-AEF4-F2B2B5C9B401}" destId="{1AAD3975-1AA6-47F2-85C4-3CCE777FA3F5}" srcOrd="2" destOrd="0" presId="urn:microsoft.com/office/officeart/2008/layout/VerticalCurvedList"/>
    <dgm:cxn modelId="{B7D161DC-225D-4E47-A0A7-1EE93C51A290}" type="presParOf" srcId="{194171FA-13E4-43CC-AEF4-F2B2B5C9B401}" destId="{85C70713-0540-4CC6-BDB9-013C95252625}" srcOrd="3" destOrd="0" presId="urn:microsoft.com/office/officeart/2008/layout/VerticalCurvedList"/>
    <dgm:cxn modelId="{1925C8C9-1087-4E0C-B9F6-CB6E4E946C27}" type="presParOf" srcId="{FDB8DF9D-7715-4894-B5D9-35D03FA10507}" destId="{9032DB81-6DE7-40ED-A8A6-90763F3C7A92}" srcOrd="1" destOrd="0" presId="urn:microsoft.com/office/officeart/2008/layout/VerticalCurvedList"/>
    <dgm:cxn modelId="{C2A9D2DC-4497-4953-B1F4-DB72F1D9F7A3}" type="presParOf" srcId="{FDB8DF9D-7715-4894-B5D9-35D03FA10507}" destId="{5A954A67-BF97-40C1-AC5F-15C9BB8F207E}" srcOrd="2" destOrd="0" presId="urn:microsoft.com/office/officeart/2008/layout/VerticalCurvedList"/>
    <dgm:cxn modelId="{4FE3A2D5-1C79-42BC-937B-76433906B3D8}" type="presParOf" srcId="{5A954A67-BF97-40C1-AC5F-15C9BB8F207E}" destId="{97C6E8DB-F32A-4167-A3C6-B56DB8CC7528}" srcOrd="0" destOrd="0" presId="urn:microsoft.com/office/officeart/2008/layout/VerticalCurvedList"/>
    <dgm:cxn modelId="{75E633B6-F377-47FF-B82F-D2F6CBA24EEA}" type="presParOf" srcId="{FDB8DF9D-7715-4894-B5D9-35D03FA10507}" destId="{00E707C5-4046-4E85-A060-0BFE5B0CF555}" srcOrd="3" destOrd="0" presId="urn:microsoft.com/office/officeart/2008/layout/VerticalCurvedList"/>
    <dgm:cxn modelId="{AE68514D-47DE-4588-B1FF-80BC39000417}" type="presParOf" srcId="{FDB8DF9D-7715-4894-B5D9-35D03FA10507}" destId="{81971746-332B-42E2-B4B2-9F20146D71D5}" srcOrd="4" destOrd="0" presId="urn:microsoft.com/office/officeart/2008/layout/VerticalCurvedList"/>
    <dgm:cxn modelId="{B8E3FAF8-6147-4279-AD21-5B1319B69540}" type="presParOf" srcId="{81971746-332B-42E2-B4B2-9F20146D71D5}" destId="{BAA98DD3-3FD1-4E0B-8804-C701711781D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54F6C52-7AE8-4B53-A32F-A1D3494B12E1}" type="doc">
      <dgm:prSet loTypeId="urn:microsoft.com/office/officeart/2008/layout/VerticalCurvedList" loCatId="list" qsTypeId="urn:microsoft.com/office/officeart/2005/8/quickstyle/3d4" qsCatId="3D" csTypeId="urn:microsoft.com/office/officeart/2005/8/colors/accent1_2" csCatId="accent1" phldr="1"/>
      <dgm:spPr>
        <a:scene3d>
          <a:camera prst="orthographicFront">
            <a:rot lat="0" lon="10800000" rev="0"/>
          </a:camera>
          <a:lightRig rig="threePt" dir="t"/>
        </a:scene3d>
      </dgm:spPr>
      <dgm:t>
        <a:bodyPr/>
        <a:lstStyle/>
        <a:p>
          <a:endParaRPr lang="ru-RU"/>
        </a:p>
      </dgm:t>
    </dgm:pt>
    <dgm:pt modelId="{C6E01325-D57E-43B1-8F26-758040FEC0FB}">
      <dgm:prSet phldrT="[Текст]"/>
      <dgm:spPr>
        <a:solidFill>
          <a:srgbClr val="92D050">
            <a:alpha val="54000"/>
          </a:srgbClr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3D858EA8-8EB7-4E77-837D-5D1CDE75E69C}" type="sibTrans" cxnId="{FE86E1BD-E283-4648-B60C-AFDD62E2E7A1}">
      <dgm:prSet/>
      <dgm:spPr/>
      <dgm:t>
        <a:bodyPr/>
        <a:lstStyle/>
        <a:p>
          <a:endParaRPr lang="ru-RU"/>
        </a:p>
      </dgm:t>
    </dgm:pt>
    <dgm:pt modelId="{BB4A4FBA-EF43-41EC-BE96-FC9BA49AD8F0}" type="parTrans" cxnId="{FE86E1BD-E283-4648-B60C-AFDD62E2E7A1}">
      <dgm:prSet/>
      <dgm:spPr/>
      <dgm:t>
        <a:bodyPr/>
        <a:lstStyle/>
        <a:p>
          <a:endParaRPr lang="ru-RU"/>
        </a:p>
      </dgm:t>
    </dgm:pt>
    <dgm:pt modelId="{920D7A04-2013-4033-AA91-24BD867B63AC}">
      <dgm:prSet phldrT="[Текст]"/>
      <dgm:spPr>
        <a:solidFill>
          <a:srgbClr val="92D050">
            <a:alpha val="64000"/>
          </a:srgbClr>
        </a:solidFill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71198C39-865A-45A4-9E48-BF2F2AC77171}" type="sibTrans" cxnId="{98ABE0AC-F23B-4E83-BD37-E1271D100DA6}">
      <dgm:prSet/>
      <dgm:spPr/>
      <dgm:t>
        <a:bodyPr/>
        <a:lstStyle/>
        <a:p>
          <a:endParaRPr lang="ru-RU"/>
        </a:p>
      </dgm:t>
    </dgm:pt>
    <dgm:pt modelId="{6C11A581-A3BD-4463-8175-197228C6412B}" type="parTrans" cxnId="{98ABE0AC-F23B-4E83-BD37-E1271D100DA6}">
      <dgm:prSet/>
      <dgm:spPr/>
      <dgm:t>
        <a:bodyPr/>
        <a:lstStyle/>
        <a:p>
          <a:endParaRPr lang="ru-RU"/>
        </a:p>
      </dgm:t>
    </dgm:pt>
    <dgm:pt modelId="{89CBF191-1357-43AC-889B-00DE168637F1}">
      <dgm:prSet phldrT="[Текст]"/>
      <dgm:spPr>
        <a:solidFill>
          <a:srgbClr val="92D050"/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E408E7C0-E868-4CBA-8805-38F9088DB3D7}" type="sibTrans" cxnId="{BCD6E393-E2CB-4163-AF94-00E45F2AA2BC}">
      <dgm:prSet/>
      <dgm:spPr>
        <a:ln>
          <a:solidFill>
            <a:srgbClr val="00A29E"/>
          </a:solidFill>
        </a:ln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920F6F0D-C0F5-4FDD-8BCB-6F1B80BCDD77}" type="parTrans" cxnId="{BCD6E393-E2CB-4163-AF94-00E45F2AA2BC}">
      <dgm:prSet/>
      <dgm:spPr/>
      <dgm:t>
        <a:bodyPr/>
        <a:lstStyle/>
        <a:p>
          <a:endParaRPr lang="ru-RU"/>
        </a:p>
      </dgm:t>
    </dgm:pt>
    <dgm:pt modelId="{CD55436A-0D25-4695-A140-6C39DE7C1399}" type="pres">
      <dgm:prSet presAssocID="{754F6C52-7AE8-4B53-A32F-A1D3494B12E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3C0B6E1-CE4F-46F6-9E64-C7261022BBF9}" type="pres">
      <dgm:prSet presAssocID="{754F6C52-7AE8-4B53-A32F-A1D3494B12E1}" presName="Name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7DDDED37-A608-4014-AB1F-0C0CC5189DDB}" type="pres">
      <dgm:prSet presAssocID="{754F6C52-7AE8-4B53-A32F-A1D3494B12E1}" presName="cycle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ECF00A0-3321-4995-AC1E-E330E9A76C23}" type="pres">
      <dgm:prSet presAssocID="{754F6C52-7AE8-4B53-A32F-A1D3494B12E1}" presName="src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61D67843-4E1A-4359-BD97-2CC0550E23C5}" type="pres">
      <dgm:prSet presAssocID="{754F6C52-7AE8-4B53-A32F-A1D3494B12E1}" presName="conn" presStyleLbl="parChTrans1D2" presStyleIdx="0" presStyleCnt="1"/>
      <dgm:spPr/>
      <dgm:t>
        <a:bodyPr/>
        <a:lstStyle/>
        <a:p>
          <a:endParaRPr lang="ru-RU"/>
        </a:p>
      </dgm:t>
    </dgm:pt>
    <dgm:pt modelId="{C58310F9-EE03-40CF-A334-E6A8C989350D}" type="pres">
      <dgm:prSet presAssocID="{754F6C52-7AE8-4B53-A32F-A1D3494B12E1}" presName="extra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B62FA7EF-93BC-451F-9B57-637307487B15}" type="pres">
      <dgm:prSet presAssocID="{754F6C52-7AE8-4B53-A32F-A1D3494B12E1}" presName="dst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3EADCD42-FC11-4EC0-8530-C72C69ADDF99}" type="pres">
      <dgm:prSet presAssocID="{89CBF191-1357-43AC-889B-00DE168637F1}" presName="text_1" presStyleLbl="node1" presStyleIdx="0" presStyleCnt="3" custAng="0" custLinFactNeighborX="21765" custLinFactNeighborY="-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D54C2-DD0E-4271-8AFB-114FE6321659}" type="pres">
      <dgm:prSet presAssocID="{89CBF191-1357-43AC-889B-00DE168637F1}" presName="accent_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903C989-41F7-437C-94CD-2EEFDF3AD305}" type="pres">
      <dgm:prSet presAssocID="{89CBF191-1357-43AC-889B-00DE168637F1}" presName="accentRepeatNode" presStyleLbl="solidFgAcc1" presStyleIdx="0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2FC61A1-37B4-4EC5-A818-64ABD54BDB96}" type="pres">
      <dgm:prSet presAssocID="{920D7A04-2013-4033-AA91-24BD867B63AC}" presName="text_2" presStyleLbl="node1" presStyleIdx="1" presStyleCnt="3" custScaleY="106606" custLinFactNeighborX="582" custLinFactNeighborY="1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00677-B54B-4905-9D11-407AC1D75DFE}" type="pres">
      <dgm:prSet presAssocID="{920D7A04-2013-4033-AA91-24BD867B63AC}" presName="accent_2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AFA08AA-9D57-4C3C-A7D2-858BE3FFDB14}" type="pres">
      <dgm:prSet presAssocID="{920D7A04-2013-4033-AA91-24BD867B63AC}" presName="accentRepeatNode" presStyleLbl="solidFgAcc1" presStyleIdx="1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FBB22EA3-7FD7-400D-AD28-E277A46CB95F}" type="pres">
      <dgm:prSet presAssocID="{C6E01325-D57E-43B1-8F26-758040FEC0FB}" presName="text_3" presStyleLbl="node1" presStyleIdx="2" presStyleCnt="3" custScaleY="113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174FCF-9A3C-4BEA-BCC4-BE1B74857C5A}" type="pres">
      <dgm:prSet presAssocID="{C6E01325-D57E-43B1-8F26-758040FEC0FB}" presName="accent_3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2A8A818-ED12-4C00-B39B-EA5AC4A884A1}" type="pres">
      <dgm:prSet presAssocID="{C6E01325-D57E-43B1-8F26-758040FEC0FB}" presName="accentRepeatNode" presStyleLbl="solidFgAcc1" presStyleIdx="2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</dgm:ptLst>
  <dgm:cxnLst>
    <dgm:cxn modelId="{FE86E1BD-E283-4648-B60C-AFDD62E2E7A1}" srcId="{754F6C52-7AE8-4B53-A32F-A1D3494B12E1}" destId="{C6E01325-D57E-43B1-8F26-758040FEC0FB}" srcOrd="2" destOrd="0" parTransId="{BB4A4FBA-EF43-41EC-BE96-FC9BA49AD8F0}" sibTransId="{3D858EA8-8EB7-4E77-837D-5D1CDE75E69C}"/>
    <dgm:cxn modelId="{98ABE0AC-F23B-4E83-BD37-E1271D100DA6}" srcId="{754F6C52-7AE8-4B53-A32F-A1D3494B12E1}" destId="{920D7A04-2013-4033-AA91-24BD867B63AC}" srcOrd="1" destOrd="0" parTransId="{6C11A581-A3BD-4463-8175-197228C6412B}" sibTransId="{71198C39-865A-45A4-9E48-BF2F2AC77171}"/>
    <dgm:cxn modelId="{153B809B-7591-4991-A959-45D55D57E1B7}" type="presOf" srcId="{C6E01325-D57E-43B1-8F26-758040FEC0FB}" destId="{FBB22EA3-7FD7-400D-AD28-E277A46CB95F}" srcOrd="0" destOrd="0" presId="urn:microsoft.com/office/officeart/2008/layout/VerticalCurvedList"/>
    <dgm:cxn modelId="{28D430E3-1F81-411D-8FC7-61DE2C12DEDD}" type="presOf" srcId="{754F6C52-7AE8-4B53-A32F-A1D3494B12E1}" destId="{CD55436A-0D25-4695-A140-6C39DE7C1399}" srcOrd="0" destOrd="0" presId="urn:microsoft.com/office/officeart/2008/layout/VerticalCurvedList"/>
    <dgm:cxn modelId="{77A1B555-9B86-40BD-AE1D-6DDEDD507154}" type="presOf" srcId="{89CBF191-1357-43AC-889B-00DE168637F1}" destId="{3EADCD42-FC11-4EC0-8530-C72C69ADDF99}" srcOrd="0" destOrd="0" presId="urn:microsoft.com/office/officeart/2008/layout/VerticalCurvedList"/>
    <dgm:cxn modelId="{BCD6E393-E2CB-4163-AF94-00E45F2AA2BC}" srcId="{754F6C52-7AE8-4B53-A32F-A1D3494B12E1}" destId="{89CBF191-1357-43AC-889B-00DE168637F1}" srcOrd="0" destOrd="0" parTransId="{920F6F0D-C0F5-4FDD-8BCB-6F1B80BCDD77}" sibTransId="{E408E7C0-E868-4CBA-8805-38F9088DB3D7}"/>
    <dgm:cxn modelId="{45B4FAC7-FB45-4FA1-B5AB-FA54B2BB0039}" type="presOf" srcId="{E408E7C0-E868-4CBA-8805-38F9088DB3D7}" destId="{61D67843-4E1A-4359-BD97-2CC0550E23C5}" srcOrd="0" destOrd="0" presId="urn:microsoft.com/office/officeart/2008/layout/VerticalCurvedList"/>
    <dgm:cxn modelId="{9EE76D29-EBCD-4174-BB9C-6F29C6BCF974}" type="presOf" srcId="{920D7A04-2013-4033-AA91-24BD867B63AC}" destId="{82FC61A1-37B4-4EC5-A818-64ABD54BDB96}" srcOrd="0" destOrd="0" presId="urn:microsoft.com/office/officeart/2008/layout/VerticalCurvedList"/>
    <dgm:cxn modelId="{88210CA5-0334-40C0-BC78-659781CCC27F}" type="presParOf" srcId="{CD55436A-0D25-4695-A140-6C39DE7C1399}" destId="{F3C0B6E1-CE4F-46F6-9E64-C7261022BBF9}" srcOrd="0" destOrd="0" presId="urn:microsoft.com/office/officeart/2008/layout/VerticalCurvedList"/>
    <dgm:cxn modelId="{84B8D00A-B36C-42CB-A259-E3DAD2976773}" type="presParOf" srcId="{F3C0B6E1-CE4F-46F6-9E64-C7261022BBF9}" destId="{7DDDED37-A608-4014-AB1F-0C0CC5189DDB}" srcOrd="0" destOrd="0" presId="urn:microsoft.com/office/officeart/2008/layout/VerticalCurvedList"/>
    <dgm:cxn modelId="{5F8C06FD-4CA9-41E2-9B0F-0642A0AB64C6}" type="presParOf" srcId="{7DDDED37-A608-4014-AB1F-0C0CC5189DDB}" destId="{8ECF00A0-3321-4995-AC1E-E330E9A76C23}" srcOrd="0" destOrd="0" presId="urn:microsoft.com/office/officeart/2008/layout/VerticalCurvedList"/>
    <dgm:cxn modelId="{F267844A-E17A-4821-A07D-5201B0FC5E0B}" type="presParOf" srcId="{7DDDED37-A608-4014-AB1F-0C0CC5189DDB}" destId="{61D67843-4E1A-4359-BD97-2CC0550E23C5}" srcOrd="1" destOrd="0" presId="urn:microsoft.com/office/officeart/2008/layout/VerticalCurvedList"/>
    <dgm:cxn modelId="{CBC3CC18-8133-4F87-B839-94FBC12AAD7D}" type="presParOf" srcId="{7DDDED37-A608-4014-AB1F-0C0CC5189DDB}" destId="{C58310F9-EE03-40CF-A334-E6A8C989350D}" srcOrd="2" destOrd="0" presId="urn:microsoft.com/office/officeart/2008/layout/VerticalCurvedList"/>
    <dgm:cxn modelId="{4CD04674-CDD4-4241-870E-878F26F2346E}" type="presParOf" srcId="{7DDDED37-A608-4014-AB1F-0C0CC5189DDB}" destId="{B62FA7EF-93BC-451F-9B57-637307487B15}" srcOrd="3" destOrd="0" presId="urn:microsoft.com/office/officeart/2008/layout/VerticalCurvedList"/>
    <dgm:cxn modelId="{58399A1C-7E51-4E47-9D61-B6D1442C022B}" type="presParOf" srcId="{F3C0B6E1-CE4F-46F6-9E64-C7261022BBF9}" destId="{3EADCD42-FC11-4EC0-8530-C72C69ADDF99}" srcOrd="1" destOrd="0" presId="urn:microsoft.com/office/officeart/2008/layout/VerticalCurvedList"/>
    <dgm:cxn modelId="{F5E5469A-2F19-4C7E-A0F2-C9CBE9786AE9}" type="presParOf" srcId="{F3C0B6E1-CE4F-46F6-9E64-C7261022BBF9}" destId="{722D54C2-DD0E-4271-8AFB-114FE6321659}" srcOrd="2" destOrd="0" presId="urn:microsoft.com/office/officeart/2008/layout/VerticalCurvedList"/>
    <dgm:cxn modelId="{D489A3C9-71BB-4C12-BEA7-2B83A3D3915A}" type="presParOf" srcId="{722D54C2-DD0E-4271-8AFB-114FE6321659}" destId="{8903C989-41F7-437C-94CD-2EEFDF3AD305}" srcOrd="0" destOrd="0" presId="urn:microsoft.com/office/officeart/2008/layout/VerticalCurvedList"/>
    <dgm:cxn modelId="{AFEA0112-CEA2-491A-B0B6-1DB96B5108CC}" type="presParOf" srcId="{F3C0B6E1-CE4F-46F6-9E64-C7261022BBF9}" destId="{82FC61A1-37B4-4EC5-A818-64ABD54BDB96}" srcOrd="3" destOrd="0" presId="urn:microsoft.com/office/officeart/2008/layout/VerticalCurvedList"/>
    <dgm:cxn modelId="{2FAF5B1A-9148-4ADD-A45C-D95C2A73B717}" type="presParOf" srcId="{F3C0B6E1-CE4F-46F6-9E64-C7261022BBF9}" destId="{13800677-B54B-4905-9D11-407AC1D75DFE}" srcOrd="4" destOrd="0" presId="urn:microsoft.com/office/officeart/2008/layout/VerticalCurvedList"/>
    <dgm:cxn modelId="{87085F14-10A9-43E9-A406-ED12BA3E20E0}" type="presParOf" srcId="{13800677-B54B-4905-9D11-407AC1D75DFE}" destId="{0AFA08AA-9D57-4C3C-A7D2-858BE3FFDB14}" srcOrd="0" destOrd="0" presId="urn:microsoft.com/office/officeart/2008/layout/VerticalCurvedList"/>
    <dgm:cxn modelId="{16A88CCA-5F67-4E1B-AC40-D06CF956594F}" type="presParOf" srcId="{F3C0B6E1-CE4F-46F6-9E64-C7261022BBF9}" destId="{FBB22EA3-7FD7-400D-AD28-E277A46CB95F}" srcOrd="5" destOrd="0" presId="urn:microsoft.com/office/officeart/2008/layout/VerticalCurvedList"/>
    <dgm:cxn modelId="{C1B5FDDF-8507-4681-B06A-12470A5C079C}" type="presParOf" srcId="{F3C0B6E1-CE4F-46F6-9E64-C7261022BBF9}" destId="{45174FCF-9A3C-4BEA-BCC4-BE1B74857C5A}" srcOrd="6" destOrd="0" presId="urn:microsoft.com/office/officeart/2008/layout/VerticalCurvedList"/>
    <dgm:cxn modelId="{93DB611F-98E3-4F4E-B6CB-D6F0CF0ED5A4}" type="presParOf" srcId="{45174FCF-9A3C-4BEA-BCC4-BE1B74857C5A}" destId="{02A8A818-ED12-4C00-B39B-EA5AC4A884A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295803F-228F-43B4-B9AA-9BBA26F1EE21}" type="doc">
      <dgm:prSet loTypeId="urn:microsoft.com/office/officeart/2005/8/layout/equation1" loCatId="relationship" qsTypeId="urn:microsoft.com/office/officeart/2005/8/quickstyle/3d2" qsCatId="3D" csTypeId="urn:microsoft.com/office/officeart/2005/8/colors/colorful2" csCatId="colorful" phldr="1"/>
      <dgm:spPr/>
    </dgm:pt>
    <dgm:pt modelId="{E1484891-23C7-4E28-8BF2-2081FCD38853}">
      <dgm:prSet phldrT="[Текст]" custT="1"/>
      <dgm:spPr/>
      <dgm:t>
        <a:bodyPr/>
        <a:lstStyle/>
        <a:p>
          <a:r>
            <a:rPr lang="ru-RU" sz="2000" dirty="0" smtClean="0"/>
            <a:t>Расходы </a:t>
          </a:r>
        </a:p>
        <a:p>
          <a:r>
            <a:rPr lang="ru-RU" sz="2000" dirty="0" smtClean="0"/>
            <a:t>508 717,2</a:t>
          </a:r>
        </a:p>
        <a:p>
          <a:r>
            <a:rPr lang="ru-RU" sz="2000" dirty="0" smtClean="0"/>
            <a:t>тыс. руб. </a:t>
          </a:r>
          <a:endParaRPr lang="ru-RU" sz="2000" dirty="0"/>
        </a:p>
      </dgm:t>
    </dgm:pt>
    <dgm:pt modelId="{1274D466-0B4B-4EA2-B698-8E7C1FB5B813}" type="parTrans" cxnId="{176A956F-5CE3-4A57-97F0-BC0F499F4CDB}">
      <dgm:prSet/>
      <dgm:spPr/>
      <dgm:t>
        <a:bodyPr/>
        <a:lstStyle/>
        <a:p>
          <a:endParaRPr lang="ru-RU"/>
        </a:p>
      </dgm:t>
    </dgm:pt>
    <dgm:pt modelId="{7D02FF5C-62A9-476E-9F7E-D986E0D0BA74}" type="sibTrans" cxnId="{176A956F-5CE3-4A57-97F0-BC0F499F4CDB}">
      <dgm:prSet/>
      <dgm:spPr/>
      <dgm:t>
        <a:bodyPr/>
        <a:lstStyle/>
        <a:p>
          <a:endParaRPr lang="ru-RU"/>
        </a:p>
      </dgm:t>
    </dgm:pt>
    <dgm:pt modelId="{5AAD36DF-A4A8-430A-809C-CA47930F77EA}">
      <dgm:prSet phldrT="[Текст]" custT="1"/>
      <dgm:spPr/>
      <dgm:t>
        <a:bodyPr/>
        <a:lstStyle/>
        <a:p>
          <a:r>
            <a:rPr lang="ru-RU" sz="2000" dirty="0" smtClean="0"/>
            <a:t>Дефицит   </a:t>
          </a:r>
        </a:p>
        <a:p>
          <a:r>
            <a:rPr lang="ru-RU" sz="2000" dirty="0" smtClean="0"/>
            <a:t> 5 095,8</a:t>
          </a:r>
        </a:p>
        <a:p>
          <a:r>
            <a:rPr lang="ru-RU" sz="2000" dirty="0" smtClean="0"/>
            <a:t> тыс. </a:t>
          </a:r>
          <a:r>
            <a:rPr lang="ru-RU" sz="2000" dirty="0" err="1" smtClean="0"/>
            <a:t>руб</a:t>
          </a:r>
          <a:endParaRPr lang="ru-RU" sz="2000" dirty="0"/>
        </a:p>
      </dgm:t>
    </dgm:pt>
    <dgm:pt modelId="{D4407A14-803F-40EE-81ED-42B86406F4CE}" type="parTrans" cxnId="{6DF8F2C0-1672-4577-8E57-7563DACE0EEE}">
      <dgm:prSet/>
      <dgm:spPr/>
      <dgm:t>
        <a:bodyPr/>
        <a:lstStyle/>
        <a:p>
          <a:endParaRPr lang="ru-RU"/>
        </a:p>
      </dgm:t>
    </dgm:pt>
    <dgm:pt modelId="{C9EA4A07-732D-46DD-80A4-5055942CF947}" type="sibTrans" cxnId="{6DF8F2C0-1672-4577-8E57-7563DACE0EEE}">
      <dgm:prSet/>
      <dgm:spPr/>
      <dgm:t>
        <a:bodyPr/>
        <a:lstStyle/>
        <a:p>
          <a:endParaRPr lang="ru-RU"/>
        </a:p>
      </dgm:t>
    </dgm:pt>
    <dgm:pt modelId="{F397B7ED-BB9E-473F-BC47-DC0BBADDC1C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 Доходы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503 621,4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тыс. руб.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A652190E-4D83-4C68-84F4-D158D59A2EB3}" type="parTrans" cxnId="{5D777841-6514-4FA1-B2CE-54E866D3267C}">
      <dgm:prSet/>
      <dgm:spPr/>
      <dgm:t>
        <a:bodyPr/>
        <a:lstStyle/>
        <a:p>
          <a:endParaRPr lang="ru-RU"/>
        </a:p>
      </dgm:t>
    </dgm:pt>
    <dgm:pt modelId="{0453D8AB-1732-408D-8395-3A4536147566}" type="sibTrans" cxnId="{5D777841-6514-4FA1-B2CE-54E866D3267C}">
      <dgm:prSet/>
      <dgm:spPr/>
      <dgm:t>
        <a:bodyPr/>
        <a:lstStyle/>
        <a:p>
          <a:endParaRPr lang="ru-RU"/>
        </a:p>
      </dgm:t>
    </dgm:pt>
    <dgm:pt modelId="{12FD0E28-E300-4164-ACD6-797DC7CAC9C8}" type="pres">
      <dgm:prSet presAssocID="{F295803F-228F-43B4-B9AA-9BBA26F1EE21}" presName="linearFlow" presStyleCnt="0">
        <dgm:presLayoutVars>
          <dgm:dir/>
          <dgm:resizeHandles val="exact"/>
        </dgm:presLayoutVars>
      </dgm:prSet>
      <dgm:spPr/>
    </dgm:pt>
    <dgm:pt modelId="{9DE2CEA9-5B7D-49A8-AB9D-12456A0D6933}" type="pres">
      <dgm:prSet presAssocID="{E1484891-23C7-4E28-8BF2-2081FCD38853}" presName="node" presStyleLbl="node1" presStyleIdx="0" presStyleCnt="3" custScaleX="121700" custScaleY="101966" custLinFactX="155260" custLinFactNeighborX="200000" custLinFactNeighborY="-26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1E2E1-5F80-4CF4-A564-3EE810DE9991}" type="pres">
      <dgm:prSet presAssocID="{7D02FF5C-62A9-476E-9F7E-D986E0D0BA74}" presName="spacerL" presStyleCnt="0"/>
      <dgm:spPr/>
    </dgm:pt>
    <dgm:pt modelId="{F5ABC562-6BBC-4E78-84C7-24E7E9A36D70}" type="pres">
      <dgm:prSet presAssocID="{7D02FF5C-62A9-476E-9F7E-D986E0D0BA74}" presName="sibTrans" presStyleLbl="sibTrans2D1" presStyleIdx="0" presStyleCnt="2" custScaleX="63297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6905A703-8995-4C6C-96E1-5A0272528D30}" type="pres">
      <dgm:prSet presAssocID="{7D02FF5C-62A9-476E-9F7E-D986E0D0BA74}" presName="spacerR" presStyleCnt="0"/>
      <dgm:spPr/>
    </dgm:pt>
    <dgm:pt modelId="{5D6BC5D9-25DE-4CCA-AF94-78F697429E65}" type="pres">
      <dgm:prSet presAssocID="{5AAD36DF-A4A8-430A-809C-CA47930F77EA}" presName="node" presStyleLbl="node1" presStyleIdx="1" presStyleCnt="3" custScaleX="119782" custLinFactX="153630" custLinFactNeighborX="200000" custLinFactNeighborY="-3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93CAA3-94AF-40BB-8DA3-C5D9479433F3}" type="pres">
      <dgm:prSet presAssocID="{C9EA4A07-732D-46DD-80A4-5055942CF947}" presName="spacerL" presStyleCnt="0"/>
      <dgm:spPr/>
    </dgm:pt>
    <dgm:pt modelId="{A078007E-6145-49A7-86AF-B494D3E7A950}" type="pres">
      <dgm:prSet presAssocID="{C9EA4A07-732D-46DD-80A4-5055942CF947}" presName="sibTrans" presStyleLbl="sibTrans2D1" presStyleIdx="1" presStyleCnt="2" custScaleX="57028"/>
      <dgm:spPr/>
      <dgm:t>
        <a:bodyPr/>
        <a:lstStyle/>
        <a:p>
          <a:endParaRPr lang="ru-RU"/>
        </a:p>
      </dgm:t>
    </dgm:pt>
    <dgm:pt modelId="{2484E8E1-C707-4134-B5F6-36A0A5062C1A}" type="pres">
      <dgm:prSet presAssocID="{C9EA4A07-732D-46DD-80A4-5055942CF947}" presName="spacerR" presStyleCnt="0"/>
      <dgm:spPr/>
    </dgm:pt>
    <dgm:pt modelId="{0C53D6A7-77C2-41C6-9B8F-3BD37335F8B0}" type="pres">
      <dgm:prSet presAssocID="{F397B7ED-BB9E-473F-BC47-DC0BBADDC1C3}" presName="node" presStyleLbl="node1" presStyleIdx="2" presStyleCnt="3" custScaleX="120458" custLinFactX="-308364" custLinFactNeighborX="-400000" custLinFactNeighborY="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AA3796-2340-4C58-81EB-2E1C6A6E5EFA}" type="presOf" srcId="{F295803F-228F-43B4-B9AA-9BBA26F1EE21}" destId="{12FD0E28-E300-4164-ACD6-797DC7CAC9C8}" srcOrd="0" destOrd="0" presId="urn:microsoft.com/office/officeart/2005/8/layout/equation1"/>
    <dgm:cxn modelId="{843300D2-0AFA-4E0A-81B9-E11114AF7000}" type="presOf" srcId="{7D02FF5C-62A9-476E-9F7E-D986E0D0BA74}" destId="{F5ABC562-6BBC-4E78-84C7-24E7E9A36D70}" srcOrd="0" destOrd="0" presId="urn:microsoft.com/office/officeart/2005/8/layout/equation1"/>
    <dgm:cxn modelId="{B69F8772-C656-409C-9483-AB1CF04592C6}" type="presOf" srcId="{F397B7ED-BB9E-473F-BC47-DC0BBADDC1C3}" destId="{0C53D6A7-77C2-41C6-9B8F-3BD37335F8B0}" srcOrd="0" destOrd="0" presId="urn:microsoft.com/office/officeart/2005/8/layout/equation1"/>
    <dgm:cxn modelId="{5D777841-6514-4FA1-B2CE-54E866D3267C}" srcId="{F295803F-228F-43B4-B9AA-9BBA26F1EE21}" destId="{F397B7ED-BB9E-473F-BC47-DC0BBADDC1C3}" srcOrd="2" destOrd="0" parTransId="{A652190E-4D83-4C68-84F4-D158D59A2EB3}" sibTransId="{0453D8AB-1732-408D-8395-3A4536147566}"/>
    <dgm:cxn modelId="{176A956F-5CE3-4A57-97F0-BC0F499F4CDB}" srcId="{F295803F-228F-43B4-B9AA-9BBA26F1EE21}" destId="{E1484891-23C7-4E28-8BF2-2081FCD38853}" srcOrd="0" destOrd="0" parTransId="{1274D466-0B4B-4EA2-B698-8E7C1FB5B813}" sibTransId="{7D02FF5C-62A9-476E-9F7E-D986E0D0BA74}"/>
    <dgm:cxn modelId="{49331C01-444F-4A0E-AFC6-865C508C4347}" type="presOf" srcId="{E1484891-23C7-4E28-8BF2-2081FCD38853}" destId="{9DE2CEA9-5B7D-49A8-AB9D-12456A0D6933}" srcOrd="0" destOrd="0" presId="urn:microsoft.com/office/officeart/2005/8/layout/equation1"/>
    <dgm:cxn modelId="{9C759B73-FC0C-4427-9C39-8FF21DCB928F}" type="presOf" srcId="{C9EA4A07-732D-46DD-80A4-5055942CF947}" destId="{A078007E-6145-49A7-86AF-B494D3E7A950}" srcOrd="0" destOrd="0" presId="urn:microsoft.com/office/officeart/2005/8/layout/equation1"/>
    <dgm:cxn modelId="{10D15F74-A715-432D-A9CE-800A932773B5}" type="presOf" srcId="{5AAD36DF-A4A8-430A-809C-CA47930F77EA}" destId="{5D6BC5D9-25DE-4CCA-AF94-78F697429E65}" srcOrd="0" destOrd="0" presId="urn:microsoft.com/office/officeart/2005/8/layout/equation1"/>
    <dgm:cxn modelId="{6DF8F2C0-1672-4577-8E57-7563DACE0EEE}" srcId="{F295803F-228F-43B4-B9AA-9BBA26F1EE21}" destId="{5AAD36DF-A4A8-430A-809C-CA47930F77EA}" srcOrd="1" destOrd="0" parTransId="{D4407A14-803F-40EE-81ED-42B86406F4CE}" sibTransId="{C9EA4A07-732D-46DD-80A4-5055942CF947}"/>
    <dgm:cxn modelId="{4A0A7453-A0C0-4A66-9A51-589CA757678E}" type="presParOf" srcId="{12FD0E28-E300-4164-ACD6-797DC7CAC9C8}" destId="{9DE2CEA9-5B7D-49A8-AB9D-12456A0D6933}" srcOrd="0" destOrd="0" presId="urn:microsoft.com/office/officeart/2005/8/layout/equation1"/>
    <dgm:cxn modelId="{7617B5F5-DE9E-472D-B266-DDDEE4EA54B0}" type="presParOf" srcId="{12FD0E28-E300-4164-ACD6-797DC7CAC9C8}" destId="{2D31E2E1-5F80-4CF4-A564-3EE810DE9991}" srcOrd="1" destOrd="0" presId="urn:microsoft.com/office/officeart/2005/8/layout/equation1"/>
    <dgm:cxn modelId="{C183CE83-54FF-41E0-B772-C589575DE2CF}" type="presParOf" srcId="{12FD0E28-E300-4164-ACD6-797DC7CAC9C8}" destId="{F5ABC562-6BBC-4E78-84C7-24E7E9A36D70}" srcOrd="2" destOrd="0" presId="urn:microsoft.com/office/officeart/2005/8/layout/equation1"/>
    <dgm:cxn modelId="{3E661707-084C-4B27-A366-E5F49DE6FCE2}" type="presParOf" srcId="{12FD0E28-E300-4164-ACD6-797DC7CAC9C8}" destId="{6905A703-8995-4C6C-96E1-5A0272528D30}" srcOrd="3" destOrd="0" presId="urn:microsoft.com/office/officeart/2005/8/layout/equation1"/>
    <dgm:cxn modelId="{FF36EC68-2AB9-4F12-8B3E-48019F4F49B9}" type="presParOf" srcId="{12FD0E28-E300-4164-ACD6-797DC7CAC9C8}" destId="{5D6BC5D9-25DE-4CCA-AF94-78F697429E65}" srcOrd="4" destOrd="0" presId="urn:microsoft.com/office/officeart/2005/8/layout/equation1"/>
    <dgm:cxn modelId="{B6980169-1458-4A84-9278-C9F73B5F3FD2}" type="presParOf" srcId="{12FD0E28-E300-4164-ACD6-797DC7CAC9C8}" destId="{F793CAA3-94AF-40BB-8DA3-C5D9479433F3}" srcOrd="5" destOrd="0" presId="urn:microsoft.com/office/officeart/2005/8/layout/equation1"/>
    <dgm:cxn modelId="{3B3A4053-5141-4F2F-B6F0-0FDFB63212C8}" type="presParOf" srcId="{12FD0E28-E300-4164-ACD6-797DC7CAC9C8}" destId="{A078007E-6145-49A7-86AF-B494D3E7A950}" srcOrd="6" destOrd="0" presId="urn:microsoft.com/office/officeart/2005/8/layout/equation1"/>
    <dgm:cxn modelId="{51B695D9-A412-4FCC-99DC-928E22B2E1D0}" type="presParOf" srcId="{12FD0E28-E300-4164-ACD6-797DC7CAC9C8}" destId="{2484E8E1-C707-4134-B5F6-36A0A5062C1A}" srcOrd="7" destOrd="0" presId="urn:microsoft.com/office/officeart/2005/8/layout/equation1"/>
    <dgm:cxn modelId="{EE21D6C1-802D-4B08-9756-8C67D5B77191}" type="presParOf" srcId="{12FD0E28-E300-4164-ACD6-797DC7CAC9C8}" destId="{0C53D6A7-77C2-41C6-9B8F-3BD37335F8B0}" srcOrd="8" destOrd="0" presId="urn:microsoft.com/office/officeart/2005/8/layout/equation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22AFE05-A5D6-4352-B266-276BCD5156F0}" type="doc">
      <dgm:prSet loTypeId="urn:microsoft.com/office/officeart/2005/8/layout/hierarchy4" loCatId="hierarchy" qsTypeId="urn:microsoft.com/office/officeart/2005/8/quickstyle/3d6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53DA6BAE-8B77-494E-B8C2-8F19C6AF7D8E}">
      <dgm:prSet phldrT="[Текст]"/>
      <dgm:spPr/>
      <dgm:t>
        <a:bodyPr/>
        <a:lstStyle/>
        <a:p>
          <a:r>
            <a:rPr lang="ru-RU" dirty="0" smtClean="0"/>
            <a:t>Предельный объем муниципального долга</a:t>
          </a:r>
          <a:endParaRPr lang="ru-RU" dirty="0"/>
        </a:p>
      </dgm:t>
    </dgm:pt>
    <dgm:pt modelId="{F9B43370-1BDB-46E9-940C-BC18F2E08EBD}" type="parTrans" cxnId="{3CEBB834-F029-4586-BBD0-D4F948C3B1F0}">
      <dgm:prSet/>
      <dgm:spPr/>
      <dgm:t>
        <a:bodyPr/>
        <a:lstStyle/>
        <a:p>
          <a:endParaRPr lang="ru-RU"/>
        </a:p>
      </dgm:t>
    </dgm:pt>
    <dgm:pt modelId="{24B96500-48C1-462A-AF8F-F12BC246DF66}" type="sibTrans" cxnId="{3CEBB834-F029-4586-BBD0-D4F948C3B1F0}">
      <dgm:prSet/>
      <dgm:spPr/>
      <dgm:t>
        <a:bodyPr/>
        <a:lstStyle/>
        <a:p>
          <a:endParaRPr lang="ru-RU"/>
        </a:p>
      </dgm:t>
    </dgm:pt>
    <dgm:pt modelId="{42A611F9-ABBB-4D8C-AF86-6291173C6E1C}">
      <dgm:prSet phldrT="[Текст]"/>
      <dgm:spPr/>
      <dgm:t>
        <a:bodyPr/>
        <a:lstStyle/>
        <a:p>
          <a:r>
            <a:rPr lang="ru-RU" dirty="0" smtClean="0"/>
            <a:t>На 2020 год – </a:t>
          </a:r>
        </a:p>
        <a:p>
          <a:r>
            <a:rPr lang="ru-RU" dirty="0" smtClean="0"/>
            <a:t>12 000 тыс. руб.</a:t>
          </a:r>
          <a:endParaRPr lang="ru-RU" dirty="0"/>
        </a:p>
      </dgm:t>
    </dgm:pt>
    <dgm:pt modelId="{88003E33-3D8D-4744-8F14-F91FA89CDBE5}" type="parTrans" cxnId="{80D38658-C3B5-4337-98A5-383B1CC2A593}">
      <dgm:prSet/>
      <dgm:spPr/>
      <dgm:t>
        <a:bodyPr/>
        <a:lstStyle/>
        <a:p>
          <a:endParaRPr lang="ru-RU"/>
        </a:p>
      </dgm:t>
    </dgm:pt>
    <dgm:pt modelId="{94CCEE3F-C691-44A5-BF37-BBCD4E43339D}" type="sibTrans" cxnId="{80D38658-C3B5-4337-98A5-383B1CC2A593}">
      <dgm:prSet/>
      <dgm:spPr/>
      <dgm:t>
        <a:bodyPr/>
        <a:lstStyle/>
        <a:p>
          <a:endParaRPr lang="ru-RU"/>
        </a:p>
      </dgm:t>
    </dgm:pt>
    <dgm:pt modelId="{73906F0A-CA5D-449B-B75E-6BB253966D4C}">
      <dgm:prSet phldrT="[Текст]"/>
      <dgm:spPr/>
      <dgm:t>
        <a:bodyPr/>
        <a:lstStyle/>
        <a:p>
          <a:r>
            <a:rPr lang="ru-RU" dirty="0" smtClean="0"/>
            <a:t>На 2021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F9E6A744-BA30-4F1C-BCB3-A424A7CCFCB6}" type="parTrans" cxnId="{A25E308D-C515-46CA-BD70-2A6EE41BDD88}">
      <dgm:prSet/>
      <dgm:spPr/>
      <dgm:t>
        <a:bodyPr/>
        <a:lstStyle/>
        <a:p>
          <a:endParaRPr lang="ru-RU"/>
        </a:p>
      </dgm:t>
    </dgm:pt>
    <dgm:pt modelId="{C62994DD-78A1-4461-9143-5674EB9943EB}" type="sibTrans" cxnId="{A25E308D-C515-46CA-BD70-2A6EE41BDD88}">
      <dgm:prSet/>
      <dgm:spPr/>
      <dgm:t>
        <a:bodyPr/>
        <a:lstStyle/>
        <a:p>
          <a:endParaRPr lang="ru-RU"/>
        </a:p>
      </dgm:t>
    </dgm:pt>
    <dgm:pt modelId="{B50837D0-9DEC-47BF-9F1A-34812D6403C5}">
      <dgm:prSet phldrT="[Текст]"/>
      <dgm:spPr/>
      <dgm:t>
        <a:bodyPr/>
        <a:lstStyle/>
        <a:p>
          <a:r>
            <a:rPr lang="ru-RU" dirty="0" smtClean="0"/>
            <a:t>На 2022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6429204E-D187-4795-AB0F-26C116ACB3A5}" type="parTrans" cxnId="{BE89C843-88CC-4C04-B367-8412B210CC84}">
      <dgm:prSet/>
      <dgm:spPr/>
      <dgm:t>
        <a:bodyPr/>
        <a:lstStyle/>
        <a:p>
          <a:endParaRPr lang="ru-RU"/>
        </a:p>
      </dgm:t>
    </dgm:pt>
    <dgm:pt modelId="{3CBE5265-1177-4D9A-ABB8-858CB734131C}" type="sibTrans" cxnId="{BE89C843-88CC-4C04-B367-8412B210CC84}">
      <dgm:prSet/>
      <dgm:spPr/>
      <dgm:t>
        <a:bodyPr/>
        <a:lstStyle/>
        <a:p>
          <a:endParaRPr lang="ru-RU"/>
        </a:p>
      </dgm:t>
    </dgm:pt>
    <dgm:pt modelId="{C8B6635D-0146-4A33-8AF8-B3D3F35B840D}" type="pres">
      <dgm:prSet presAssocID="{F22AFE05-A5D6-4352-B266-276BCD5156F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0DBD23-05A7-4F51-8C68-C7C505C742E1}" type="pres">
      <dgm:prSet presAssocID="{53DA6BAE-8B77-494E-B8C2-8F19C6AF7D8E}" presName="vertOne" presStyleCnt="0"/>
      <dgm:spPr/>
      <dgm:t>
        <a:bodyPr/>
        <a:lstStyle/>
        <a:p>
          <a:endParaRPr lang="ru-RU"/>
        </a:p>
      </dgm:t>
    </dgm:pt>
    <dgm:pt modelId="{D95BA6C7-259C-4769-B7AF-C235A67D2F95}" type="pres">
      <dgm:prSet presAssocID="{53DA6BAE-8B77-494E-B8C2-8F19C6AF7D8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CB5B76-026C-4A97-BD98-B44D05840DC3}" type="pres">
      <dgm:prSet presAssocID="{53DA6BAE-8B77-494E-B8C2-8F19C6AF7D8E}" presName="parTransOne" presStyleCnt="0"/>
      <dgm:spPr/>
      <dgm:t>
        <a:bodyPr/>
        <a:lstStyle/>
        <a:p>
          <a:endParaRPr lang="ru-RU"/>
        </a:p>
      </dgm:t>
    </dgm:pt>
    <dgm:pt modelId="{00A0CFB1-C084-485D-80A6-313EC9235C7D}" type="pres">
      <dgm:prSet presAssocID="{53DA6BAE-8B77-494E-B8C2-8F19C6AF7D8E}" presName="horzOne" presStyleCnt="0"/>
      <dgm:spPr/>
      <dgm:t>
        <a:bodyPr/>
        <a:lstStyle/>
        <a:p>
          <a:endParaRPr lang="ru-RU"/>
        </a:p>
      </dgm:t>
    </dgm:pt>
    <dgm:pt modelId="{0C2D0F01-12CC-4DCF-B4A4-4D7DFA1883C1}" type="pres">
      <dgm:prSet presAssocID="{42A611F9-ABBB-4D8C-AF86-6291173C6E1C}" presName="vertTwo" presStyleCnt="0"/>
      <dgm:spPr/>
      <dgm:t>
        <a:bodyPr/>
        <a:lstStyle/>
        <a:p>
          <a:endParaRPr lang="ru-RU"/>
        </a:p>
      </dgm:t>
    </dgm:pt>
    <dgm:pt modelId="{431F8E24-49DE-4AE0-A39D-24A230B4C6C2}" type="pres">
      <dgm:prSet presAssocID="{42A611F9-ABBB-4D8C-AF86-6291173C6E1C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8CC9E6-1885-4BC1-A5D5-A91EBE9AEF91}" type="pres">
      <dgm:prSet presAssocID="{42A611F9-ABBB-4D8C-AF86-6291173C6E1C}" presName="horzTwo" presStyleCnt="0"/>
      <dgm:spPr/>
      <dgm:t>
        <a:bodyPr/>
        <a:lstStyle/>
        <a:p>
          <a:endParaRPr lang="ru-RU"/>
        </a:p>
      </dgm:t>
    </dgm:pt>
    <dgm:pt modelId="{B5133A5A-C790-4188-A858-CED09A814196}" type="pres">
      <dgm:prSet presAssocID="{94CCEE3F-C691-44A5-BF37-BBCD4E43339D}" presName="sibSpaceTwo" presStyleCnt="0"/>
      <dgm:spPr/>
      <dgm:t>
        <a:bodyPr/>
        <a:lstStyle/>
        <a:p>
          <a:endParaRPr lang="ru-RU"/>
        </a:p>
      </dgm:t>
    </dgm:pt>
    <dgm:pt modelId="{10A08012-EE6E-4FCA-B077-1443CDDBBDE0}" type="pres">
      <dgm:prSet presAssocID="{73906F0A-CA5D-449B-B75E-6BB253966D4C}" presName="vertTwo" presStyleCnt="0"/>
      <dgm:spPr/>
      <dgm:t>
        <a:bodyPr/>
        <a:lstStyle/>
        <a:p>
          <a:endParaRPr lang="ru-RU"/>
        </a:p>
      </dgm:t>
    </dgm:pt>
    <dgm:pt modelId="{3955EAD0-112D-458A-ACEB-309634130393}" type="pres">
      <dgm:prSet presAssocID="{73906F0A-CA5D-449B-B75E-6BB253966D4C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DDB0F3-24EB-4B2F-A0E2-BEA69B6DBCD2}" type="pres">
      <dgm:prSet presAssocID="{73906F0A-CA5D-449B-B75E-6BB253966D4C}" presName="horzTwo" presStyleCnt="0"/>
      <dgm:spPr/>
      <dgm:t>
        <a:bodyPr/>
        <a:lstStyle/>
        <a:p>
          <a:endParaRPr lang="ru-RU"/>
        </a:p>
      </dgm:t>
    </dgm:pt>
    <dgm:pt modelId="{043F9565-FC1C-4230-A27F-7350E7B062E0}" type="pres">
      <dgm:prSet presAssocID="{C62994DD-78A1-4461-9143-5674EB9943EB}" presName="sibSpaceTwo" presStyleCnt="0"/>
      <dgm:spPr/>
      <dgm:t>
        <a:bodyPr/>
        <a:lstStyle/>
        <a:p>
          <a:endParaRPr lang="ru-RU"/>
        </a:p>
      </dgm:t>
    </dgm:pt>
    <dgm:pt modelId="{43AA08C6-7C59-4080-8A92-74B7A048A789}" type="pres">
      <dgm:prSet presAssocID="{B50837D0-9DEC-47BF-9F1A-34812D6403C5}" presName="vertTwo" presStyleCnt="0"/>
      <dgm:spPr/>
      <dgm:t>
        <a:bodyPr/>
        <a:lstStyle/>
        <a:p>
          <a:endParaRPr lang="ru-RU"/>
        </a:p>
      </dgm:t>
    </dgm:pt>
    <dgm:pt modelId="{FE4755B6-BD8A-4565-8573-FB51216D93FB}" type="pres">
      <dgm:prSet presAssocID="{B50837D0-9DEC-47BF-9F1A-34812D6403C5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B1A172-73EA-4354-A07B-B9D30188484B}" type="pres">
      <dgm:prSet presAssocID="{B50837D0-9DEC-47BF-9F1A-34812D6403C5}" presName="horzTwo" presStyleCnt="0"/>
      <dgm:spPr/>
      <dgm:t>
        <a:bodyPr/>
        <a:lstStyle/>
        <a:p>
          <a:endParaRPr lang="ru-RU"/>
        </a:p>
      </dgm:t>
    </dgm:pt>
  </dgm:ptLst>
  <dgm:cxnLst>
    <dgm:cxn modelId="{A78E3645-7C7B-4D5D-8041-64111C1583C1}" type="presOf" srcId="{73906F0A-CA5D-449B-B75E-6BB253966D4C}" destId="{3955EAD0-112D-458A-ACEB-309634130393}" srcOrd="0" destOrd="0" presId="urn:microsoft.com/office/officeart/2005/8/layout/hierarchy4"/>
    <dgm:cxn modelId="{3CEBB834-F029-4586-BBD0-D4F948C3B1F0}" srcId="{F22AFE05-A5D6-4352-B266-276BCD5156F0}" destId="{53DA6BAE-8B77-494E-B8C2-8F19C6AF7D8E}" srcOrd="0" destOrd="0" parTransId="{F9B43370-1BDB-46E9-940C-BC18F2E08EBD}" sibTransId="{24B96500-48C1-462A-AF8F-F12BC246DF66}"/>
    <dgm:cxn modelId="{AF5808DB-D6EA-4545-AB98-072ADE8B363A}" type="presOf" srcId="{F22AFE05-A5D6-4352-B266-276BCD5156F0}" destId="{C8B6635D-0146-4A33-8AF8-B3D3F35B840D}" srcOrd="0" destOrd="0" presId="urn:microsoft.com/office/officeart/2005/8/layout/hierarchy4"/>
    <dgm:cxn modelId="{80D38658-C3B5-4337-98A5-383B1CC2A593}" srcId="{53DA6BAE-8B77-494E-B8C2-8F19C6AF7D8E}" destId="{42A611F9-ABBB-4D8C-AF86-6291173C6E1C}" srcOrd="0" destOrd="0" parTransId="{88003E33-3D8D-4744-8F14-F91FA89CDBE5}" sibTransId="{94CCEE3F-C691-44A5-BF37-BBCD4E43339D}"/>
    <dgm:cxn modelId="{BE89C843-88CC-4C04-B367-8412B210CC84}" srcId="{53DA6BAE-8B77-494E-B8C2-8F19C6AF7D8E}" destId="{B50837D0-9DEC-47BF-9F1A-34812D6403C5}" srcOrd="2" destOrd="0" parTransId="{6429204E-D187-4795-AB0F-26C116ACB3A5}" sibTransId="{3CBE5265-1177-4D9A-ABB8-858CB734131C}"/>
    <dgm:cxn modelId="{A25E308D-C515-46CA-BD70-2A6EE41BDD88}" srcId="{53DA6BAE-8B77-494E-B8C2-8F19C6AF7D8E}" destId="{73906F0A-CA5D-449B-B75E-6BB253966D4C}" srcOrd="1" destOrd="0" parTransId="{F9E6A744-BA30-4F1C-BCB3-A424A7CCFCB6}" sibTransId="{C62994DD-78A1-4461-9143-5674EB9943EB}"/>
    <dgm:cxn modelId="{8A47895F-3EC3-41D6-96E6-D99150ECC946}" type="presOf" srcId="{B50837D0-9DEC-47BF-9F1A-34812D6403C5}" destId="{FE4755B6-BD8A-4565-8573-FB51216D93FB}" srcOrd="0" destOrd="0" presId="urn:microsoft.com/office/officeart/2005/8/layout/hierarchy4"/>
    <dgm:cxn modelId="{4147E98C-CE7B-4303-ABE4-7F59C40339E7}" type="presOf" srcId="{42A611F9-ABBB-4D8C-AF86-6291173C6E1C}" destId="{431F8E24-49DE-4AE0-A39D-24A230B4C6C2}" srcOrd="0" destOrd="0" presId="urn:microsoft.com/office/officeart/2005/8/layout/hierarchy4"/>
    <dgm:cxn modelId="{F8490F57-D5DB-4A71-933F-78D3F577C41F}" type="presOf" srcId="{53DA6BAE-8B77-494E-B8C2-8F19C6AF7D8E}" destId="{D95BA6C7-259C-4769-B7AF-C235A67D2F95}" srcOrd="0" destOrd="0" presId="urn:microsoft.com/office/officeart/2005/8/layout/hierarchy4"/>
    <dgm:cxn modelId="{EB33AEE3-3D4B-4467-8E42-E988AED40CB8}" type="presParOf" srcId="{C8B6635D-0146-4A33-8AF8-B3D3F35B840D}" destId="{850DBD23-05A7-4F51-8C68-C7C505C742E1}" srcOrd="0" destOrd="0" presId="urn:microsoft.com/office/officeart/2005/8/layout/hierarchy4"/>
    <dgm:cxn modelId="{1F01CEB4-E8ED-4C98-A0A6-B9663B17C0AD}" type="presParOf" srcId="{850DBD23-05A7-4F51-8C68-C7C505C742E1}" destId="{D95BA6C7-259C-4769-B7AF-C235A67D2F95}" srcOrd="0" destOrd="0" presId="urn:microsoft.com/office/officeart/2005/8/layout/hierarchy4"/>
    <dgm:cxn modelId="{1E7292FA-E0EB-409C-A28A-1E4EEC544DD2}" type="presParOf" srcId="{850DBD23-05A7-4F51-8C68-C7C505C742E1}" destId="{DFCB5B76-026C-4A97-BD98-B44D05840DC3}" srcOrd="1" destOrd="0" presId="urn:microsoft.com/office/officeart/2005/8/layout/hierarchy4"/>
    <dgm:cxn modelId="{3B532B1C-F86B-481C-A7E4-EE97CE6EF51D}" type="presParOf" srcId="{850DBD23-05A7-4F51-8C68-C7C505C742E1}" destId="{00A0CFB1-C084-485D-80A6-313EC9235C7D}" srcOrd="2" destOrd="0" presId="urn:microsoft.com/office/officeart/2005/8/layout/hierarchy4"/>
    <dgm:cxn modelId="{AA1C11C0-5085-408C-BECA-38402CBCD14B}" type="presParOf" srcId="{00A0CFB1-C084-485D-80A6-313EC9235C7D}" destId="{0C2D0F01-12CC-4DCF-B4A4-4D7DFA1883C1}" srcOrd="0" destOrd="0" presId="urn:microsoft.com/office/officeart/2005/8/layout/hierarchy4"/>
    <dgm:cxn modelId="{651F5BA6-91BC-4234-9879-B086656201F3}" type="presParOf" srcId="{0C2D0F01-12CC-4DCF-B4A4-4D7DFA1883C1}" destId="{431F8E24-49DE-4AE0-A39D-24A230B4C6C2}" srcOrd="0" destOrd="0" presId="urn:microsoft.com/office/officeart/2005/8/layout/hierarchy4"/>
    <dgm:cxn modelId="{568DC4FD-4F7A-4A89-88C6-E2FE1542F42F}" type="presParOf" srcId="{0C2D0F01-12CC-4DCF-B4A4-4D7DFA1883C1}" destId="{418CC9E6-1885-4BC1-A5D5-A91EBE9AEF91}" srcOrd="1" destOrd="0" presId="urn:microsoft.com/office/officeart/2005/8/layout/hierarchy4"/>
    <dgm:cxn modelId="{6B1FB27A-A97C-4529-8088-7AD51BFAB4C5}" type="presParOf" srcId="{00A0CFB1-C084-485D-80A6-313EC9235C7D}" destId="{B5133A5A-C790-4188-A858-CED09A814196}" srcOrd="1" destOrd="0" presId="urn:microsoft.com/office/officeart/2005/8/layout/hierarchy4"/>
    <dgm:cxn modelId="{66CDE2EB-5AA0-49EF-9DA2-B8D43282E5BB}" type="presParOf" srcId="{00A0CFB1-C084-485D-80A6-313EC9235C7D}" destId="{10A08012-EE6E-4FCA-B077-1443CDDBBDE0}" srcOrd="2" destOrd="0" presId="urn:microsoft.com/office/officeart/2005/8/layout/hierarchy4"/>
    <dgm:cxn modelId="{A2BD33E4-4D67-42B7-B774-F3CB77B51526}" type="presParOf" srcId="{10A08012-EE6E-4FCA-B077-1443CDDBBDE0}" destId="{3955EAD0-112D-458A-ACEB-309634130393}" srcOrd="0" destOrd="0" presId="urn:microsoft.com/office/officeart/2005/8/layout/hierarchy4"/>
    <dgm:cxn modelId="{7BD2DE0C-AD42-4E04-A5D9-D5F4BB8218D0}" type="presParOf" srcId="{10A08012-EE6E-4FCA-B077-1443CDDBBDE0}" destId="{2BDDB0F3-24EB-4B2F-A0E2-BEA69B6DBCD2}" srcOrd="1" destOrd="0" presId="urn:microsoft.com/office/officeart/2005/8/layout/hierarchy4"/>
    <dgm:cxn modelId="{3CF29F6F-3284-42AC-ACFF-C77F56BEBB43}" type="presParOf" srcId="{00A0CFB1-C084-485D-80A6-313EC9235C7D}" destId="{043F9565-FC1C-4230-A27F-7350E7B062E0}" srcOrd="3" destOrd="0" presId="urn:microsoft.com/office/officeart/2005/8/layout/hierarchy4"/>
    <dgm:cxn modelId="{33ACEE40-9B08-408F-BA99-B14C522A5C6F}" type="presParOf" srcId="{00A0CFB1-C084-485D-80A6-313EC9235C7D}" destId="{43AA08C6-7C59-4080-8A92-74B7A048A789}" srcOrd="4" destOrd="0" presId="urn:microsoft.com/office/officeart/2005/8/layout/hierarchy4"/>
    <dgm:cxn modelId="{836D9A63-87BA-43FD-A2A6-7CE03CB233C0}" type="presParOf" srcId="{43AA08C6-7C59-4080-8A92-74B7A048A789}" destId="{FE4755B6-BD8A-4565-8573-FB51216D93FB}" srcOrd="0" destOrd="0" presId="urn:microsoft.com/office/officeart/2005/8/layout/hierarchy4"/>
    <dgm:cxn modelId="{83AF6E61-EB0D-4755-AF3B-620BFEB688BA}" type="presParOf" srcId="{43AA08C6-7C59-4080-8A92-74B7A048A789}" destId="{63B1A172-73EA-4354-A07B-B9D30188484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8CCB1EF-BAE0-4026-B846-3A3E63D41324}" type="doc">
      <dgm:prSet loTypeId="urn:microsoft.com/office/officeart/2005/8/layout/hierarchy4" loCatId="hierarchy" qsTypeId="urn:microsoft.com/office/officeart/2005/8/quickstyle/3d6" qsCatId="3D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5EAB757-D5BE-4356-985E-00C9F44BB6B3}">
      <dgm:prSet phldrT="[Текст]"/>
      <dgm:spPr/>
      <dgm:t>
        <a:bodyPr/>
        <a:lstStyle/>
        <a:p>
          <a:r>
            <a:rPr lang="ru-RU" dirty="0" smtClean="0"/>
            <a:t>Верхний предел муниципального долга</a:t>
          </a:r>
          <a:endParaRPr lang="ru-RU" dirty="0"/>
        </a:p>
      </dgm:t>
    </dgm:pt>
    <dgm:pt modelId="{3D97D00C-BABD-4214-97F7-4CB1E8CD600C}" type="parTrans" cxnId="{4C7B58E2-9254-42DC-AD8F-2B11557BC272}">
      <dgm:prSet/>
      <dgm:spPr/>
      <dgm:t>
        <a:bodyPr/>
        <a:lstStyle/>
        <a:p>
          <a:endParaRPr lang="ru-RU"/>
        </a:p>
      </dgm:t>
    </dgm:pt>
    <dgm:pt modelId="{78F06E9A-AC1B-484A-B3B4-BF91127916E1}" type="sibTrans" cxnId="{4C7B58E2-9254-42DC-AD8F-2B11557BC272}">
      <dgm:prSet/>
      <dgm:spPr/>
      <dgm:t>
        <a:bodyPr/>
        <a:lstStyle/>
        <a:p>
          <a:endParaRPr lang="ru-RU"/>
        </a:p>
      </dgm:t>
    </dgm:pt>
    <dgm:pt modelId="{500F9A1B-F290-4E6D-9833-154E1AAE502A}">
      <dgm:prSet phldrT="[Текст]"/>
      <dgm:spPr/>
      <dgm:t>
        <a:bodyPr/>
        <a:lstStyle/>
        <a:p>
          <a:r>
            <a:rPr lang="ru-RU" dirty="0" smtClean="0"/>
            <a:t>На 01.01.2021 – </a:t>
          </a:r>
        </a:p>
        <a:p>
          <a:r>
            <a:rPr lang="ru-RU" dirty="0" smtClean="0"/>
            <a:t>5 000,0 тыс. руб.</a:t>
          </a:r>
          <a:endParaRPr lang="ru-RU" dirty="0"/>
        </a:p>
      </dgm:t>
    </dgm:pt>
    <dgm:pt modelId="{B9EB0F87-8817-4E9D-9D25-D3B09745C2CD}" type="parTrans" cxnId="{07EFC386-48A6-4ADB-BBF9-7A1F504EF19E}">
      <dgm:prSet/>
      <dgm:spPr/>
      <dgm:t>
        <a:bodyPr/>
        <a:lstStyle/>
        <a:p>
          <a:endParaRPr lang="ru-RU"/>
        </a:p>
      </dgm:t>
    </dgm:pt>
    <dgm:pt modelId="{0295E5A0-6BBF-45F5-AAA4-7546F144E67C}" type="sibTrans" cxnId="{07EFC386-48A6-4ADB-BBF9-7A1F504EF19E}">
      <dgm:prSet/>
      <dgm:spPr/>
      <dgm:t>
        <a:bodyPr/>
        <a:lstStyle/>
        <a:p>
          <a:endParaRPr lang="ru-RU"/>
        </a:p>
      </dgm:t>
    </dgm:pt>
    <dgm:pt modelId="{F08F4451-B4EF-452F-B568-2DAFE58DE0AF}">
      <dgm:prSet phldrT="[Текст]"/>
      <dgm:spPr/>
      <dgm:t>
        <a:bodyPr/>
        <a:lstStyle/>
        <a:p>
          <a:r>
            <a:rPr lang="ru-RU" dirty="0" smtClean="0"/>
            <a:t>На 01.01.2023 – </a:t>
          </a:r>
        </a:p>
        <a:p>
          <a:r>
            <a:rPr lang="ru-RU" dirty="0" smtClean="0"/>
            <a:t>4 000,0 тыс. руб.</a:t>
          </a:r>
          <a:endParaRPr lang="ru-RU" dirty="0"/>
        </a:p>
      </dgm:t>
    </dgm:pt>
    <dgm:pt modelId="{77F52BDE-42D4-44EE-AEE3-F18AEA288477}" type="parTrans" cxnId="{8FD3EA97-BD4A-42E5-90BC-EAECBEE76D92}">
      <dgm:prSet/>
      <dgm:spPr/>
      <dgm:t>
        <a:bodyPr/>
        <a:lstStyle/>
        <a:p>
          <a:endParaRPr lang="ru-RU"/>
        </a:p>
      </dgm:t>
    </dgm:pt>
    <dgm:pt modelId="{E13D05E2-BF6E-4B92-8D86-DF6C442CBD95}" type="sibTrans" cxnId="{8FD3EA97-BD4A-42E5-90BC-EAECBEE76D92}">
      <dgm:prSet/>
      <dgm:spPr/>
      <dgm:t>
        <a:bodyPr/>
        <a:lstStyle/>
        <a:p>
          <a:endParaRPr lang="ru-RU"/>
        </a:p>
      </dgm:t>
    </dgm:pt>
    <dgm:pt modelId="{F6ADDC00-C162-42D3-B9B6-8ACF571A4282}">
      <dgm:prSet/>
      <dgm:spPr/>
      <dgm:t>
        <a:bodyPr/>
        <a:lstStyle/>
        <a:p>
          <a:r>
            <a:rPr lang="ru-RU" dirty="0" smtClean="0"/>
            <a:t>На 01.01.2022 – </a:t>
          </a:r>
        </a:p>
        <a:p>
          <a:r>
            <a:rPr lang="ru-RU" dirty="0" smtClean="0"/>
            <a:t>4 000,0 тыс. руб.</a:t>
          </a:r>
          <a:endParaRPr lang="ru-RU" dirty="0"/>
        </a:p>
      </dgm:t>
    </dgm:pt>
    <dgm:pt modelId="{AC445499-A022-4AC8-97DA-988EF651284D}" type="parTrans" cxnId="{B0BC0B3B-9E45-428F-8367-D36EEE19E523}">
      <dgm:prSet/>
      <dgm:spPr/>
      <dgm:t>
        <a:bodyPr/>
        <a:lstStyle/>
        <a:p>
          <a:endParaRPr lang="ru-RU"/>
        </a:p>
      </dgm:t>
    </dgm:pt>
    <dgm:pt modelId="{391E0FE4-2F4E-460D-AA03-84EB96CC5798}" type="sibTrans" cxnId="{B0BC0B3B-9E45-428F-8367-D36EEE19E523}">
      <dgm:prSet/>
      <dgm:spPr/>
      <dgm:t>
        <a:bodyPr/>
        <a:lstStyle/>
        <a:p>
          <a:endParaRPr lang="ru-RU"/>
        </a:p>
      </dgm:t>
    </dgm:pt>
    <dgm:pt modelId="{74D9F53B-2940-4B58-B0C3-CCEC81716804}" type="pres">
      <dgm:prSet presAssocID="{D8CCB1EF-BAE0-4026-B846-3A3E63D4132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66D0BFC-2696-4B53-94DE-6F1A5C92BEA0}" type="pres">
      <dgm:prSet presAssocID="{35EAB757-D5BE-4356-985E-00C9F44BB6B3}" presName="vertOne" presStyleCnt="0"/>
      <dgm:spPr/>
      <dgm:t>
        <a:bodyPr/>
        <a:lstStyle/>
        <a:p>
          <a:endParaRPr lang="ru-RU"/>
        </a:p>
      </dgm:t>
    </dgm:pt>
    <dgm:pt modelId="{A4E6B0E5-FBCB-4960-AC1D-D3B0F2792E99}" type="pres">
      <dgm:prSet presAssocID="{35EAB757-D5BE-4356-985E-00C9F44BB6B3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FDF37B-BDB1-4D40-ABBB-4152512F6847}" type="pres">
      <dgm:prSet presAssocID="{35EAB757-D5BE-4356-985E-00C9F44BB6B3}" presName="parTransOne" presStyleCnt="0"/>
      <dgm:spPr/>
      <dgm:t>
        <a:bodyPr/>
        <a:lstStyle/>
        <a:p>
          <a:endParaRPr lang="ru-RU"/>
        </a:p>
      </dgm:t>
    </dgm:pt>
    <dgm:pt modelId="{30D31601-E3CE-40AB-8B3F-2A4E5DED6D10}" type="pres">
      <dgm:prSet presAssocID="{35EAB757-D5BE-4356-985E-00C9F44BB6B3}" presName="horzOne" presStyleCnt="0"/>
      <dgm:spPr/>
      <dgm:t>
        <a:bodyPr/>
        <a:lstStyle/>
        <a:p>
          <a:endParaRPr lang="ru-RU"/>
        </a:p>
      </dgm:t>
    </dgm:pt>
    <dgm:pt modelId="{D5028A74-2A07-4C48-A891-D4D990B50709}" type="pres">
      <dgm:prSet presAssocID="{500F9A1B-F290-4E6D-9833-154E1AAE502A}" presName="vertTwo" presStyleCnt="0"/>
      <dgm:spPr/>
      <dgm:t>
        <a:bodyPr/>
        <a:lstStyle/>
        <a:p>
          <a:endParaRPr lang="ru-RU"/>
        </a:p>
      </dgm:t>
    </dgm:pt>
    <dgm:pt modelId="{8D1DFB02-CD2D-4557-881B-F82EA84B24F6}" type="pres">
      <dgm:prSet presAssocID="{500F9A1B-F290-4E6D-9833-154E1AAE502A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D7910-9F39-4BD8-B249-71D211ABF447}" type="pres">
      <dgm:prSet presAssocID="{500F9A1B-F290-4E6D-9833-154E1AAE502A}" presName="horzTwo" presStyleCnt="0"/>
      <dgm:spPr/>
      <dgm:t>
        <a:bodyPr/>
        <a:lstStyle/>
        <a:p>
          <a:endParaRPr lang="ru-RU"/>
        </a:p>
      </dgm:t>
    </dgm:pt>
    <dgm:pt modelId="{ED713E4E-EC7D-4832-9E43-26E0CFAEFFAE}" type="pres">
      <dgm:prSet presAssocID="{0295E5A0-6BBF-45F5-AAA4-7546F144E67C}" presName="sibSpaceTwo" presStyleCnt="0"/>
      <dgm:spPr/>
      <dgm:t>
        <a:bodyPr/>
        <a:lstStyle/>
        <a:p>
          <a:endParaRPr lang="ru-RU"/>
        </a:p>
      </dgm:t>
    </dgm:pt>
    <dgm:pt modelId="{2EB92D1D-E0FE-4083-B1EC-B68767538163}" type="pres">
      <dgm:prSet presAssocID="{F6ADDC00-C162-42D3-B9B6-8ACF571A4282}" presName="vertTwo" presStyleCnt="0"/>
      <dgm:spPr/>
      <dgm:t>
        <a:bodyPr/>
        <a:lstStyle/>
        <a:p>
          <a:endParaRPr lang="ru-RU"/>
        </a:p>
      </dgm:t>
    </dgm:pt>
    <dgm:pt modelId="{BEB51F2B-332D-43EA-AC9E-7355B2D07347}" type="pres">
      <dgm:prSet presAssocID="{F6ADDC00-C162-42D3-B9B6-8ACF571A4282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A4CD6A-9439-4F03-85DB-E3613D2899FC}" type="pres">
      <dgm:prSet presAssocID="{F6ADDC00-C162-42D3-B9B6-8ACF571A4282}" presName="horzTwo" presStyleCnt="0"/>
      <dgm:spPr/>
      <dgm:t>
        <a:bodyPr/>
        <a:lstStyle/>
        <a:p>
          <a:endParaRPr lang="ru-RU"/>
        </a:p>
      </dgm:t>
    </dgm:pt>
    <dgm:pt modelId="{B9C91627-0BEE-4D2A-9DEC-C7903B53459A}" type="pres">
      <dgm:prSet presAssocID="{391E0FE4-2F4E-460D-AA03-84EB96CC5798}" presName="sibSpaceTwo" presStyleCnt="0"/>
      <dgm:spPr/>
      <dgm:t>
        <a:bodyPr/>
        <a:lstStyle/>
        <a:p>
          <a:endParaRPr lang="ru-RU"/>
        </a:p>
      </dgm:t>
    </dgm:pt>
    <dgm:pt modelId="{2241AEF0-8AC2-455A-AE76-61B613736349}" type="pres">
      <dgm:prSet presAssocID="{F08F4451-B4EF-452F-B568-2DAFE58DE0AF}" presName="vertTwo" presStyleCnt="0"/>
      <dgm:spPr/>
      <dgm:t>
        <a:bodyPr/>
        <a:lstStyle/>
        <a:p>
          <a:endParaRPr lang="ru-RU"/>
        </a:p>
      </dgm:t>
    </dgm:pt>
    <dgm:pt modelId="{50D69FE0-C0AA-4C35-B3AD-8CEFA03A325B}" type="pres">
      <dgm:prSet presAssocID="{F08F4451-B4EF-452F-B568-2DAFE58DE0A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701B33-ABB7-41ED-BE93-53DCBB381144}" type="pres">
      <dgm:prSet presAssocID="{F08F4451-B4EF-452F-B568-2DAFE58DE0AF}" presName="horzTwo" presStyleCnt="0"/>
      <dgm:spPr/>
      <dgm:t>
        <a:bodyPr/>
        <a:lstStyle/>
        <a:p>
          <a:endParaRPr lang="ru-RU"/>
        </a:p>
      </dgm:t>
    </dgm:pt>
  </dgm:ptLst>
  <dgm:cxnLst>
    <dgm:cxn modelId="{5B709528-EB97-4955-A161-A23B5C09A7B7}" type="presOf" srcId="{D8CCB1EF-BAE0-4026-B846-3A3E63D41324}" destId="{74D9F53B-2940-4B58-B0C3-CCEC81716804}" srcOrd="0" destOrd="0" presId="urn:microsoft.com/office/officeart/2005/8/layout/hierarchy4"/>
    <dgm:cxn modelId="{6D820A84-0FCD-44CF-B4AA-CF70A81ED77D}" type="presOf" srcId="{F08F4451-B4EF-452F-B568-2DAFE58DE0AF}" destId="{50D69FE0-C0AA-4C35-B3AD-8CEFA03A325B}" srcOrd="0" destOrd="0" presId="urn:microsoft.com/office/officeart/2005/8/layout/hierarchy4"/>
    <dgm:cxn modelId="{49772C4F-4C38-4F4D-A614-E4845855E830}" type="presOf" srcId="{F6ADDC00-C162-42D3-B9B6-8ACF571A4282}" destId="{BEB51F2B-332D-43EA-AC9E-7355B2D07347}" srcOrd="0" destOrd="0" presId="urn:microsoft.com/office/officeart/2005/8/layout/hierarchy4"/>
    <dgm:cxn modelId="{4C7B58E2-9254-42DC-AD8F-2B11557BC272}" srcId="{D8CCB1EF-BAE0-4026-B846-3A3E63D41324}" destId="{35EAB757-D5BE-4356-985E-00C9F44BB6B3}" srcOrd="0" destOrd="0" parTransId="{3D97D00C-BABD-4214-97F7-4CB1E8CD600C}" sibTransId="{78F06E9A-AC1B-484A-B3B4-BF91127916E1}"/>
    <dgm:cxn modelId="{8FD3EA97-BD4A-42E5-90BC-EAECBEE76D92}" srcId="{35EAB757-D5BE-4356-985E-00C9F44BB6B3}" destId="{F08F4451-B4EF-452F-B568-2DAFE58DE0AF}" srcOrd="2" destOrd="0" parTransId="{77F52BDE-42D4-44EE-AEE3-F18AEA288477}" sibTransId="{E13D05E2-BF6E-4B92-8D86-DF6C442CBD95}"/>
    <dgm:cxn modelId="{B0BC0B3B-9E45-428F-8367-D36EEE19E523}" srcId="{35EAB757-D5BE-4356-985E-00C9F44BB6B3}" destId="{F6ADDC00-C162-42D3-B9B6-8ACF571A4282}" srcOrd="1" destOrd="0" parTransId="{AC445499-A022-4AC8-97DA-988EF651284D}" sibTransId="{391E0FE4-2F4E-460D-AA03-84EB96CC5798}"/>
    <dgm:cxn modelId="{07EFC386-48A6-4ADB-BBF9-7A1F504EF19E}" srcId="{35EAB757-D5BE-4356-985E-00C9F44BB6B3}" destId="{500F9A1B-F290-4E6D-9833-154E1AAE502A}" srcOrd="0" destOrd="0" parTransId="{B9EB0F87-8817-4E9D-9D25-D3B09745C2CD}" sibTransId="{0295E5A0-6BBF-45F5-AAA4-7546F144E67C}"/>
    <dgm:cxn modelId="{3EFF8A96-F53C-47F8-861D-A938920FC7AD}" type="presOf" srcId="{500F9A1B-F290-4E6D-9833-154E1AAE502A}" destId="{8D1DFB02-CD2D-4557-881B-F82EA84B24F6}" srcOrd="0" destOrd="0" presId="urn:microsoft.com/office/officeart/2005/8/layout/hierarchy4"/>
    <dgm:cxn modelId="{9BB62BF9-DFE4-4086-97D8-435F74E6C143}" type="presOf" srcId="{35EAB757-D5BE-4356-985E-00C9F44BB6B3}" destId="{A4E6B0E5-FBCB-4960-AC1D-D3B0F2792E99}" srcOrd="0" destOrd="0" presId="urn:microsoft.com/office/officeart/2005/8/layout/hierarchy4"/>
    <dgm:cxn modelId="{6DBD04F5-4550-45E7-8738-0CF9F50379F4}" type="presParOf" srcId="{74D9F53B-2940-4B58-B0C3-CCEC81716804}" destId="{A66D0BFC-2696-4B53-94DE-6F1A5C92BEA0}" srcOrd="0" destOrd="0" presId="urn:microsoft.com/office/officeart/2005/8/layout/hierarchy4"/>
    <dgm:cxn modelId="{EC6AFE0E-B7CE-4B5C-8BA0-8AA8F1B82CED}" type="presParOf" srcId="{A66D0BFC-2696-4B53-94DE-6F1A5C92BEA0}" destId="{A4E6B0E5-FBCB-4960-AC1D-D3B0F2792E99}" srcOrd="0" destOrd="0" presId="urn:microsoft.com/office/officeart/2005/8/layout/hierarchy4"/>
    <dgm:cxn modelId="{6C76B43A-E6C2-4D2C-95EB-E525C4736602}" type="presParOf" srcId="{A66D0BFC-2696-4B53-94DE-6F1A5C92BEA0}" destId="{32FDF37B-BDB1-4D40-ABBB-4152512F6847}" srcOrd="1" destOrd="0" presId="urn:microsoft.com/office/officeart/2005/8/layout/hierarchy4"/>
    <dgm:cxn modelId="{F19FC8F0-AA1C-4A73-9EED-9DAC28F5690F}" type="presParOf" srcId="{A66D0BFC-2696-4B53-94DE-6F1A5C92BEA0}" destId="{30D31601-E3CE-40AB-8B3F-2A4E5DED6D10}" srcOrd="2" destOrd="0" presId="urn:microsoft.com/office/officeart/2005/8/layout/hierarchy4"/>
    <dgm:cxn modelId="{AA57C39D-CB08-4D9F-88BA-06A2CC1D7A2F}" type="presParOf" srcId="{30D31601-E3CE-40AB-8B3F-2A4E5DED6D10}" destId="{D5028A74-2A07-4C48-A891-D4D990B50709}" srcOrd="0" destOrd="0" presId="urn:microsoft.com/office/officeart/2005/8/layout/hierarchy4"/>
    <dgm:cxn modelId="{ADC1A764-7BF2-4E26-8730-4ED8E3DEB08C}" type="presParOf" srcId="{D5028A74-2A07-4C48-A891-D4D990B50709}" destId="{8D1DFB02-CD2D-4557-881B-F82EA84B24F6}" srcOrd="0" destOrd="0" presId="urn:microsoft.com/office/officeart/2005/8/layout/hierarchy4"/>
    <dgm:cxn modelId="{0ECC8484-A585-4F29-BDB0-5A8DBBDBD51E}" type="presParOf" srcId="{D5028A74-2A07-4C48-A891-D4D990B50709}" destId="{65ED7910-9F39-4BD8-B249-71D211ABF447}" srcOrd="1" destOrd="0" presId="urn:microsoft.com/office/officeart/2005/8/layout/hierarchy4"/>
    <dgm:cxn modelId="{CE70E17E-1630-48BF-9F69-0D7CFFB67F6E}" type="presParOf" srcId="{30D31601-E3CE-40AB-8B3F-2A4E5DED6D10}" destId="{ED713E4E-EC7D-4832-9E43-26E0CFAEFFAE}" srcOrd="1" destOrd="0" presId="urn:microsoft.com/office/officeart/2005/8/layout/hierarchy4"/>
    <dgm:cxn modelId="{F5162400-207D-4A0E-8F34-E5EFF0351AF8}" type="presParOf" srcId="{30D31601-E3CE-40AB-8B3F-2A4E5DED6D10}" destId="{2EB92D1D-E0FE-4083-B1EC-B68767538163}" srcOrd="2" destOrd="0" presId="urn:microsoft.com/office/officeart/2005/8/layout/hierarchy4"/>
    <dgm:cxn modelId="{DDDC301A-08FF-4E08-970E-CBA3BFFCAB36}" type="presParOf" srcId="{2EB92D1D-E0FE-4083-B1EC-B68767538163}" destId="{BEB51F2B-332D-43EA-AC9E-7355B2D07347}" srcOrd="0" destOrd="0" presId="urn:microsoft.com/office/officeart/2005/8/layout/hierarchy4"/>
    <dgm:cxn modelId="{F89C577B-3972-407C-A395-1F289C23A698}" type="presParOf" srcId="{2EB92D1D-E0FE-4083-B1EC-B68767538163}" destId="{E7A4CD6A-9439-4F03-85DB-E3613D2899FC}" srcOrd="1" destOrd="0" presId="urn:microsoft.com/office/officeart/2005/8/layout/hierarchy4"/>
    <dgm:cxn modelId="{3833CF80-7892-4B47-8EA2-0BBB2013252E}" type="presParOf" srcId="{30D31601-E3CE-40AB-8B3F-2A4E5DED6D10}" destId="{B9C91627-0BEE-4D2A-9DEC-C7903B53459A}" srcOrd="3" destOrd="0" presId="urn:microsoft.com/office/officeart/2005/8/layout/hierarchy4"/>
    <dgm:cxn modelId="{60EDED74-3C71-41F7-9BF2-B3871A6167EA}" type="presParOf" srcId="{30D31601-E3CE-40AB-8B3F-2A4E5DED6D10}" destId="{2241AEF0-8AC2-455A-AE76-61B613736349}" srcOrd="4" destOrd="0" presId="urn:microsoft.com/office/officeart/2005/8/layout/hierarchy4"/>
    <dgm:cxn modelId="{5F198295-A5D2-4F11-A8D0-686901F74D5F}" type="presParOf" srcId="{2241AEF0-8AC2-455A-AE76-61B613736349}" destId="{50D69FE0-C0AA-4C35-B3AD-8CEFA03A325B}" srcOrd="0" destOrd="0" presId="urn:microsoft.com/office/officeart/2005/8/layout/hierarchy4"/>
    <dgm:cxn modelId="{937B054F-258B-4338-BC12-7E858473C9AD}" type="presParOf" srcId="{2241AEF0-8AC2-455A-AE76-61B613736349}" destId="{2B701B33-ABB7-41ED-BE93-53DCBB38114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88DD00-B832-4743-9F6C-A1CA28ABC46E}" type="doc">
      <dgm:prSet loTypeId="urn:microsoft.com/office/officeart/2008/layout/AscendingPictureAccentProcess" loCatId="process" qsTypeId="urn:microsoft.com/office/officeart/2005/8/quickstyle/3d1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15536EB3-6980-4018-80AB-E442F4CF9250}">
      <dgm:prSet phldrT="[Текст]"/>
      <dgm:spPr/>
      <dgm:t>
        <a:bodyPr/>
        <a:lstStyle/>
        <a:p>
          <a:r>
            <a:rPr lang="ru-RU" dirty="0" smtClean="0"/>
            <a:t>Оценка поступлений в 2019 году</a:t>
          </a:r>
          <a:endParaRPr lang="ru-RU" dirty="0"/>
        </a:p>
      </dgm:t>
    </dgm:pt>
    <dgm:pt modelId="{BAC11FDC-1E47-4652-8E46-C8F5C0649040}" type="parTrans" cxnId="{FA54DCB8-1021-4F1D-853B-32EBC750899C}">
      <dgm:prSet/>
      <dgm:spPr/>
      <dgm:t>
        <a:bodyPr/>
        <a:lstStyle/>
        <a:p>
          <a:endParaRPr lang="ru-RU"/>
        </a:p>
      </dgm:t>
    </dgm:pt>
    <dgm:pt modelId="{83F66843-7B67-4126-8E26-F2F795735F2A}" type="sibTrans" cxnId="{FA54DCB8-1021-4F1D-853B-32EBC750899C}">
      <dgm:prSet/>
      <dgm:spPr/>
      <dgm:t>
        <a:bodyPr/>
        <a:lstStyle/>
        <a:p>
          <a:endParaRPr lang="ru-RU"/>
        </a:p>
      </dgm:t>
    </dgm:pt>
    <dgm:pt modelId="{4409DFC7-3A84-473E-A688-B635BB224CC6}">
      <dgm:prSet phldrT="[Текст]"/>
      <dgm:spPr/>
      <dgm:t>
        <a:bodyPr/>
        <a:lstStyle/>
        <a:p>
          <a:r>
            <a:rPr lang="ru-RU" dirty="0" smtClean="0"/>
            <a:t>Прогноз на 2020 год</a:t>
          </a:r>
          <a:endParaRPr lang="ru-RU" dirty="0"/>
        </a:p>
      </dgm:t>
    </dgm:pt>
    <dgm:pt modelId="{23AD4696-DEE2-432E-B83B-C702DAFDBB4D}" type="parTrans" cxnId="{0952F6C9-B1D1-42B2-BFB5-FD43D95089E7}">
      <dgm:prSet/>
      <dgm:spPr/>
      <dgm:t>
        <a:bodyPr/>
        <a:lstStyle/>
        <a:p>
          <a:endParaRPr lang="ru-RU"/>
        </a:p>
      </dgm:t>
    </dgm:pt>
    <dgm:pt modelId="{80D70767-7EC4-4572-88E3-525E7B6608C8}" type="sibTrans" cxnId="{0952F6C9-B1D1-42B2-BFB5-FD43D95089E7}">
      <dgm:prSet/>
      <dgm:spPr/>
      <dgm:t>
        <a:bodyPr/>
        <a:lstStyle/>
        <a:p>
          <a:endParaRPr lang="ru-RU"/>
        </a:p>
      </dgm:t>
    </dgm:pt>
    <dgm:pt modelId="{B8515354-98F5-47F4-B458-573E2238AF3D}" type="pres">
      <dgm:prSet presAssocID="{4888DD00-B832-4743-9F6C-A1CA28ABC46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C71A1F3-A6B7-4F80-A890-1892655E51B3}" type="pres">
      <dgm:prSet presAssocID="{4888DD00-B832-4743-9F6C-A1CA28ABC46E}" presName="dot1" presStyleLbl="alignNode1" presStyleIdx="0" presStyleCnt="10"/>
      <dgm:spPr/>
    </dgm:pt>
    <dgm:pt modelId="{827C5372-75EA-4D4E-B0B9-A7D5B8074CAA}" type="pres">
      <dgm:prSet presAssocID="{4888DD00-B832-4743-9F6C-A1CA28ABC46E}" presName="dot2" presStyleLbl="alignNode1" presStyleIdx="1" presStyleCnt="10"/>
      <dgm:spPr/>
    </dgm:pt>
    <dgm:pt modelId="{982F51CE-9DC4-40F2-8CF7-73467DDA65DC}" type="pres">
      <dgm:prSet presAssocID="{4888DD00-B832-4743-9F6C-A1CA28ABC46E}" presName="dot3" presStyleLbl="alignNode1" presStyleIdx="2" presStyleCnt="10"/>
      <dgm:spPr/>
    </dgm:pt>
    <dgm:pt modelId="{E04EE501-D6CB-4829-B339-ED43392701C3}" type="pres">
      <dgm:prSet presAssocID="{4888DD00-B832-4743-9F6C-A1CA28ABC46E}" presName="dotArrow1" presStyleLbl="alignNode1" presStyleIdx="3" presStyleCnt="10"/>
      <dgm:spPr/>
    </dgm:pt>
    <dgm:pt modelId="{21E884C3-7CBA-4AB5-AAF3-0709E72F21E1}" type="pres">
      <dgm:prSet presAssocID="{4888DD00-B832-4743-9F6C-A1CA28ABC46E}" presName="dotArrow2" presStyleLbl="alignNode1" presStyleIdx="4" presStyleCnt="10"/>
      <dgm:spPr/>
    </dgm:pt>
    <dgm:pt modelId="{8FA28E0C-58F2-4EFA-9E4C-04E26FBFCD8B}" type="pres">
      <dgm:prSet presAssocID="{4888DD00-B832-4743-9F6C-A1CA28ABC46E}" presName="dotArrow3" presStyleLbl="alignNode1" presStyleIdx="5" presStyleCnt="10"/>
      <dgm:spPr/>
    </dgm:pt>
    <dgm:pt modelId="{D8172FB1-A953-43E1-905E-B3586B36D92B}" type="pres">
      <dgm:prSet presAssocID="{4888DD00-B832-4743-9F6C-A1CA28ABC46E}" presName="dotArrow4" presStyleLbl="alignNode1" presStyleIdx="6" presStyleCnt="10"/>
      <dgm:spPr/>
    </dgm:pt>
    <dgm:pt modelId="{F75747D8-3F9E-4727-82F9-53469865F5D4}" type="pres">
      <dgm:prSet presAssocID="{4888DD00-B832-4743-9F6C-A1CA28ABC46E}" presName="dotArrow5" presStyleLbl="alignNode1" presStyleIdx="7" presStyleCnt="10"/>
      <dgm:spPr/>
    </dgm:pt>
    <dgm:pt modelId="{8E9A11E9-7876-4EDE-A2D3-4371425059EC}" type="pres">
      <dgm:prSet presAssocID="{4888DD00-B832-4743-9F6C-A1CA28ABC46E}" presName="dotArrow6" presStyleLbl="alignNode1" presStyleIdx="8" presStyleCnt="10"/>
      <dgm:spPr/>
    </dgm:pt>
    <dgm:pt modelId="{A89A92C1-9994-49A3-87B8-DCF1432B81D3}" type="pres">
      <dgm:prSet presAssocID="{4888DD00-B832-4743-9F6C-A1CA28ABC46E}" presName="dotArrow7" presStyleLbl="alignNode1" presStyleIdx="9" presStyleCnt="10"/>
      <dgm:spPr/>
    </dgm:pt>
    <dgm:pt modelId="{636FB5CD-7151-473A-8A8A-99A75397288E}" type="pres">
      <dgm:prSet presAssocID="{15536EB3-6980-4018-80AB-E442F4CF9250}" presName="parTx1" presStyleLbl="node1" presStyleIdx="0" presStyleCnt="2"/>
      <dgm:spPr/>
      <dgm:t>
        <a:bodyPr/>
        <a:lstStyle/>
        <a:p>
          <a:endParaRPr lang="ru-RU"/>
        </a:p>
      </dgm:t>
    </dgm:pt>
    <dgm:pt modelId="{B57583A2-C498-44A6-B5C8-E0C6AEA5D772}" type="pres">
      <dgm:prSet presAssocID="{83F66843-7B67-4126-8E26-F2F795735F2A}" presName="picture1" presStyleCnt="0"/>
      <dgm:spPr/>
    </dgm:pt>
    <dgm:pt modelId="{3D137890-E1C6-4835-8B85-97D3B916D68D}" type="pres">
      <dgm:prSet presAssocID="{83F66843-7B67-4126-8E26-F2F795735F2A}" presName="imageRepeatNode" presStyleLbl="fgImgPlace1" presStyleIdx="0" presStyleCnt="2" custLinFactNeighborX="-21712" custLinFactNeighborY="-613"/>
      <dgm:spPr/>
      <dgm:t>
        <a:bodyPr/>
        <a:lstStyle/>
        <a:p>
          <a:endParaRPr lang="ru-RU"/>
        </a:p>
      </dgm:t>
    </dgm:pt>
    <dgm:pt modelId="{2B820732-A6F3-4094-93E9-0BCE2B2DE796}" type="pres">
      <dgm:prSet presAssocID="{4409DFC7-3A84-473E-A688-B635BB224CC6}" presName="parTx2" presStyleLbl="node1" presStyleIdx="1" presStyleCnt="2"/>
      <dgm:spPr/>
      <dgm:t>
        <a:bodyPr/>
        <a:lstStyle/>
        <a:p>
          <a:endParaRPr lang="ru-RU"/>
        </a:p>
      </dgm:t>
    </dgm:pt>
    <dgm:pt modelId="{88F40685-1917-407D-996A-7BD90B10BFAD}" type="pres">
      <dgm:prSet presAssocID="{80D70767-7EC4-4572-88E3-525E7B6608C8}" presName="picture2" presStyleCnt="0"/>
      <dgm:spPr/>
    </dgm:pt>
    <dgm:pt modelId="{ADDD7645-E1CA-4956-99DD-5D36FA865C40}" type="pres">
      <dgm:prSet presAssocID="{80D70767-7EC4-4572-88E3-525E7B6608C8}" presName="imageRepeatNode" presStyleLbl="fgImgPlace1" presStyleIdx="1" presStyleCnt="2" custLinFactNeighborX="-13593" custLinFactNeighborY="315"/>
      <dgm:spPr/>
      <dgm:t>
        <a:bodyPr/>
        <a:lstStyle/>
        <a:p>
          <a:endParaRPr lang="ru-RU"/>
        </a:p>
      </dgm:t>
    </dgm:pt>
  </dgm:ptLst>
  <dgm:cxnLst>
    <dgm:cxn modelId="{61CD1F6A-B60D-42A1-B786-88CAA2DE1CB1}" type="presOf" srcId="{4409DFC7-3A84-473E-A688-B635BB224CC6}" destId="{2B820732-A6F3-4094-93E9-0BCE2B2DE796}" srcOrd="0" destOrd="0" presId="urn:microsoft.com/office/officeart/2008/layout/AscendingPictureAccentProcess"/>
    <dgm:cxn modelId="{2DDA850F-B62F-4998-8252-6B3F21415EB5}" type="presOf" srcId="{15536EB3-6980-4018-80AB-E442F4CF9250}" destId="{636FB5CD-7151-473A-8A8A-99A75397288E}" srcOrd="0" destOrd="0" presId="urn:microsoft.com/office/officeart/2008/layout/AscendingPictureAccentProcess"/>
    <dgm:cxn modelId="{BEF8A4D7-7246-41B7-9CA5-ADAD865F4F9D}" type="presOf" srcId="{80D70767-7EC4-4572-88E3-525E7B6608C8}" destId="{ADDD7645-E1CA-4956-99DD-5D36FA865C40}" srcOrd="0" destOrd="0" presId="urn:microsoft.com/office/officeart/2008/layout/AscendingPictureAccentProcess"/>
    <dgm:cxn modelId="{0952F6C9-B1D1-42B2-BFB5-FD43D95089E7}" srcId="{4888DD00-B832-4743-9F6C-A1CA28ABC46E}" destId="{4409DFC7-3A84-473E-A688-B635BB224CC6}" srcOrd="1" destOrd="0" parTransId="{23AD4696-DEE2-432E-B83B-C702DAFDBB4D}" sibTransId="{80D70767-7EC4-4572-88E3-525E7B6608C8}"/>
    <dgm:cxn modelId="{FA54DCB8-1021-4F1D-853B-32EBC750899C}" srcId="{4888DD00-B832-4743-9F6C-A1CA28ABC46E}" destId="{15536EB3-6980-4018-80AB-E442F4CF9250}" srcOrd="0" destOrd="0" parTransId="{BAC11FDC-1E47-4652-8E46-C8F5C0649040}" sibTransId="{83F66843-7B67-4126-8E26-F2F795735F2A}"/>
    <dgm:cxn modelId="{3EDB042E-AFE0-4164-8584-F5406249A6C0}" type="presOf" srcId="{4888DD00-B832-4743-9F6C-A1CA28ABC46E}" destId="{B8515354-98F5-47F4-B458-573E2238AF3D}" srcOrd="0" destOrd="0" presId="urn:microsoft.com/office/officeart/2008/layout/AscendingPictureAccentProcess"/>
    <dgm:cxn modelId="{E375B2E9-F521-402F-90FE-7B5273746DD6}" type="presOf" srcId="{83F66843-7B67-4126-8E26-F2F795735F2A}" destId="{3D137890-E1C6-4835-8B85-97D3B916D68D}" srcOrd="0" destOrd="0" presId="urn:microsoft.com/office/officeart/2008/layout/AscendingPictureAccentProcess"/>
    <dgm:cxn modelId="{1FD74710-BACE-4303-B6CC-E1F0CA012140}" type="presParOf" srcId="{B8515354-98F5-47F4-B458-573E2238AF3D}" destId="{CC71A1F3-A6B7-4F80-A890-1892655E51B3}" srcOrd="0" destOrd="0" presId="urn:microsoft.com/office/officeart/2008/layout/AscendingPictureAccentProcess"/>
    <dgm:cxn modelId="{5779188D-AE73-4AB7-9D07-AC9C83227734}" type="presParOf" srcId="{B8515354-98F5-47F4-B458-573E2238AF3D}" destId="{827C5372-75EA-4D4E-B0B9-A7D5B8074CAA}" srcOrd="1" destOrd="0" presId="urn:microsoft.com/office/officeart/2008/layout/AscendingPictureAccentProcess"/>
    <dgm:cxn modelId="{5BD3AD27-C1A6-45F5-AC0E-8437A2288FB9}" type="presParOf" srcId="{B8515354-98F5-47F4-B458-573E2238AF3D}" destId="{982F51CE-9DC4-40F2-8CF7-73467DDA65DC}" srcOrd="2" destOrd="0" presId="urn:microsoft.com/office/officeart/2008/layout/AscendingPictureAccentProcess"/>
    <dgm:cxn modelId="{8C18492D-37E2-4C7F-B49B-9468A9044230}" type="presParOf" srcId="{B8515354-98F5-47F4-B458-573E2238AF3D}" destId="{E04EE501-D6CB-4829-B339-ED43392701C3}" srcOrd="3" destOrd="0" presId="urn:microsoft.com/office/officeart/2008/layout/AscendingPictureAccentProcess"/>
    <dgm:cxn modelId="{9C655E01-61BF-40AF-8113-209537212B7B}" type="presParOf" srcId="{B8515354-98F5-47F4-B458-573E2238AF3D}" destId="{21E884C3-7CBA-4AB5-AAF3-0709E72F21E1}" srcOrd="4" destOrd="0" presId="urn:microsoft.com/office/officeart/2008/layout/AscendingPictureAccentProcess"/>
    <dgm:cxn modelId="{650A9EA1-3A2E-43E1-9E85-5336BD3769B5}" type="presParOf" srcId="{B8515354-98F5-47F4-B458-573E2238AF3D}" destId="{8FA28E0C-58F2-4EFA-9E4C-04E26FBFCD8B}" srcOrd="5" destOrd="0" presId="urn:microsoft.com/office/officeart/2008/layout/AscendingPictureAccentProcess"/>
    <dgm:cxn modelId="{CC03870A-6FD3-4FCE-A513-36C4F8E1DCA1}" type="presParOf" srcId="{B8515354-98F5-47F4-B458-573E2238AF3D}" destId="{D8172FB1-A953-43E1-905E-B3586B36D92B}" srcOrd="6" destOrd="0" presId="urn:microsoft.com/office/officeart/2008/layout/AscendingPictureAccentProcess"/>
    <dgm:cxn modelId="{F6570919-5E6D-44F3-B235-98585AED2259}" type="presParOf" srcId="{B8515354-98F5-47F4-B458-573E2238AF3D}" destId="{F75747D8-3F9E-4727-82F9-53469865F5D4}" srcOrd="7" destOrd="0" presId="urn:microsoft.com/office/officeart/2008/layout/AscendingPictureAccentProcess"/>
    <dgm:cxn modelId="{04D230C4-53F3-4E41-A2BF-E75EBB6D830E}" type="presParOf" srcId="{B8515354-98F5-47F4-B458-573E2238AF3D}" destId="{8E9A11E9-7876-4EDE-A2D3-4371425059EC}" srcOrd="8" destOrd="0" presId="urn:microsoft.com/office/officeart/2008/layout/AscendingPictureAccentProcess"/>
    <dgm:cxn modelId="{DDEFA303-A744-4127-B119-A0843186C5D5}" type="presParOf" srcId="{B8515354-98F5-47F4-B458-573E2238AF3D}" destId="{A89A92C1-9994-49A3-87B8-DCF1432B81D3}" srcOrd="9" destOrd="0" presId="urn:microsoft.com/office/officeart/2008/layout/AscendingPictureAccentProcess"/>
    <dgm:cxn modelId="{BD481F72-2C47-4A02-891E-F3562BC35FEB}" type="presParOf" srcId="{B8515354-98F5-47F4-B458-573E2238AF3D}" destId="{636FB5CD-7151-473A-8A8A-99A75397288E}" srcOrd="10" destOrd="0" presId="urn:microsoft.com/office/officeart/2008/layout/AscendingPictureAccentProcess"/>
    <dgm:cxn modelId="{62308D0F-FB3C-4D88-A40E-8D38785E745D}" type="presParOf" srcId="{B8515354-98F5-47F4-B458-573E2238AF3D}" destId="{B57583A2-C498-44A6-B5C8-E0C6AEA5D772}" srcOrd="11" destOrd="0" presId="urn:microsoft.com/office/officeart/2008/layout/AscendingPictureAccentProcess"/>
    <dgm:cxn modelId="{355290DF-6D8A-4716-BEF8-CCC16A92A9B6}" type="presParOf" srcId="{B57583A2-C498-44A6-B5C8-E0C6AEA5D772}" destId="{3D137890-E1C6-4835-8B85-97D3B916D68D}" srcOrd="0" destOrd="0" presId="urn:microsoft.com/office/officeart/2008/layout/AscendingPictureAccentProcess"/>
    <dgm:cxn modelId="{8A5CDCD0-DCE4-4456-A7E0-70C9316C1C29}" type="presParOf" srcId="{B8515354-98F5-47F4-B458-573E2238AF3D}" destId="{2B820732-A6F3-4094-93E9-0BCE2B2DE796}" srcOrd="12" destOrd="0" presId="urn:microsoft.com/office/officeart/2008/layout/AscendingPictureAccentProcess"/>
    <dgm:cxn modelId="{28D27A26-AD6B-4579-8063-8C586F2E9B20}" type="presParOf" srcId="{B8515354-98F5-47F4-B458-573E2238AF3D}" destId="{88F40685-1917-407D-996A-7BD90B10BFAD}" srcOrd="13" destOrd="0" presId="urn:microsoft.com/office/officeart/2008/layout/AscendingPictureAccentProcess"/>
    <dgm:cxn modelId="{F689693E-FCDB-47E5-A922-F5C7ED1039FC}" type="presParOf" srcId="{88F40685-1917-407D-996A-7BD90B10BFAD}" destId="{ADDD7645-E1CA-4956-99DD-5D36FA865C40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83DAA0-C80C-4E26-AF8D-D5DB0A3AB690}" type="doc">
      <dgm:prSet loTypeId="urn:microsoft.com/office/officeart/2009/3/layout/DescendingProcess" loCatId="process" qsTypeId="urn:microsoft.com/office/officeart/2005/8/quickstyle/3d7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A399AED-55A2-4A0F-B808-EA078CC1D47A}">
      <dgm:prSet phldrT="[Текст]" custT="1"/>
      <dgm:spPr/>
      <dgm:t>
        <a:bodyPr anchor="ctr"/>
        <a:lstStyle/>
        <a:p>
          <a:r>
            <a:rPr lang="ru-RU" sz="2300" dirty="0" smtClean="0"/>
            <a:t>Оценка поступлений в 2019 году</a:t>
          </a:r>
          <a:endParaRPr lang="ru-RU" sz="2300" dirty="0"/>
        </a:p>
      </dgm:t>
    </dgm:pt>
    <dgm:pt modelId="{7D67C413-CC30-4300-B9DF-5AE7C2E05F17}" type="parTrans" cxnId="{F85DA443-E9BA-4A54-B202-01D3D184AC38}">
      <dgm:prSet/>
      <dgm:spPr/>
      <dgm:t>
        <a:bodyPr/>
        <a:lstStyle/>
        <a:p>
          <a:endParaRPr lang="ru-RU"/>
        </a:p>
      </dgm:t>
    </dgm:pt>
    <dgm:pt modelId="{128853A4-AFA2-4220-B3A8-A5E836937DD4}" type="sibTrans" cxnId="{F85DA443-E9BA-4A54-B202-01D3D184AC38}">
      <dgm:prSet/>
      <dgm:spPr/>
      <dgm:t>
        <a:bodyPr/>
        <a:lstStyle/>
        <a:p>
          <a:endParaRPr lang="ru-RU"/>
        </a:p>
      </dgm:t>
    </dgm:pt>
    <dgm:pt modelId="{A6C3A211-64D3-4F0D-8652-8DC7B33FFE95}">
      <dgm:prSet phldrT="[Текст]"/>
      <dgm:spPr/>
      <dgm:t>
        <a:bodyPr anchor="ctr"/>
        <a:lstStyle/>
        <a:p>
          <a:r>
            <a:rPr lang="ru-RU" dirty="0" smtClean="0"/>
            <a:t>Прогноз на 2020 год</a:t>
          </a:r>
          <a:endParaRPr lang="ru-RU" dirty="0"/>
        </a:p>
      </dgm:t>
    </dgm:pt>
    <dgm:pt modelId="{F9A31ACA-CF59-402D-BD34-D6CFC0C395A3}" type="parTrans" cxnId="{4773BE89-0EC6-443C-BE23-2F9A9DF6EA63}">
      <dgm:prSet/>
      <dgm:spPr/>
      <dgm:t>
        <a:bodyPr/>
        <a:lstStyle/>
        <a:p>
          <a:endParaRPr lang="ru-RU"/>
        </a:p>
      </dgm:t>
    </dgm:pt>
    <dgm:pt modelId="{6D8BD62F-1A06-4CDA-BF88-8C88344AA18D}" type="sibTrans" cxnId="{4773BE89-0EC6-443C-BE23-2F9A9DF6EA63}">
      <dgm:prSet/>
      <dgm:spPr/>
      <dgm:t>
        <a:bodyPr/>
        <a:lstStyle/>
        <a:p>
          <a:endParaRPr lang="ru-RU"/>
        </a:p>
      </dgm:t>
    </dgm:pt>
    <dgm:pt modelId="{665DC89C-1AD4-4E0A-B1F4-82D1A6B6484F}" type="pres">
      <dgm:prSet presAssocID="{1583DAA0-C80C-4E26-AF8D-D5DB0A3AB690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DBC594AC-FB0C-4981-8374-0BCC58601270}" type="pres">
      <dgm:prSet presAssocID="{1583DAA0-C80C-4E26-AF8D-D5DB0A3AB690}" presName="arrowNode" presStyleLbl="node1" presStyleIdx="0" presStyleCnt="1" custAng="21102705" custLinFactNeighborX="-15872" custLinFactNeighborY="-2705"/>
      <dgm:spPr/>
    </dgm:pt>
    <dgm:pt modelId="{5BEDD096-E01D-4CAD-BE35-3F46EFF03784}" type="pres">
      <dgm:prSet presAssocID="{5A399AED-55A2-4A0F-B808-EA078CC1D47A}" presName="txNode1" presStyleLbl="revTx" presStyleIdx="0" presStyleCnt="2" custScaleX="100825" custScaleY="132896" custLinFactNeighborX="81301" custLinFactNeighborY="78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E50B6-D79F-45AE-8458-2B0076520215}" type="pres">
      <dgm:prSet presAssocID="{A6C3A211-64D3-4F0D-8652-8DC7B33FFE95}" presName="txNode2" presStyleLbl="revTx" presStyleIdx="1" presStyleCnt="2" custScaleX="85646" custScaleY="74400" custLinFactY="-100000" custLinFactNeighborX="880" custLinFactNeighborY="-195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CF6C57-98E8-4EFC-BDB5-8D3B7A92DFFD}" type="presOf" srcId="{5A399AED-55A2-4A0F-B808-EA078CC1D47A}" destId="{5BEDD096-E01D-4CAD-BE35-3F46EFF03784}" srcOrd="0" destOrd="0" presId="urn:microsoft.com/office/officeart/2009/3/layout/DescendingProcess"/>
    <dgm:cxn modelId="{27A8A1B2-62DB-4216-B48D-D01F8BB68042}" type="presOf" srcId="{1583DAA0-C80C-4E26-AF8D-D5DB0A3AB690}" destId="{665DC89C-1AD4-4E0A-B1F4-82D1A6B6484F}" srcOrd="0" destOrd="0" presId="urn:microsoft.com/office/officeart/2009/3/layout/DescendingProcess"/>
    <dgm:cxn modelId="{4773BE89-0EC6-443C-BE23-2F9A9DF6EA63}" srcId="{1583DAA0-C80C-4E26-AF8D-D5DB0A3AB690}" destId="{A6C3A211-64D3-4F0D-8652-8DC7B33FFE95}" srcOrd="1" destOrd="0" parTransId="{F9A31ACA-CF59-402D-BD34-D6CFC0C395A3}" sibTransId="{6D8BD62F-1A06-4CDA-BF88-8C88344AA18D}"/>
    <dgm:cxn modelId="{F85DA443-E9BA-4A54-B202-01D3D184AC38}" srcId="{1583DAA0-C80C-4E26-AF8D-D5DB0A3AB690}" destId="{5A399AED-55A2-4A0F-B808-EA078CC1D47A}" srcOrd="0" destOrd="0" parTransId="{7D67C413-CC30-4300-B9DF-5AE7C2E05F17}" sibTransId="{128853A4-AFA2-4220-B3A8-A5E836937DD4}"/>
    <dgm:cxn modelId="{6025333A-DD3B-4356-B2E7-FE006B3DA140}" type="presOf" srcId="{A6C3A211-64D3-4F0D-8652-8DC7B33FFE95}" destId="{629E50B6-D79F-45AE-8458-2B0076520215}" srcOrd="0" destOrd="0" presId="urn:microsoft.com/office/officeart/2009/3/layout/DescendingProcess"/>
    <dgm:cxn modelId="{13357DEA-E34A-4ADA-97A5-49DBFE31AE91}" type="presParOf" srcId="{665DC89C-1AD4-4E0A-B1F4-82D1A6B6484F}" destId="{DBC594AC-FB0C-4981-8374-0BCC58601270}" srcOrd="0" destOrd="0" presId="urn:microsoft.com/office/officeart/2009/3/layout/DescendingProcess"/>
    <dgm:cxn modelId="{ABAC0C58-3AFA-4BDC-87A2-28D53D6CF446}" type="presParOf" srcId="{665DC89C-1AD4-4E0A-B1F4-82D1A6B6484F}" destId="{5BEDD096-E01D-4CAD-BE35-3F46EFF03784}" srcOrd="1" destOrd="0" presId="urn:microsoft.com/office/officeart/2009/3/layout/DescendingProcess"/>
    <dgm:cxn modelId="{E0348E3B-58C3-4A91-A7D4-721C1A283B5C}" type="presParOf" srcId="{665DC89C-1AD4-4E0A-B1F4-82D1A6B6484F}" destId="{629E50B6-D79F-45AE-8458-2B0076520215}" srcOrd="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2F0B77-5751-412D-A3D1-748B76BFB01B}" type="doc">
      <dgm:prSet loTypeId="urn:microsoft.com/office/officeart/2008/layout/AscendingPictureAccentProcess" loCatId="process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F16BC4CE-7BE5-46F8-94AC-9FB59C19B319}">
      <dgm:prSet phldrT="[Текст]"/>
      <dgm:spPr/>
      <dgm:t>
        <a:bodyPr/>
        <a:lstStyle/>
        <a:p>
          <a:r>
            <a:rPr lang="ru-RU" dirty="0" smtClean="0"/>
            <a:t>Оценка поступлений в 2019 году</a:t>
          </a:r>
          <a:endParaRPr lang="ru-RU" dirty="0"/>
        </a:p>
      </dgm:t>
    </dgm:pt>
    <dgm:pt modelId="{5B018890-B7BA-4376-B2F1-9C76E8E50195}" type="parTrans" cxnId="{492924A6-E801-494C-8BF7-8E5EABF07DC2}">
      <dgm:prSet/>
      <dgm:spPr/>
      <dgm:t>
        <a:bodyPr/>
        <a:lstStyle/>
        <a:p>
          <a:endParaRPr lang="ru-RU"/>
        </a:p>
      </dgm:t>
    </dgm:pt>
    <dgm:pt modelId="{A9B7EBAA-5FE7-4764-AC45-54C81F4D2FA2}" type="sibTrans" cxnId="{492924A6-E801-494C-8BF7-8E5EABF07DC2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endParaRPr lang="ru-RU"/>
        </a:p>
      </dgm:t>
    </dgm:pt>
    <dgm:pt modelId="{78ABD5B4-63C0-4E4D-B358-277012315267}">
      <dgm:prSet phldrT="[Текст]" custT="1"/>
      <dgm:spPr/>
      <dgm:t>
        <a:bodyPr/>
        <a:lstStyle/>
        <a:p>
          <a:pPr algn="ctr"/>
          <a:r>
            <a:rPr lang="ru-RU" sz="2300" dirty="0" smtClean="0"/>
            <a:t>Прогноз на 2020 год</a:t>
          </a:r>
          <a:endParaRPr lang="ru-RU" sz="2300" dirty="0"/>
        </a:p>
      </dgm:t>
    </dgm:pt>
    <dgm:pt modelId="{8F866421-5E72-491D-98D3-2D7FC39C3F0E}" type="parTrans" cxnId="{95604E0F-75E6-4289-9513-B8CE1AC60695}">
      <dgm:prSet/>
      <dgm:spPr/>
      <dgm:t>
        <a:bodyPr/>
        <a:lstStyle/>
        <a:p>
          <a:endParaRPr lang="ru-RU"/>
        </a:p>
      </dgm:t>
    </dgm:pt>
    <dgm:pt modelId="{92DCEC0B-5FC0-4412-BEF2-F905C3678A97}" type="sibTrans" cxnId="{95604E0F-75E6-4289-9513-B8CE1AC60695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solidFill>
            <a:schemeClr val="accent6"/>
          </a:solidFill>
        </a:ln>
      </dgm:spPr>
      <dgm:t>
        <a:bodyPr/>
        <a:lstStyle/>
        <a:p>
          <a:endParaRPr lang="ru-RU"/>
        </a:p>
      </dgm:t>
    </dgm:pt>
    <dgm:pt modelId="{2544259A-4928-42C0-9C1A-D277DCCCC707}" type="pres">
      <dgm:prSet presAssocID="{642F0B77-5751-412D-A3D1-748B76BFB01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4A5D3C9-2A95-4746-9993-B7F213A40954}" type="pres">
      <dgm:prSet presAssocID="{642F0B77-5751-412D-A3D1-748B76BFB01B}" presName="dot1" presStyleLbl="alignNode1" presStyleIdx="0" presStyleCnt="10"/>
      <dgm:spPr/>
    </dgm:pt>
    <dgm:pt modelId="{D2C59CE2-0DED-4B85-8F13-DBBD3951752C}" type="pres">
      <dgm:prSet presAssocID="{642F0B77-5751-412D-A3D1-748B76BFB01B}" presName="dot2" presStyleLbl="alignNode1" presStyleIdx="1" presStyleCnt="10"/>
      <dgm:spPr/>
    </dgm:pt>
    <dgm:pt modelId="{258BB8DC-8BA8-4ACA-9F31-10EE356ABF53}" type="pres">
      <dgm:prSet presAssocID="{642F0B77-5751-412D-A3D1-748B76BFB01B}" presName="dot3" presStyleLbl="alignNode1" presStyleIdx="2" presStyleCnt="10"/>
      <dgm:spPr/>
    </dgm:pt>
    <dgm:pt modelId="{D8144368-B367-4C12-B809-8E89C455C505}" type="pres">
      <dgm:prSet presAssocID="{642F0B77-5751-412D-A3D1-748B76BFB01B}" presName="dotArrow1" presStyleLbl="alignNode1" presStyleIdx="3" presStyleCnt="10"/>
      <dgm:spPr/>
    </dgm:pt>
    <dgm:pt modelId="{AEB91C0C-3809-4C4C-8873-0DB8A187F551}" type="pres">
      <dgm:prSet presAssocID="{642F0B77-5751-412D-A3D1-748B76BFB01B}" presName="dotArrow2" presStyleLbl="alignNode1" presStyleIdx="4" presStyleCnt="10"/>
      <dgm:spPr/>
    </dgm:pt>
    <dgm:pt modelId="{C12112CE-E973-4396-AF71-083F26727C70}" type="pres">
      <dgm:prSet presAssocID="{642F0B77-5751-412D-A3D1-748B76BFB01B}" presName="dotArrow3" presStyleLbl="alignNode1" presStyleIdx="5" presStyleCnt="10"/>
      <dgm:spPr/>
    </dgm:pt>
    <dgm:pt modelId="{500C1316-2BF9-4BEC-AC6E-546CC11AE7AC}" type="pres">
      <dgm:prSet presAssocID="{642F0B77-5751-412D-A3D1-748B76BFB01B}" presName="dotArrow4" presStyleLbl="alignNode1" presStyleIdx="6" presStyleCnt="10"/>
      <dgm:spPr/>
    </dgm:pt>
    <dgm:pt modelId="{4AD1EF35-D53E-4603-9516-7D4641E2D684}" type="pres">
      <dgm:prSet presAssocID="{642F0B77-5751-412D-A3D1-748B76BFB01B}" presName="dotArrow5" presStyleLbl="alignNode1" presStyleIdx="7" presStyleCnt="10"/>
      <dgm:spPr/>
    </dgm:pt>
    <dgm:pt modelId="{48134B52-5766-4E15-A20A-5BB2DAC3614C}" type="pres">
      <dgm:prSet presAssocID="{642F0B77-5751-412D-A3D1-748B76BFB01B}" presName="dotArrow6" presStyleLbl="alignNode1" presStyleIdx="8" presStyleCnt="10"/>
      <dgm:spPr/>
    </dgm:pt>
    <dgm:pt modelId="{FFF12DFA-C20F-460B-BA19-87A169E2F631}" type="pres">
      <dgm:prSet presAssocID="{642F0B77-5751-412D-A3D1-748B76BFB01B}" presName="dotArrow7" presStyleLbl="alignNode1" presStyleIdx="9" presStyleCnt="10"/>
      <dgm:spPr/>
    </dgm:pt>
    <dgm:pt modelId="{8BF974F7-35EF-468C-A0BD-62E06C3109BB}" type="pres">
      <dgm:prSet presAssocID="{F16BC4CE-7BE5-46F8-94AC-9FB59C19B319}" presName="parTx1" presStyleLbl="node1" presStyleIdx="0" presStyleCnt="2"/>
      <dgm:spPr/>
      <dgm:t>
        <a:bodyPr/>
        <a:lstStyle/>
        <a:p>
          <a:endParaRPr lang="ru-RU"/>
        </a:p>
      </dgm:t>
    </dgm:pt>
    <dgm:pt modelId="{6BD4B8B5-0004-4739-8F06-6C58BBEE9FD2}" type="pres">
      <dgm:prSet presAssocID="{A9B7EBAA-5FE7-4764-AC45-54C81F4D2FA2}" presName="picture1" presStyleCnt="0"/>
      <dgm:spPr/>
    </dgm:pt>
    <dgm:pt modelId="{BDB32FFB-040E-40FE-BF88-69E95B924F84}" type="pres">
      <dgm:prSet presAssocID="{A9B7EBAA-5FE7-4764-AC45-54C81F4D2FA2}" presName="imageRepeatNode" presStyleLbl="fgImgPlace1" presStyleIdx="0" presStyleCnt="2"/>
      <dgm:spPr/>
      <dgm:t>
        <a:bodyPr/>
        <a:lstStyle/>
        <a:p>
          <a:endParaRPr lang="ru-RU"/>
        </a:p>
      </dgm:t>
    </dgm:pt>
    <dgm:pt modelId="{22A644A4-9B8B-46F8-98C3-5B36A645CCB0}" type="pres">
      <dgm:prSet presAssocID="{78ABD5B4-63C0-4E4D-B358-277012315267}" presName="parTx2" presStyleLbl="node1" presStyleIdx="1" presStyleCnt="2" custLinFactNeighborX="6587" custLinFactNeighborY="8725"/>
      <dgm:spPr/>
      <dgm:t>
        <a:bodyPr/>
        <a:lstStyle/>
        <a:p>
          <a:endParaRPr lang="ru-RU"/>
        </a:p>
      </dgm:t>
    </dgm:pt>
    <dgm:pt modelId="{D45F6F25-7289-483B-92C8-B032D2EA6929}" type="pres">
      <dgm:prSet presAssocID="{92DCEC0B-5FC0-4412-BEF2-F905C3678A97}" presName="picture2" presStyleCnt="0"/>
      <dgm:spPr/>
    </dgm:pt>
    <dgm:pt modelId="{4406BB90-8983-4CBC-932C-C8DE4EF35276}" type="pres">
      <dgm:prSet presAssocID="{92DCEC0B-5FC0-4412-BEF2-F905C3678A97}" presName="imageRepeatNode" presStyleLbl="fgImgPlace1" presStyleIdx="1" presStyleCnt="2" custLinFactNeighborX="1389" custLinFactNeighborY="4676"/>
      <dgm:spPr/>
      <dgm:t>
        <a:bodyPr/>
        <a:lstStyle/>
        <a:p>
          <a:endParaRPr lang="ru-RU"/>
        </a:p>
      </dgm:t>
    </dgm:pt>
  </dgm:ptLst>
  <dgm:cxnLst>
    <dgm:cxn modelId="{43E99D88-AE08-4BB1-ABFD-68C9F67C41CA}" type="presOf" srcId="{F16BC4CE-7BE5-46F8-94AC-9FB59C19B319}" destId="{8BF974F7-35EF-468C-A0BD-62E06C3109BB}" srcOrd="0" destOrd="0" presId="urn:microsoft.com/office/officeart/2008/layout/AscendingPictureAccentProcess"/>
    <dgm:cxn modelId="{00A54056-EC8E-4275-9B39-CB835A25C571}" type="presOf" srcId="{78ABD5B4-63C0-4E4D-B358-277012315267}" destId="{22A644A4-9B8B-46F8-98C3-5B36A645CCB0}" srcOrd="0" destOrd="0" presId="urn:microsoft.com/office/officeart/2008/layout/AscendingPictureAccentProcess"/>
    <dgm:cxn modelId="{492924A6-E801-494C-8BF7-8E5EABF07DC2}" srcId="{642F0B77-5751-412D-A3D1-748B76BFB01B}" destId="{F16BC4CE-7BE5-46F8-94AC-9FB59C19B319}" srcOrd="0" destOrd="0" parTransId="{5B018890-B7BA-4376-B2F1-9C76E8E50195}" sibTransId="{A9B7EBAA-5FE7-4764-AC45-54C81F4D2FA2}"/>
    <dgm:cxn modelId="{C8071F70-9301-4DFF-AE4D-6694CDAAF1A5}" type="presOf" srcId="{A9B7EBAA-5FE7-4764-AC45-54C81F4D2FA2}" destId="{BDB32FFB-040E-40FE-BF88-69E95B924F84}" srcOrd="0" destOrd="0" presId="urn:microsoft.com/office/officeart/2008/layout/AscendingPictureAccentProcess"/>
    <dgm:cxn modelId="{1ECA15C3-5648-4B70-B1E6-F2E6A666345D}" type="presOf" srcId="{642F0B77-5751-412D-A3D1-748B76BFB01B}" destId="{2544259A-4928-42C0-9C1A-D277DCCCC707}" srcOrd="0" destOrd="0" presId="urn:microsoft.com/office/officeart/2008/layout/AscendingPictureAccentProcess"/>
    <dgm:cxn modelId="{95604E0F-75E6-4289-9513-B8CE1AC60695}" srcId="{642F0B77-5751-412D-A3D1-748B76BFB01B}" destId="{78ABD5B4-63C0-4E4D-B358-277012315267}" srcOrd="1" destOrd="0" parTransId="{8F866421-5E72-491D-98D3-2D7FC39C3F0E}" sibTransId="{92DCEC0B-5FC0-4412-BEF2-F905C3678A97}"/>
    <dgm:cxn modelId="{510964A6-FCF5-428A-ABE6-03986313C090}" type="presOf" srcId="{92DCEC0B-5FC0-4412-BEF2-F905C3678A97}" destId="{4406BB90-8983-4CBC-932C-C8DE4EF35276}" srcOrd="0" destOrd="0" presId="urn:microsoft.com/office/officeart/2008/layout/AscendingPictureAccentProcess"/>
    <dgm:cxn modelId="{02F81FD4-4DCB-4EAE-85B0-A83C096918FD}" type="presParOf" srcId="{2544259A-4928-42C0-9C1A-D277DCCCC707}" destId="{64A5D3C9-2A95-4746-9993-B7F213A40954}" srcOrd="0" destOrd="0" presId="urn:microsoft.com/office/officeart/2008/layout/AscendingPictureAccentProcess"/>
    <dgm:cxn modelId="{71120CDA-5BF8-43B8-8A2D-CD9451E7BB95}" type="presParOf" srcId="{2544259A-4928-42C0-9C1A-D277DCCCC707}" destId="{D2C59CE2-0DED-4B85-8F13-DBBD3951752C}" srcOrd="1" destOrd="0" presId="urn:microsoft.com/office/officeart/2008/layout/AscendingPictureAccentProcess"/>
    <dgm:cxn modelId="{20833596-B4F7-4194-A60C-32025AC22699}" type="presParOf" srcId="{2544259A-4928-42C0-9C1A-D277DCCCC707}" destId="{258BB8DC-8BA8-4ACA-9F31-10EE356ABF53}" srcOrd="2" destOrd="0" presId="urn:microsoft.com/office/officeart/2008/layout/AscendingPictureAccentProcess"/>
    <dgm:cxn modelId="{7A92C7C1-B270-4C58-AB98-AF073F69B1E6}" type="presParOf" srcId="{2544259A-4928-42C0-9C1A-D277DCCCC707}" destId="{D8144368-B367-4C12-B809-8E89C455C505}" srcOrd="3" destOrd="0" presId="urn:microsoft.com/office/officeart/2008/layout/AscendingPictureAccentProcess"/>
    <dgm:cxn modelId="{ABEB9725-1300-4553-B20A-4FA907DD410B}" type="presParOf" srcId="{2544259A-4928-42C0-9C1A-D277DCCCC707}" destId="{AEB91C0C-3809-4C4C-8873-0DB8A187F551}" srcOrd="4" destOrd="0" presId="urn:microsoft.com/office/officeart/2008/layout/AscendingPictureAccentProcess"/>
    <dgm:cxn modelId="{2820A4C9-3D44-4C6F-8F70-D568D4C1D5C0}" type="presParOf" srcId="{2544259A-4928-42C0-9C1A-D277DCCCC707}" destId="{C12112CE-E973-4396-AF71-083F26727C70}" srcOrd="5" destOrd="0" presId="urn:microsoft.com/office/officeart/2008/layout/AscendingPictureAccentProcess"/>
    <dgm:cxn modelId="{C3F14F20-D293-45A5-8D96-86F39DD6C026}" type="presParOf" srcId="{2544259A-4928-42C0-9C1A-D277DCCCC707}" destId="{500C1316-2BF9-4BEC-AC6E-546CC11AE7AC}" srcOrd="6" destOrd="0" presId="urn:microsoft.com/office/officeart/2008/layout/AscendingPictureAccentProcess"/>
    <dgm:cxn modelId="{5E540BEF-7355-48B4-9A5A-9EC97FF20E16}" type="presParOf" srcId="{2544259A-4928-42C0-9C1A-D277DCCCC707}" destId="{4AD1EF35-D53E-4603-9516-7D4641E2D684}" srcOrd="7" destOrd="0" presId="urn:microsoft.com/office/officeart/2008/layout/AscendingPictureAccentProcess"/>
    <dgm:cxn modelId="{D2162DAD-1AFE-4907-BD1B-FF09DFE81179}" type="presParOf" srcId="{2544259A-4928-42C0-9C1A-D277DCCCC707}" destId="{48134B52-5766-4E15-A20A-5BB2DAC3614C}" srcOrd="8" destOrd="0" presId="urn:microsoft.com/office/officeart/2008/layout/AscendingPictureAccentProcess"/>
    <dgm:cxn modelId="{4A3EEAD6-E72A-4031-881D-46EE357711FE}" type="presParOf" srcId="{2544259A-4928-42C0-9C1A-D277DCCCC707}" destId="{FFF12DFA-C20F-460B-BA19-87A169E2F631}" srcOrd="9" destOrd="0" presId="urn:microsoft.com/office/officeart/2008/layout/AscendingPictureAccentProcess"/>
    <dgm:cxn modelId="{6EA53EEB-588E-4D09-AD34-C514946A92E0}" type="presParOf" srcId="{2544259A-4928-42C0-9C1A-D277DCCCC707}" destId="{8BF974F7-35EF-468C-A0BD-62E06C3109BB}" srcOrd="10" destOrd="0" presId="urn:microsoft.com/office/officeart/2008/layout/AscendingPictureAccentProcess"/>
    <dgm:cxn modelId="{26BC8179-2457-4DA5-ADB5-EA5E60FE1B7D}" type="presParOf" srcId="{2544259A-4928-42C0-9C1A-D277DCCCC707}" destId="{6BD4B8B5-0004-4739-8F06-6C58BBEE9FD2}" srcOrd="11" destOrd="0" presId="urn:microsoft.com/office/officeart/2008/layout/AscendingPictureAccentProcess"/>
    <dgm:cxn modelId="{EFEB638C-4A9C-490A-9082-1CD1C8393965}" type="presParOf" srcId="{6BD4B8B5-0004-4739-8F06-6C58BBEE9FD2}" destId="{BDB32FFB-040E-40FE-BF88-69E95B924F84}" srcOrd="0" destOrd="0" presId="urn:microsoft.com/office/officeart/2008/layout/AscendingPictureAccentProcess"/>
    <dgm:cxn modelId="{AC38A25F-B467-4D71-86C5-EF35B2097E1F}" type="presParOf" srcId="{2544259A-4928-42C0-9C1A-D277DCCCC707}" destId="{22A644A4-9B8B-46F8-98C3-5B36A645CCB0}" srcOrd="12" destOrd="0" presId="urn:microsoft.com/office/officeart/2008/layout/AscendingPictureAccentProcess"/>
    <dgm:cxn modelId="{BEA98EF9-26E9-4DE4-BAC7-E3A6009EA637}" type="presParOf" srcId="{2544259A-4928-42C0-9C1A-D277DCCCC707}" destId="{D45F6F25-7289-483B-92C8-B032D2EA6929}" srcOrd="13" destOrd="0" presId="urn:microsoft.com/office/officeart/2008/layout/AscendingPictureAccentProcess"/>
    <dgm:cxn modelId="{44478ECE-B88E-4D1B-89CA-996FB7973E96}" type="presParOf" srcId="{D45F6F25-7289-483B-92C8-B032D2EA6929}" destId="{4406BB90-8983-4CBC-932C-C8DE4EF3527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239A3A-BAA3-4F4B-A4F2-E216E274012D}" type="doc">
      <dgm:prSet loTypeId="urn:microsoft.com/office/officeart/2009/3/layout/DescendingProcess" loCatId="process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3A8367B-037C-4579-A768-E4896153EA0F}">
      <dgm:prSet phldrT="[Текст]" custT="1"/>
      <dgm:spPr/>
      <dgm:t>
        <a:bodyPr/>
        <a:lstStyle/>
        <a:p>
          <a:r>
            <a:rPr lang="ru-RU" sz="2300" dirty="0" smtClean="0"/>
            <a:t>Оценка поступлений в 2019 году </a:t>
          </a:r>
          <a:endParaRPr lang="ru-RU" sz="2300" dirty="0"/>
        </a:p>
      </dgm:t>
    </dgm:pt>
    <dgm:pt modelId="{8AE115F5-C893-4069-88E6-9D57600C65FA}" type="parTrans" cxnId="{EE741C5F-DFF0-4121-8DBA-05E667CF3866}">
      <dgm:prSet/>
      <dgm:spPr/>
      <dgm:t>
        <a:bodyPr/>
        <a:lstStyle/>
        <a:p>
          <a:endParaRPr lang="ru-RU"/>
        </a:p>
      </dgm:t>
    </dgm:pt>
    <dgm:pt modelId="{9637FB09-0BBB-4D35-BB0F-54294EAD5D38}" type="sibTrans" cxnId="{EE741C5F-DFF0-4121-8DBA-05E667CF3866}">
      <dgm:prSet/>
      <dgm:spPr/>
      <dgm:t>
        <a:bodyPr/>
        <a:lstStyle/>
        <a:p>
          <a:endParaRPr lang="ru-RU"/>
        </a:p>
      </dgm:t>
    </dgm:pt>
    <dgm:pt modelId="{B11252E2-B13D-469D-945E-EB0F88581784}">
      <dgm:prSet phldrT="[Текст]" custT="1"/>
      <dgm:spPr/>
      <dgm:t>
        <a:bodyPr anchor="ctr"/>
        <a:lstStyle/>
        <a:p>
          <a:r>
            <a:rPr lang="ru-RU" sz="2300" b="0" dirty="0" smtClean="0">
              <a:solidFill>
                <a:schemeClr val="tx1"/>
              </a:solidFill>
            </a:rPr>
            <a:t>Прогноз на 2020 год</a:t>
          </a:r>
          <a:endParaRPr lang="ru-RU" sz="2300" b="0" dirty="0">
            <a:solidFill>
              <a:schemeClr val="tx1"/>
            </a:solidFill>
          </a:endParaRPr>
        </a:p>
      </dgm:t>
    </dgm:pt>
    <dgm:pt modelId="{60028928-4087-459F-BEAA-AF1564D7F935}" type="parTrans" cxnId="{0151D987-A69E-447F-9F26-B11EF4513D8C}">
      <dgm:prSet/>
      <dgm:spPr/>
      <dgm:t>
        <a:bodyPr/>
        <a:lstStyle/>
        <a:p>
          <a:endParaRPr lang="ru-RU"/>
        </a:p>
      </dgm:t>
    </dgm:pt>
    <dgm:pt modelId="{3C4C4E02-762A-4B1D-88E7-5048C77D102F}" type="sibTrans" cxnId="{0151D987-A69E-447F-9F26-B11EF4513D8C}">
      <dgm:prSet/>
      <dgm:spPr/>
      <dgm:t>
        <a:bodyPr/>
        <a:lstStyle/>
        <a:p>
          <a:endParaRPr lang="ru-RU"/>
        </a:p>
      </dgm:t>
    </dgm:pt>
    <dgm:pt modelId="{5E08E8C9-E4CA-4337-832D-75CFA3F15253}" type="pres">
      <dgm:prSet presAssocID="{11239A3A-BAA3-4F4B-A4F2-E216E274012D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F71C6380-5295-48AA-88B0-3549CA88C8A2}" type="pres">
      <dgm:prSet presAssocID="{11239A3A-BAA3-4F4B-A4F2-E216E274012D}" presName="arrowNode" presStyleLbl="node1" presStyleIdx="0" presStyleCnt="1" custAng="5081120" custLinFactNeighborX="22197" custLinFactNeighborY="-5660"/>
      <dgm:spPr/>
    </dgm:pt>
    <dgm:pt modelId="{D2D06A43-0530-42EA-A1AF-2D6792F38C9A}" type="pres">
      <dgm:prSet presAssocID="{E3A8367B-037C-4579-A768-E4896153EA0F}" presName="txNode1" presStyleLbl="revTx" presStyleIdx="0" presStyleCnt="2" custScaleX="152093" custLinFactNeighborX="96026" custLinFactNeighborY="55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CB2E6E-3ECD-422A-B72B-8385EC254D5B}" type="pres">
      <dgm:prSet presAssocID="{B11252E2-B13D-469D-945E-EB0F88581784}" presName="txNode2" presStyleLbl="revTx" presStyleIdx="1" presStyleCnt="2" custLinFactY="-100000" custLinFactNeighborX="-85185" custLinFactNeighborY="-161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0F346F-FA0A-4A30-90D4-E2512ECAB14D}" type="presOf" srcId="{B11252E2-B13D-469D-945E-EB0F88581784}" destId="{5CCB2E6E-3ECD-422A-B72B-8385EC254D5B}" srcOrd="0" destOrd="0" presId="urn:microsoft.com/office/officeart/2009/3/layout/DescendingProcess"/>
    <dgm:cxn modelId="{F2B6709F-6402-4A5B-BAAC-EF576A6B8E1B}" type="presOf" srcId="{11239A3A-BAA3-4F4B-A4F2-E216E274012D}" destId="{5E08E8C9-E4CA-4337-832D-75CFA3F15253}" srcOrd="0" destOrd="0" presId="urn:microsoft.com/office/officeart/2009/3/layout/DescendingProcess"/>
    <dgm:cxn modelId="{0151D987-A69E-447F-9F26-B11EF4513D8C}" srcId="{11239A3A-BAA3-4F4B-A4F2-E216E274012D}" destId="{B11252E2-B13D-469D-945E-EB0F88581784}" srcOrd="1" destOrd="0" parTransId="{60028928-4087-459F-BEAA-AF1564D7F935}" sibTransId="{3C4C4E02-762A-4B1D-88E7-5048C77D102F}"/>
    <dgm:cxn modelId="{A0C2BE28-C0D8-4A92-83A8-FDBE71A12271}" type="presOf" srcId="{E3A8367B-037C-4579-A768-E4896153EA0F}" destId="{D2D06A43-0530-42EA-A1AF-2D6792F38C9A}" srcOrd="0" destOrd="0" presId="urn:microsoft.com/office/officeart/2009/3/layout/DescendingProcess"/>
    <dgm:cxn modelId="{EE741C5F-DFF0-4121-8DBA-05E667CF3866}" srcId="{11239A3A-BAA3-4F4B-A4F2-E216E274012D}" destId="{E3A8367B-037C-4579-A768-E4896153EA0F}" srcOrd="0" destOrd="0" parTransId="{8AE115F5-C893-4069-88E6-9D57600C65FA}" sibTransId="{9637FB09-0BBB-4D35-BB0F-54294EAD5D38}"/>
    <dgm:cxn modelId="{008CCF21-8A40-4010-86B1-14DA621657AD}" type="presParOf" srcId="{5E08E8C9-E4CA-4337-832D-75CFA3F15253}" destId="{F71C6380-5295-48AA-88B0-3549CA88C8A2}" srcOrd="0" destOrd="0" presId="urn:microsoft.com/office/officeart/2009/3/layout/DescendingProcess"/>
    <dgm:cxn modelId="{0450DFB4-AC3F-4AC1-85BD-B3010A1D4A8A}" type="presParOf" srcId="{5E08E8C9-E4CA-4337-832D-75CFA3F15253}" destId="{D2D06A43-0530-42EA-A1AF-2D6792F38C9A}" srcOrd="1" destOrd="0" presId="urn:microsoft.com/office/officeart/2009/3/layout/DescendingProcess"/>
    <dgm:cxn modelId="{A6477DDC-9CAD-4C50-8F15-638DDEC71629}" type="presParOf" srcId="{5E08E8C9-E4CA-4337-832D-75CFA3F15253}" destId="{5CCB2E6E-3ECD-422A-B72B-8385EC254D5B}" srcOrd="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B03415E-429F-4358-BD49-891A8A1F9640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771A37-41BF-461A-B2EA-69D4344FE72F}">
      <dgm:prSet phldrT="[Текст]"/>
      <dgm:spPr/>
      <dgm:t>
        <a:bodyPr/>
        <a:lstStyle/>
        <a:p>
          <a:r>
            <a:rPr lang="ru-RU" dirty="0" smtClean="0"/>
            <a:t>Оценка поступлений в 2019 году</a:t>
          </a:r>
          <a:endParaRPr lang="ru-RU" dirty="0"/>
        </a:p>
      </dgm:t>
    </dgm:pt>
    <dgm:pt modelId="{08B9ECEC-3C0A-4430-934E-8D2B182E9D19}" type="parTrans" cxnId="{1BBC0A29-D67C-4F07-8962-6855CB84DE1D}">
      <dgm:prSet/>
      <dgm:spPr/>
      <dgm:t>
        <a:bodyPr/>
        <a:lstStyle/>
        <a:p>
          <a:endParaRPr lang="ru-RU"/>
        </a:p>
      </dgm:t>
    </dgm:pt>
    <dgm:pt modelId="{60B2C0D5-9F3D-4282-96FC-934CF51B6E3F}" type="sibTrans" cxnId="{1BBC0A29-D67C-4F07-8962-6855CB84DE1D}">
      <dgm:prSet/>
      <dgm:spPr/>
      <dgm:t>
        <a:bodyPr/>
        <a:lstStyle/>
        <a:p>
          <a:endParaRPr lang="ru-RU"/>
        </a:p>
      </dgm:t>
    </dgm:pt>
    <dgm:pt modelId="{E07C3173-16AB-4BFF-BD17-66BAE876855E}">
      <dgm:prSet phldrT="[Текст]"/>
      <dgm:spPr/>
      <dgm:t>
        <a:bodyPr/>
        <a:lstStyle/>
        <a:p>
          <a:r>
            <a:rPr lang="ru-RU" dirty="0" smtClean="0"/>
            <a:t>Прогноз на 2020 год</a:t>
          </a:r>
          <a:endParaRPr lang="ru-RU" dirty="0"/>
        </a:p>
      </dgm:t>
    </dgm:pt>
    <dgm:pt modelId="{02F5C480-DAC5-491A-91D6-D6B652E6B4FF}" type="parTrans" cxnId="{3636FA89-0D46-4E9D-9A28-8C9DBD2C7672}">
      <dgm:prSet/>
      <dgm:spPr/>
      <dgm:t>
        <a:bodyPr/>
        <a:lstStyle/>
        <a:p>
          <a:endParaRPr lang="ru-RU"/>
        </a:p>
      </dgm:t>
    </dgm:pt>
    <dgm:pt modelId="{A4AFF048-FCA5-41D4-A400-EEDE1B89B662}" type="sibTrans" cxnId="{3636FA89-0D46-4E9D-9A28-8C9DBD2C7672}">
      <dgm:prSet/>
      <dgm:spPr/>
      <dgm:t>
        <a:bodyPr/>
        <a:lstStyle/>
        <a:p>
          <a:endParaRPr lang="ru-RU"/>
        </a:p>
      </dgm:t>
    </dgm:pt>
    <dgm:pt modelId="{07842E34-8341-4477-844E-E8170E1E267E}" type="pres">
      <dgm:prSet presAssocID="{FB03415E-429F-4358-BD49-891A8A1F964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8A8AD1E-8FA1-4BE1-BADD-101825A7CCD2}" type="pres">
      <dgm:prSet presAssocID="{FB03415E-429F-4358-BD49-891A8A1F9640}" presName="dot1" presStyleLbl="alignNode1" presStyleIdx="0" presStyleCnt="10"/>
      <dgm:spPr/>
    </dgm:pt>
    <dgm:pt modelId="{D31FDEF6-D835-4147-BB79-A1DCDCBFB1C2}" type="pres">
      <dgm:prSet presAssocID="{FB03415E-429F-4358-BD49-891A8A1F9640}" presName="dot2" presStyleLbl="alignNode1" presStyleIdx="1" presStyleCnt="10"/>
      <dgm:spPr/>
    </dgm:pt>
    <dgm:pt modelId="{40E26C24-CB2D-49BC-8695-DC6D677D9C53}" type="pres">
      <dgm:prSet presAssocID="{FB03415E-429F-4358-BD49-891A8A1F9640}" presName="dot3" presStyleLbl="alignNode1" presStyleIdx="2" presStyleCnt="10"/>
      <dgm:spPr/>
    </dgm:pt>
    <dgm:pt modelId="{9990B800-B345-4429-8B5C-228CA482AAD9}" type="pres">
      <dgm:prSet presAssocID="{FB03415E-429F-4358-BD49-891A8A1F9640}" presName="dotArrow1" presStyleLbl="alignNode1" presStyleIdx="3" presStyleCnt="10"/>
      <dgm:spPr/>
    </dgm:pt>
    <dgm:pt modelId="{92136207-7B86-4516-B276-F23D96016A5D}" type="pres">
      <dgm:prSet presAssocID="{FB03415E-429F-4358-BD49-891A8A1F9640}" presName="dotArrow2" presStyleLbl="alignNode1" presStyleIdx="4" presStyleCnt="10"/>
      <dgm:spPr/>
    </dgm:pt>
    <dgm:pt modelId="{E0F06D39-F081-4224-B262-2071AFA56055}" type="pres">
      <dgm:prSet presAssocID="{FB03415E-429F-4358-BD49-891A8A1F9640}" presName="dotArrow3" presStyleLbl="alignNode1" presStyleIdx="5" presStyleCnt="10"/>
      <dgm:spPr/>
    </dgm:pt>
    <dgm:pt modelId="{41AF8045-EEF6-4130-B3C2-02A59C792BCC}" type="pres">
      <dgm:prSet presAssocID="{FB03415E-429F-4358-BD49-891A8A1F9640}" presName="dotArrow4" presStyleLbl="alignNode1" presStyleIdx="6" presStyleCnt="10"/>
      <dgm:spPr/>
    </dgm:pt>
    <dgm:pt modelId="{2A453126-C6FF-4751-9BB2-3E4B762214D4}" type="pres">
      <dgm:prSet presAssocID="{FB03415E-429F-4358-BD49-891A8A1F9640}" presName="dotArrow5" presStyleLbl="alignNode1" presStyleIdx="7" presStyleCnt="10"/>
      <dgm:spPr/>
    </dgm:pt>
    <dgm:pt modelId="{DAFF4634-4F8C-4297-9A81-E28DA06244D6}" type="pres">
      <dgm:prSet presAssocID="{FB03415E-429F-4358-BD49-891A8A1F9640}" presName="dotArrow6" presStyleLbl="alignNode1" presStyleIdx="8" presStyleCnt="10"/>
      <dgm:spPr/>
    </dgm:pt>
    <dgm:pt modelId="{CCCF02C2-A119-4561-9BE7-063218C54B67}" type="pres">
      <dgm:prSet presAssocID="{FB03415E-429F-4358-BD49-891A8A1F9640}" presName="dotArrow7" presStyleLbl="alignNode1" presStyleIdx="9" presStyleCnt="10"/>
      <dgm:spPr/>
    </dgm:pt>
    <dgm:pt modelId="{1F0EA7A4-957C-40C9-B4E0-51B387CDC58A}" type="pres">
      <dgm:prSet presAssocID="{63771A37-41BF-461A-B2EA-69D4344FE72F}" presName="parTx1" presStyleLbl="node1" presStyleIdx="0" presStyleCnt="2"/>
      <dgm:spPr/>
      <dgm:t>
        <a:bodyPr/>
        <a:lstStyle/>
        <a:p>
          <a:endParaRPr lang="ru-RU"/>
        </a:p>
      </dgm:t>
    </dgm:pt>
    <dgm:pt modelId="{0269D90F-7C29-48D5-9FEF-4A20B436166D}" type="pres">
      <dgm:prSet presAssocID="{60B2C0D5-9F3D-4282-96FC-934CF51B6E3F}" presName="picture1" presStyleCnt="0"/>
      <dgm:spPr/>
    </dgm:pt>
    <dgm:pt modelId="{3D534F87-EF99-4914-9559-50A2D42C3044}" type="pres">
      <dgm:prSet presAssocID="{60B2C0D5-9F3D-4282-96FC-934CF51B6E3F}" presName="imageRepeatNode" presStyleLbl="fgImgPlace1" presStyleIdx="0" presStyleCnt="2" custScaleX="94578" custScaleY="87088"/>
      <dgm:spPr/>
      <dgm:t>
        <a:bodyPr/>
        <a:lstStyle/>
        <a:p>
          <a:endParaRPr lang="ru-RU"/>
        </a:p>
      </dgm:t>
    </dgm:pt>
    <dgm:pt modelId="{EDB197EA-E826-434E-9B29-0D007D66A4FC}" type="pres">
      <dgm:prSet presAssocID="{E07C3173-16AB-4BFF-BD17-66BAE876855E}" presName="parTx2" presStyleLbl="node1" presStyleIdx="1" presStyleCnt="2"/>
      <dgm:spPr/>
      <dgm:t>
        <a:bodyPr/>
        <a:lstStyle/>
        <a:p>
          <a:endParaRPr lang="ru-RU"/>
        </a:p>
      </dgm:t>
    </dgm:pt>
    <dgm:pt modelId="{1156CA42-ABE8-4E1E-BB16-79F8F0E94755}" type="pres">
      <dgm:prSet presAssocID="{A4AFF048-FCA5-41D4-A400-EEDE1B89B662}" presName="picture2" presStyleCnt="0"/>
      <dgm:spPr/>
    </dgm:pt>
    <dgm:pt modelId="{1784CE48-96AB-43C4-8A2C-591203DCCE28}" type="pres">
      <dgm:prSet presAssocID="{A4AFF048-FCA5-41D4-A400-EEDE1B89B662}" presName="imageRepeatNode" presStyleLbl="fgImgPlace1" presStyleIdx="1" presStyleCnt="2" custScaleX="92404" custScaleY="89763"/>
      <dgm:spPr/>
      <dgm:t>
        <a:bodyPr/>
        <a:lstStyle/>
        <a:p>
          <a:endParaRPr lang="ru-RU"/>
        </a:p>
      </dgm:t>
    </dgm:pt>
  </dgm:ptLst>
  <dgm:cxnLst>
    <dgm:cxn modelId="{8997D4C9-294A-40B6-BC21-0E4FC7E31F6A}" type="presOf" srcId="{FB03415E-429F-4358-BD49-891A8A1F9640}" destId="{07842E34-8341-4477-844E-E8170E1E267E}" srcOrd="0" destOrd="0" presId="urn:microsoft.com/office/officeart/2008/layout/AscendingPictureAccentProcess"/>
    <dgm:cxn modelId="{C965EFC0-20E3-44FD-8C2A-F94A26FBC070}" type="presOf" srcId="{63771A37-41BF-461A-B2EA-69D4344FE72F}" destId="{1F0EA7A4-957C-40C9-B4E0-51B387CDC58A}" srcOrd="0" destOrd="0" presId="urn:microsoft.com/office/officeart/2008/layout/AscendingPictureAccentProcess"/>
    <dgm:cxn modelId="{1BBC0A29-D67C-4F07-8962-6855CB84DE1D}" srcId="{FB03415E-429F-4358-BD49-891A8A1F9640}" destId="{63771A37-41BF-461A-B2EA-69D4344FE72F}" srcOrd="0" destOrd="0" parTransId="{08B9ECEC-3C0A-4430-934E-8D2B182E9D19}" sibTransId="{60B2C0D5-9F3D-4282-96FC-934CF51B6E3F}"/>
    <dgm:cxn modelId="{3636FA89-0D46-4E9D-9A28-8C9DBD2C7672}" srcId="{FB03415E-429F-4358-BD49-891A8A1F9640}" destId="{E07C3173-16AB-4BFF-BD17-66BAE876855E}" srcOrd="1" destOrd="0" parTransId="{02F5C480-DAC5-491A-91D6-D6B652E6B4FF}" sibTransId="{A4AFF048-FCA5-41D4-A400-EEDE1B89B662}"/>
    <dgm:cxn modelId="{4B207EAD-E4E5-4527-BE4E-D3165778C0ED}" type="presOf" srcId="{A4AFF048-FCA5-41D4-A400-EEDE1B89B662}" destId="{1784CE48-96AB-43C4-8A2C-591203DCCE28}" srcOrd="0" destOrd="0" presId="urn:microsoft.com/office/officeart/2008/layout/AscendingPictureAccentProcess"/>
    <dgm:cxn modelId="{6A095ED3-689E-4F2B-94DB-138328F29B6D}" type="presOf" srcId="{E07C3173-16AB-4BFF-BD17-66BAE876855E}" destId="{EDB197EA-E826-434E-9B29-0D007D66A4FC}" srcOrd="0" destOrd="0" presId="urn:microsoft.com/office/officeart/2008/layout/AscendingPictureAccentProcess"/>
    <dgm:cxn modelId="{15BEB7EE-5082-4D03-8805-9BD67605B5D1}" type="presOf" srcId="{60B2C0D5-9F3D-4282-96FC-934CF51B6E3F}" destId="{3D534F87-EF99-4914-9559-50A2D42C3044}" srcOrd="0" destOrd="0" presId="urn:microsoft.com/office/officeart/2008/layout/AscendingPictureAccentProcess"/>
    <dgm:cxn modelId="{1F6A485E-985F-42A3-A304-1717EA579812}" type="presParOf" srcId="{07842E34-8341-4477-844E-E8170E1E267E}" destId="{78A8AD1E-8FA1-4BE1-BADD-101825A7CCD2}" srcOrd="0" destOrd="0" presId="urn:microsoft.com/office/officeart/2008/layout/AscendingPictureAccentProcess"/>
    <dgm:cxn modelId="{8294410A-0839-42AC-912E-05FDA58995AB}" type="presParOf" srcId="{07842E34-8341-4477-844E-E8170E1E267E}" destId="{D31FDEF6-D835-4147-BB79-A1DCDCBFB1C2}" srcOrd="1" destOrd="0" presId="urn:microsoft.com/office/officeart/2008/layout/AscendingPictureAccentProcess"/>
    <dgm:cxn modelId="{4B447024-F0BD-49BD-B92C-ED2FD0D6EA7F}" type="presParOf" srcId="{07842E34-8341-4477-844E-E8170E1E267E}" destId="{40E26C24-CB2D-49BC-8695-DC6D677D9C53}" srcOrd="2" destOrd="0" presId="urn:microsoft.com/office/officeart/2008/layout/AscendingPictureAccentProcess"/>
    <dgm:cxn modelId="{AE3BCC18-977C-43C4-A0C5-1BBA7F2C3C50}" type="presParOf" srcId="{07842E34-8341-4477-844E-E8170E1E267E}" destId="{9990B800-B345-4429-8B5C-228CA482AAD9}" srcOrd="3" destOrd="0" presId="urn:microsoft.com/office/officeart/2008/layout/AscendingPictureAccentProcess"/>
    <dgm:cxn modelId="{BA486D82-CE9F-4C19-81B7-D3FCB949849B}" type="presParOf" srcId="{07842E34-8341-4477-844E-E8170E1E267E}" destId="{92136207-7B86-4516-B276-F23D96016A5D}" srcOrd="4" destOrd="0" presId="urn:microsoft.com/office/officeart/2008/layout/AscendingPictureAccentProcess"/>
    <dgm:cxn modelId="{61125376-C27B-481C-AA09-E2A4AA28F437}" type="presParOf" srcId="{07842E34-8341-4477-844E-E8170E1E267E}" destId="{E0F06D39-F081-4224-B262-2071AFA56055}" srcOrd="5" destOrd="0" presId="urn:microsoft.com/office/officeart/2008/layout/AscendingPictureAccentProcess"/>
    <dgm:cxn modelId="{9452FF9E-2823-41C1-8430-DE32C4435E8D}" type="presParOf" srcId="{07842E34-8341-4477-844E-E8170E1E267E}" destId="{41AF8045-EEF6-4130-B3C2-02A59C792BCC}" srcOrd="6" destOrd="0" presId="urn:microsoft.com/office/officeart/2008/layout/AscendingPictureAccentProcess"/>
    <dgm:cxn modelId="{CC41C367-90F9-44AB-AED2-5ACCC22DB489}" type="presParOf" srcId="{07842E34-8341-4477-844E-E8170E1E267E}" destId="{2A453126-C6FF-4751-9BB2-3E4B762214D4}" srcOrd="7" destOrd="0" presId="urn:microsoft.com/office/officeart/2008/layout/AscendingPictureAccentProcess"/>
    <dgm:cxn modelId="{6F5A6B36-59C4-48F2-87EC-BD4E5A3DB0CC}" type="presParOf" srcId="{07842E34-8341-4477-844E-E8170E1E267E}" destId="{DAFF4634-4F8C-4297-9A81-E28DA06244D6}" srcOrd="8" destOrd="0" presId="urn:microsoft.com/office/officeart/2008/layout/AscendingPictureAccentProcess"/>
    <dgm:cxn modelId="{8C388701-03D3-4292-8193-B60876DCB529}" type="presParOf" srcId="{07842E34-8341-4477-844E-E8170E1E267E}" destId="{CCCF02C2-A119-4561-9BE7-063218C54B67}" srcOrd="9" destOrd="0" presId="urn:microsoft.com/office/officeart/2008/layout/AscendingPictureAccentProcess"/>
    <dgm:cxn modelId="{2975B0C9-0A23-405D-9FC1-50D19018784F}" type="presParOf" srcId="{07842E34-8341-4477-844E-E8170E1E267E}" destId="{1F0EA7A4-957C-40C9-B4E0-51B387CDC58A}" srcOrd="10" destOrd="0" presId="urn:microsoft.com/office/officeart/2008/layout/AscendingPictureAccentProcess"/>
    <dgm:cxn modelId="{A69FA049-4445-45B7-BEB2-AE9CD1B7AC81}" type="presParOf" srcId="{07842E34-8341-4477-844E-E8170E1E267E}" destId="{0269D90F-7C29-48D5-9FEF-4A20B436166D}" srcOrd="11" destOrd="0" presId="urn:microsoft.com/office/officeart/2008/layout/AscendingPictureAccentProcess"/>
    <dgm:cxn modelId="{1B3C00AE-6865-42A0-B13D-4BF0A9FBB1D2}" type="presParOf" srcId="{0269D90F-7C29-48D5-9FEF-4A20B436166D}" destId="{3D534F87-EF99-4914-9559-50A2D42C3044}" srcOrd="0" destOrd="0" presId="urn:microsoft.com/office/officeart/2008/layout/AscendingPictureAccentProcess"/>
    <dgm:cxn modelId="{222D4569-A694-4336-AB65-1D1D83AFAA4D}" type="presParOf" srcId="{07842E34-8341-4477-844E-E8170E1E267E}" destId="{EDB197EA-E826-434E-9B29-0D007D66A4FC}" srcOrd="12" destOrd="0" presId="urn:microsoft.com/office/officeart/2008/layout/AscendingPictureAccentProcess"/>
    <dgm:cxn modelId="{DC40129B-AD8E-4EB7-82CB-FB100AED8504}" type="presParOf" srcId="{07842E34-8341-4477-844E-E8170E1E267E}" destId="{1156CA42-ABE8-4E1E-BB16-79F8F0E94755}" srcOrd="13" destOrd="0" presId="urn:microsoft.com/office/officeart/2008/layout/AscendingPictureAccentProcess"/>
    <dgm:cxn modelId="{4B2B1B17-7578-495D-AF84-FEB185A72DDC}" type="presParOf" srcId="{1156CA42-ABE8-4E1E-BB16-79F8F0E94755}" destId="{1784CE48-96AB-43C4-8A2C-591203DCCE28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E410144-4457-4147-9334-7B6D6F62398A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26F6020F-7B74-4D9B-8B22-7EFAAF0E02DC}">
      <dgm:prSet phldrT="[Текст]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Прогноз на 2020 год</a:t>
          </a:r>
        </a:p>
      </dgm:t>
    </dgm:pt>
    <dgm:pt modelId="{4A701543-8909-4F17-935B-FE8DF1861D5D}" type="parTrans" cxnId="{E47AFBBE-9D26-452E-A29D-D9166FBDD8E3}">
      <dgm:prSet/>
      <dgm:spPr/>
      <dgm:t>
        <a:bodyPr/>
        <a:lstStyle/>
        <a:p>
          <a:endParaRPr lang="ru-RU"/>
        </a:p>
      </dgm:t>
    </dgm:pt>
    <dgm:pt modelId="{6854219E-6CA7-4D78-8FE5-118061691AA1}" type="sibTrans" cxnId="{E47AFBBE-9D26-452E-A29D-D9166FBDD8E3}">
      <dgm:prSet/>
      <dgm:spPr/>
      <dgm:t>
        <a:bodyPr/>
        <a:lstStyle/>
        <a:p>
          <a:endParaRPr lang="ru-RU"/>
        </a:p>
      </dgm:t>
    </dgm:pt>
    <dgm:pt modelId="{D93ABE61-C803-41B1-9210-61731F0D55C0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Оценка поступлений в 2019 году</a:t>
          </a:r>
        </a:p>
      </dgm:t>
    </dgm:pt>
    <dgm:pt modelId="{2B04D792-07BC-4B35-9EAE-6CDBDE2A132F}" type="parTrans" cxnId="{F0BFFA48-F617-4B1D-8F4D-8E9A7E235F00}">
      <dgm:prSet/>
      <dgm:spPr/>
      <dgm:t>
        <a:bodyPr/>
        <a:lstStyle/>
        <a:p>
          <a:endParaRPr lang="ru-RU"/>
        </a:p>
      </dgm:t>
    </dgm:pt>
    <dgm:pt modelId="{A7E7D457-62EB-4371-9350-6EF7EC9C7A6F}" type="sibTrans" cxnId="{F0BFFA48-F617-4B1D-8F4D-8E9A7E235F00}">
      <dgm:prSet/>
      <dgm:spPr/>
      <dgm:t>
        <a:bodyPr/>
        <a:lstStyle/>
        <a:p>
          <a:endParaRPr lang="ru-RU"/>
        </a:p>
      </dgm:t>
    </dgm:pt>
    <dgm:pt modelId="{969B1CBD-42A8-4A14-BD16-BC5CA8E23F93}" type="pres">
      <dgm:prSet presAssocID="{FE410144-4457-4147-9334-7B6D6F62398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E647253-9EC3-4476-90D2-3CA74E35D93C}" type="pres">
      <dgm:prSet presAssocID="{FE410144-4457-4147-9334-7B6D6F62398A}" presName="dot1" presStyleLbl="alignNode1" presStyleIdx="0" presStyleCnt="10"/>
      <dgm:spPr/>
    </dgm:pt>
    <dgm:pt modelId="{E77D4703-4945-445B-BF1B-58F07F10B62A}" type="pres">
      <dgm:prSet presAssocID="{FE410144-4457-4147-9334-7B6D6F62398A}" presName="dot2" presStyleLbl="alignNode1" presStyleIdx="1" presStyleCnt="10"/>
      <dgm:spPr/>
    </dgm:pt>
    <dgm:pt modelId="{240C64AA-26E4-4C93-90E4-8D634B502DFA}" type="pres">
      <dgm:prSet presAssocID="{FE410144-4457-4147-9334-7B6D6F62398A}" presName="dot3" presStyleLbl="alignNode1" presStyleIdx="2" presStyleCnt="10"/>
      <dgm:spPr/>
    </dgm:pt>
    <dgm:pt modelId="{09960A14-92D0-442B-8C13-7FDC52AF7D8F}" type="pres">
      <dgm:prSet presAssocID="{FE410144-4457-4147-9334-7B6D6F62398A}" presName="dotArrow1" presStyleLbl="alignNode1" presStyleIdx="3" presStyleCnt="10"/>
      <dgm:spPr/>
    </dgm:pt>
    <dgm:pt modelId="{18A8A92E-30C0-43CE-8B35-6225AEBE19E6}" type="pres">
      <dgm:prSet presAssocID="{FE410144-4457-4147-9334-7B6D6F62398A}" presName="dotArrow2" presStyleLbl="alignNode1" presStyleIdx="4" presStyleCnt="10"/>
      <dgm:spPr/>
    </dgm:pt>
    <dgm:pt modelId="{1D4FF7A9-EF06-474A-BF3D-2052A3797EE4}" type="pres">
      <dgm:prSet presAssocID="{FE410144-4457-4147-9334-7B6D6F62398A}" presName="dotArrow3" presStyleLbl="alignNode1" presStyleIdx="5" presStyleCnt="10"/>
      <dgm:spPr/>
    </dgm:pt>
    <dgm:pt modelId="{713892DF-814E-4075-BD27-92BF63191AD2}" type="pres">
      <dgm:prSet presAssocID="{FE410144-4457-4147-9334-7B6D6F62398A}" presName="dotArrow4" presStyleLbl="alignNode1" presStyleIdx="6" presStyleCnt="10"/>
      <dgm:spPr/>
    </dgm:pt>
    <dgm:pt modelId="{F26FBFD5-BC48-456A-8BE4-415C711EA790}" type="pres">
      <dgm:prSet presAssocID="{FE410144-4457-4147-9334-7B6D6F62398A}" presName="dotArrow5" presStyleLbl="alignNode1" presStyleIdx="7" presStyleCnt="10"/>
      <dgm:spPr/>
    </dgm:pt>
    <dgm:pt modelId="{784CF004-2402-4A44-8FAF-449479152E84}" type="pres">
      <dgm:prSet presAssocID="{FE410144-4457-4147-9334-7B6D6F62398A}" presName="dotArrow6" presStyleLbl="alignNode1" presStyleIdx="8" presStyleCnt="10"/>
      <dgm:spPr/>
    </dgm:pt>
    <dgm:pt modelId="{F8A4E8C2-73F9-46BB-AD27-C9A8EF17C1E7}" type="pres">
      <dgm:prSet presAssocID="{FE410144-4457-4147-9334-7B6D6F62398A}" presName="dotArrow7" presStyleLbl="alignNode1" presStyleIdx="9" presStyleCnt="10"/>
      <dgm:spPr/>
    </dgm:pt>
    <dgm:pt modelId="{4A33B54C-187E-4256-8301-3C3DF7B2907C}" type="pres">
      <dgm:prSet presAssocID="{26F6020F-7B74-4D9B-8B22-7EFAAF0E02DC}" presName="parTx1" presStyleLbl="node1" presStyleIdx="0" presStyleCnt="2" custLinFactY="-100000" custLinFactNeighborX="53948" custLinFactNeighborY="-111514"/>
      <dgm:spPr/>
      <dgm:t>
        <a:bodyPr/>
        <a:lstStyle/>
        <a:p>
          <a:endParaRPr lang="ru-RU"/>
        </a:p>
      </dgm:t>
    </dgm:pt>
    <dgm:pt modelId="{BC4143B5-7D15-431E-963C-8E25B5087F46}" type="pres">
      <dgm:prSet presAssocID="{6854219E-6CA7-4D78-8FE5-118061691AA1}" presName="picture1" presStyleCnt="0"/>
      <dgm:spPr/>
    </dgm:pt>
    <dgm:pt modelId="{D1C6F1EA-7D01-44C5-9D53-2787D5881C81}" type="pres">
      <dgm:prSet presAssocID="{6854219E-6CA7-4D78-8FE5-118061691AA1}" presName="imageRepeatNode" presStyleLbl="fgImgPlace1" presStyleIdx="0" presStyleCnt="2"/>
      <dgm:spPr/>
      <dgm:t>
        <a:bodyPr/>
        <a:lstStyle/>
        <a:p>
          <a:endParaRPr lang="ru-RU"/>
        </a:p>
      </dgm:t>
    </dgm:pt>
    <dgm:pt modelId="{D5139AF2-8D41-4F68-8E91-912DF6109E8C}" type="pres">
      <dgm:prSet presAssocID="{D93ABE61-C803-41B1-9210-61731F0D55C0}" presName="parTx2" presStyleLbl="node1" presStyleIdx="1" presStyleCnt="2" custLinFactY="82599" custLinFactNeighborX="-29191" custLinFactNeighborY="100000"/>
      <dgm:spPr/>
      <dgm:t>
        <a:bodyPr/>
        <a:lstStyle/>
        <a:p>
          <a:endParaRPr lang="ru-RU"/>
        </a:p>
      </dgm:t>
    </dgm:pt>
    <dgm:pt modelId="{A87B4F65-2B98-4119-B2BA-985E6566CEF7}" type="pres">
      <dgm:prSet presAssocID="{A7E7D457-62EB-4371-9350-6EF7EC9C7A6F}" presName="picture2" presStyleCnt="0"/>
      <dgm:spPr/>
    </dgm:pt>
    <dgm:pt modelId="{0D23433E-0133-4ACE-A68C-D1D7A213D0F3}" type="pres">
      <dgm:prSet presAssocID="{A7E7D457-62EB-4371-9350-6EF7EC9C7A6F}" presName="imageRepeatNode" presStyleLbl="fgImgPlace1" presStyleIdx="1" presStyleCnt="2"/>
      <dgm:spPr/>
      <dgm:t>
        <a:bodyPr/>
        <a:lstStyle/>
        <a:p>
          <a:endParaRPr lang="ru-RU"/>
        </a:p>
      </dgm:t>
    </dgm:pt>
  </dgm:ptLst>
  <dgm:cxnLst>
    <dgm:cxn modelId="{9B33DC3A-2CF6-4D4C-8F23-82E5BA3036D2}" type="presOf" srcId="{6854219E-6CA7-4D78-8FE5-118061691AA1}" destId="{D1C6F1EA-7D01-44C5-9D53-2787D5881C81}" srcOrd="0" destOrd="0" presId="urn:microsoft.com/office/officeart/2008/layout/AscendingPictureAccentProcess"/>
    <dgm:cxn modelId="{F0BFFA48-F617-4B1D-8F4D-8E9A7E235F00}" srcId="{FE410144-4457-4147-9334-7B6D6F62398A}" destId="{D93ABE61-C803-41B1-9210-61731F0D55C0}" srcOrd="1" destOrd="0" parTransId="{2B04D792-07BC-4B35-9EAE-6CDBDE2A132F}" sibTransId="{A7E7D457-62EB-4371-9350-6EF7EC9C7A6F}"/>
    <dgm:cxn modelId="{500FBBE6-EB5B-4E4E-AD89-873AEA179375}" type="presOf" srcId="{D93ABE61-C803-41B1-9210-61731F0D55C0}" destId="{D5139AF2-8D41-4F68-8E91-912DF6109E8C}" srcOrd="0" destOrd="0" presId="urn:microsoft.com/office/officeart/2008/layout/AscendingPictureAccentProcess"/>
    <dgm:cxn modelId="{B0265ED9-8D7B-4954-B57D-D7F2B5736088}" type="presOf" srcId="{26F6020F-7B74-4D9B-8B22-7EFAAF0E02DC}" destId="{4A33B54C-187E-4256-8301-3C3DF7B2907C}" srcOrd="0" destOrd="0" presId="urn:microsoft.com/office/officeart/2008/layout/AscendingPictureAccentProcess"/>
    <dgm:cxn modelId="{E47AFBBE-9D26-452E-A29D-D9166FBDD8E3}" srcId="{FE410144-4457-4147-9334-7B6D6F62398A}" destId="{26F6020F-7B74-4D9B-8B22-7EFAAF0E02DC}" srcOrd="0" destOrd="0" parTransId="{4A701543-8909-4F17-935B-FE8DF1861D5D}" sibTransId="{6854219E-6CA7-4D78-8FE5-118061691AA1}"/>
    <dgm:cxn modelId="{B45A53F9-261D-4898-B330-496C92603382}" type="presOf" srcId="{FE410144-4457-4147-9334-7B6D6F62398A}" destId="{969B1CBD-42A8-4A14-BD16-BC5CA8E23F93}" srcOrd="0" destOrd="0" presId="urn:microsoft.com/office/officeart/2008/layout/AscendingPictureAccentProcess"/>
    <dgm:cxn modelId="{1A534D42-B4FE-41C9-8940-B827058DA4A4}" type="presOf" srcId="{A7E7D457-62EB-4371-9350-6EF7EC9C7A6F}" destId="{0D23433E-0133-4ACE-A68C-D1D7A213D0F3}" srcOrd="0" destOrd="0" presId="urn:microsoft.com/office/officeart/2008/layout/AscendingPictureAccentProcess"/>
    <dgm:cxn modelId="{84DEFE09-B0CA-4FBF-82C2-7E3F14D8FF50}" type="presParOf" srcId="{969B1CBD-42A8-4A14-BD16-BC5CA8E23F93}" destId="{2E647253-9EC3-4476-90D2-3CA74E35D93C}" srcOrd="0" destOrd="0" presId="urn:microsoft.com/office/officeart/2008/layout/AscendingPictureAccentProcess"/>
    <dgm:cxn modelId="{FB7F0FA7-DC3B-4BD5-AE77-41CFB4E76D7F}" type="presParOf" srcId="{969B1CBD-42A8-4A14-BD16-BC5CA8E23F93}" destId="{E77D4703-4945-445B-BF1B-58F07F10B62A}" srcOrd="1" destOrd="0" presId="urn:microsoft.com/office/officeart/2008/layout/AscendingPictureAccentProcess"/>
    <dgm:cxn modelId="{6E813282-E0B0-4BEC-8DA0-5B5173805160}" type="presParOf" srcId="{969B1CBD-42A8-4A14-BD16-BC5CA8E23F93}" destId="{240C64AA-26E4-4C93-90E4-8D634B502DFA}" srcOrd="2" destOrd="0" presId="urn:microsoft.com/office/officeart/2008/layout/AscendingPictureAccentProcess"/>
    <dgm:cxn modelId="{2B08DD33-332F-42B2-BDF1-029C69D06BBA}" type="presParOf" srcId="{969B1CBD-42A8-4A14-BD16-BC5CA8E23F93}" destId="{09960A14-92D0-442B-8C13-7FDC52AF7D8F}" srcOrd="3" destOrd="0" presId="urn:microsoft.com/office/officeart/2008/layout/AscendingPictureAccentProcess"/>
    <dgm:cxn modelId="{39A13198-ADA9-47CF-95B3-13D012B0E13C}" type="presParOf" srcId="{969B1CBD-42A8-4A14-BD16-BC5CA8E23F93}" destId="{18A8A92E-30C0-43CE-8B35-6225AEBE19E6}" srcOrd="4" destOrd="0" presId="urn:microsoft.com/office/officeart/2008/layout/AscendingPictureAccentProcess"/>
    <dgm:cxn modelId="{A69FD1A6-E1A1-4DE2-878B-DCD48324887D}" type="presParOf" srcId="{969B1CBD-42A8-4A14-BD16-BC5CA8E23F93}" destId="{1D4FF7A9-EF06-474A-BF3D-2052A3797EE4}" srcOrd="5" destOrd="0" presId="urn:microsoft.com/office/officeart/2008/layout/AscendingPictureAccentProcess"/>
    <dgm:cxn modelId="{C32644C7-C082-4CBF-B704-30B6F3150846}" type="presParOf" srcId="{969B1CBD-42A8-4A14-BD16-BC5CA8E23F93}" destId="{713892DF-814E-4075-BD27-92BF63191AD2}" srcOrd="6" destOrd="0" presId="urn:microsoft.com/office/officeart/2008/layout/AscendingPictureAccentProcess"/>
    <dgm:cxn modelId="{228876A0-45E7-4B7F-8BCA-8C1CFA85A7B6}" type="presParOf" srcId="{969B1CBD-42A8-4A14-BD16-BC5CA8E23F93}" destId="{F26FBFD5-BC48-456A-8BE4-415C711EA790}" srcOrd="7" destOrd="0" presId="urn:microsoft.com/office/officeart/2008/layout/AscendingPictureAccentProcess"/>
    <dgm:cxn modelId="{860FDB68-ACAF-40E0-9D3A-85A2687F527B}" type="presParOf" srcId="{969B1CBD-42A8-4A14-BD16-BC5CA8E23F93}" destId="{784CF004-2402-4A44-8FAF-449479152E84}" srcOrd="8" destOrd="0" presId="urn:microsoft.com/office/officeart/2008/layout/AscendingPictureAccentProcess"/>
    <dgm:cxn modelId="{5EA2C34D-90E8-443A-9FCD-B102AE4153AC}" type="presParOf" srcId="{969B1CBD-42A8-4A14-BD16-BC5CA8E23F93}" destId="{F8A4E8C2-73F9-46BB-AD27-C9A8EF17C1E7}" srcOrd="9" destOrd="0" presId="urn:microsoft.com/office/officeart/2008/layout/AscendingPictureAccentProcess"/>
    <dgm:cxn modelId="{B4D9F55E-68B5-4E88-8C98-B2BE3BCE2A94}" type="presParOf" srcId="{969B1CBD-42A8-4A14-BD16-BC5CA8E23F93}" destId="{4A33B54C-187E-4256-8301-3C3DF7B2907C}" srcOrd="10" destOrd="0" presId="urn:microsoft.com/office/officeart/2008/layout/AscendingPictureAccentProcess"/>
    <dgm:cxn modelId="{5F017AFF-4B77-47E6-81EA-53FDFC807359}" type="presParOf" srcId="{969B1CBD-42A8-4A14-BD16-BC5CA8E23F93}" destId="{BC4143B5-7D15-431E-963C-8E25B5087F46}" srcOrd="11" destOrd="0" presId="urn:microsoft.com/office/officeart/2008/layout/AscendingPictureAccentProcess"/>
    <dgm:cxn modelId="{97F35483-7397-43DA-ACC1-3636A636117B}" type="presParOf" srcId="{BC4143B5-7D15-431E-963C-8E25B5087F46}" destId="{D1C6F1EA-7D01-44C5-9D53-2787D5881C81}" srcOrd="0" destOrd="0" presId="urn:microsoft.com/office/officeart/2008/layout/AscendingPictureAccentProcess"/>
    <dgm:cxn modelId="{CA3181CA-14CA-4F28-8F0E-7B707FA7C436}" type="presParOf" srcId="{969B1CBD-42A8-4A14-BD16-BC5CA8E23F93}" destId="{D5139AF2-8D41-4F68-8E91-912DF6109E8C}" srcOrd="12" destOrd="0" presId="urn:microsoft.com/office/officeart/2008/layout/AscendingPictureAccentProcess"/>
    <dgm:cxn modelId="{50FC19E1-86B9-45D0-9878-B1D941156092}" type="presParOf" srcId="{969B1CBD-42A8-4A14-BD16-BC5CA8E23F93}" destId="{A87B4F65-2B98-4119-B2BA-985E6566CEF7}" srcOrd="13" destOrd="0" presId="urn:microsoft.com/office/officeart/2008/layout/AscendingPictureAccentProcess"/>
    <dgm:cxn modelId="{51E56F18-0690-4CBD-9464-BA4918A75E08}" type="presParOf" srcId="{A87B4F65-2B98-4119-B2BA-985E6566CEF7}" destId="{0D23433E-0133-4ACE-A68C-D1D7A213D0F3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C5BCBEB-0F65-4EB0-B565-6A1C2CB0D239}" type="doc">
      <dgm:prSet loTypeId="urn:microsoft.com/office/officeart/2005/8/layout/venn2" loCatId="relationship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4A280B-F3AD-4B9E-9FBC-3636AF839AF6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000" b="1" dirty="0" smtClean="0">
            <a:solidFill>
              <a:schemeClr val="tx1"/>
            </a:solidFill>
          </a:endParaRPr>
        </a:p>
        <a:p>
          <a:r>
            <a:rPr lang="ru-RU" sz="2000" b="1" dirty="0" smtClean="0">
              <a:solidFill>
                <a:schemeClr val="tx1"/>
              </a:solidFill>
            </a:rPr>
            <a:t>Общий  объем недоимки  </a:t>
          </a:r>
          <a:r>
            <a:rPr lang="en-US" sz="2000" b="1" dirty="0" smtClean="0">
              <a:solidFill>
                <a:schemeClr val="tx1"/>
              </a:solidFill>
            </a:rPr>
            <a:t>1 117,0</a:t>
          </a:r>
          <a:r>
            <a:rPr lang="ru-RU" sz="2000" b="1" dirty="0" smtClean="0">
              <a:solidFill>
                <a:schemeClr val="tx1"/>
              </a:solidFill>
            </a:rPr>
            <a:t> тыс.руб. </a:t>
          </a:r>
        </a:p>
        <a:p>
          <a:r>
            <a:rPr lang="ru-RU" sz="2000" b="1" dirty="0" smtClean="0">
              <a:solidFill>
                <a:schemeClr val="tx1"/>
              </a:solidFill>
            </a:rPr>
            <a:t>из них:</a:t>
          </a:r>
          <a:endParaRPr lang="ru-RU" sz="2000" b="1" dirty="0">
            <a:solidFill>
              <a:schemeClr val="tx1"/>
            </a:solidFill>
          </a:endParaRPr>
        </a:p>
      </dgm:t>
    </dgm:pt>
    <dgm:pt modelId="{30F61D2A-6786-4F32-B4CB-6236FCB88D01}" type="parTrans" cxnId="{FB114D5D-7C0E-4FF3-BA57-EEC23DE739D8}">
      <dgm:prSet/>
      <dgm:spPr/>
      <dgm:t>
        <a:bodyPr/>
        <a:lstStyle/>
        <a:p>
          <a:endParaRPr lang="ru-RU"/>
        </a:p>
      </dgm:t>
    </dgm:pt>
    <dgm:pt modelId="{BCDB16C5-E256-4504-BEA3-B94DB07350B5}" type="sibTrans" cxnId="{FB114D5D-7C0E-4FF3-BA57-EEC23DE739D8}">
      <dgm:prSet/>
      <dgm:spPr/>
      <dgm:t>
        <a:bodyPr/>
        <a:lstStyle/>
        <a:p>
          <a:endParaRPr lang="ru-RU"/>
        </a:p>
      </dgm:t>
    </dgm:pt>
    <dgm:pt modelId="{ED796D58-7E5D-4548-8651-2D40E6ADA6EF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60000"/>
            <a:lumOff val="40000"/>
          </a:schemeClr>
        </a:solidFill>
        <a:ln>
          <a:solidFill>
            <a:srgbClr val="4D2403"/>
          </a:solidFill>
        </a:ln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Объем недоимки по налоговым платежам, включенный в расчет прогноза налоговых доходов, составляет </a:t>
          </a:r>
          <a:endParaRPr lang="en-US" sz="1600" b="1" dirty="0" smtClean="0">
            <a:solidFill>
              <a:schemeClr val="tx1"/>
            </a:solidFill>
          </a:endParaRPr>
        </a:p>
        <a:p>
          <a:pPr algn="ctr"/>
          <a:r>
            <a:rPr lang="en-US" sz="1600" b="1" dirty="0" smtClean="0">
              <a:solidFill>
                <a:schemeClr val="tx1"/>
              </a:solidFill>
            </a:rPr>
            <a:t>487,0 </a:t>
          </a:r>
          <a:r>
            <a:rPr lang="ru-RU" sz="1600" b="1" dirty="0" smtClean="0">
              <a:solidFill>
                <a:schemeClr val="tx1"/>
              </a:solidFill>
            </a:rPr>
            <a:t>тыс.руб</a:t>
          </a:r>
          <a:endParaRPr lang="ru-RU" sz="1600" b="1" dirty="0">
            <a:solidFill>
              <a:schemeClr val="tx1"/>
            </a:solidFill>
          </a:endParaRPr>
        </a:p>
      </dgm:t>
    </dgm:pt>
    <dgm:pt modelId="{41D1CA4D-F18E-4285-A522-EB7595D605C2}" type="parTrans" cxnId="{9A647E76-0316-40B6-BD54-9ACE55BAFC7D}">
      <dgm:prSet/>
      <dgm:spPr/>
      <dgm:t>
        <a:bodyPr/>
        <a:lstStyle/>
        <a:p>
          <a:endParaRPr lang="ru-RU"/>
        </a:p>
      </dgm:t>
    </dgm:pt>
    <dgm:pt modelId="{DB221695-A906-403E-9421-13C072625579}" type="sibTrans" cxnId="{9A647E76-0316-40B6-BD54-9ACE55BAFC7D}">
      <dgm:prSet/>
      <dgm:spPr/>
      <dgm:t>
        <a:bodyPr/>
        <a:lstStyle/>
        <a:p>
          <a:endParaRPr lang="ru-RU"/>
        </a:p>
      </dgm:t>
    </dgm:pt>
    <dgm:pt modelId="{9333C7A1-DC85-4972-B2EA-DC599A4FB028}" type="pres">
      <dgm:prSet presAssocID="{5C5BCBEB-0F65-4EB0-B565-6A1C2CB0D239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FE58FC-DF28-4575-B05C-E98EFF8D0AB2}" type="pres">
      <dgm:prSet presAssocID="{5C5BCBEB-0F65-4EB0-B565-6A1C2CB0D239}" presName="comp1" presStyleCnt="0"/>
      <dgm:spPr/>
    </dgm:pt>
    <dgm:pt modelId="{371C6F55-39C9-4C9C-8534-2ADAC97B3949}" type="pres">
      <dgm:prSet presAssocID="{5C5BCBEB-0F65-4EB0-B565-6A1C2CB0D239}" presName="circle1" presStyleLbl="node1" presStyleIdx="0" presStyleCnt="2" custLinFactNeighborX="-34375" custLinFactNeighborY="7813"/>
      <dgm:spPr/>
      <dgm:t>
        <a:bodyPr/>
        <a:lstStyle/>
        <a:p>
          <a:endParaRPr lang="ru-RU"/>
        </a:p>
      </dgm:t>
    </dgm:pt>
    <dgm:pt modelId="{65BBEE81-5930-4920-B88F-FA67218DF3A1}" type="pres">
      <dgm:prSet presAssocID="{5C5BCBEB-0F65-4EB0-B565-6A1C2CB0D239}" presName="c1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6E1EA2-AAD5-48EC-8C19-90B9010FE5C1}" type="pres">
      <dgm:prSet presAssocID="{5C5BCBEB-0F65-4EB0-B565-6A1C2CB0D239}" presName="comp2" presStyleCnt="0"/>
      <dgm:spPr/>
    </dgm:pt>
    <dgm:pt modelId="{BCD76780-CEF7-42F7-A1FB-64C7E2C52E7D}" type="pres">
      <dgm:prSet presAssocID="{5C5BCBEB-0F65-4EB0-B565-6A1C2CB0D239}" presName="circle2" presStyleLbl="node1" presStyleIdx="1" presStyleCnt="2" custScaleX="84408" custScaleY="80915" custLinFactNeighborX="-15088" custLinFactNeighborY="7124"/>
      <dgm:spPr/>
      <dgm:t>
        <a:bodyPr/>
        <a:lstStyle/>
        <a:p>
          <a:endParaRPr lang="ru-RU"/>
        </a:p>
      </dgm:t>
    </dgm:pt>
    <dgm:pt modelId="{7FA90EB1-2C83-43FC-B468-88F56E6B1413}" type="pres">
      <dgm:prSet presAssocID="{5C5BCBEB-0F65-4EB0-B565-6A1C2CB0D239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0219BD-1C92-4021-A5BB-26CA5E1050BE}" type="presOf" srcId="{ED796D58-7E5D-4548-8651-2D40E6ADA6EF}" destId="{BCD76780-CEF7-42F7-A1FB-64C7E2C52E7D}" srcOrd="0" destOrd="0" presId="urn:microsoft.com/office/officeart/2005/8/layout/venn2"/>
    <dgm:cxn modelId="{B3830152-C88D-4F23-9897-F58203EC85BB}" type="presOf" srcId="{DC4A280B-F3AD-4B9E-9FBC-3636AF839AF6}" destId="{371C6F55-39C9-4C9C-8534-2ADAC97B3949}" srcOrd="0" destOrd="0" presId="urn:microsoft.com/office/officeart/2005/8/layout/venn2"/>
    <dgm:cxn modelId="{EE169E0A-B716-443E-92FE-FA10F1D8A1AF}" type="presOf" srcId="{DC4A280B-F3AD-4B9E-9FBC-3636AF839AF6}" destId="{65BBEE81-5930-4920-B88F-FA67218DF3A1}" srcOrd="1" destOrd="0" presId="urn:microsoft.com/office/officeart/2005/8/layout/venn2"/>
    <dgm:cxn modelId="{13F37039-075E-4BDE-9ADA-B295FF570448}" type="presOf" srcId="{ED796D58-7E5D-4548-8651-2D40E6ADA6EF}" destId="{7FA90EB1-2C83-43FC-B468-88F56E6B1413}" srcOrd="1" destOrd="0" presId="urn:microsoft.com/office/officeart/2005/8/layout/venn2"/>
    <dgm:cxn modelId="{FB114D5D-7C0E-4FF3-BA57-EEC23DE739D8}" srcId="{5C5BCBEB-0F65-4EB0-B565-6A1C2CB0D239}" destId="{DC4A280B-F3AD-4B9E-9FBC-3636AF839AF6}" srcOrd="0" destOrd="0" parTransId="{30F61D2A-6786-4F32-B4CB-6236FCB88D01}" sibTransId="{BCDB16C5-E256-4504-BEA3-B94DB07350B5}"/>
    <dgm:cxn modelId="{9A647E76-0316-40B6-BD54-9ACE55BAFC7D}" srcId="{5C5BCBEB-0F65-4EB0-B565-6A1C2CB0D239}" destId="{ED796D58-7E5D-4548-8651-2D40E6ADA6EF}" srcOrd="1" destOrd="0" parTransId="{41D1CA4D-F18E-4285-A522-EB7595D605C2}" sibTransId="{DB221695-A906-403E-9421-13C072625579}"/>
    <dgm:cxn modelId="{0EE86C6E-DB18-4FF7-ACB5-4EC849143569}" type="presOf" srcId="{5C5BCBEB-0F65-4EB0-B565-6A1C2CB0D239}" destId="{9333C7A1-DC85-4972-B2EA-DC599A4FB028}" srcOrd="0" destOrd="0" presId="urn:microsoft.com/office/officeart/2005/8/layout/venn2"/>
    <dgm:cxn modelId="{EADFE9FC-DAD2-4844-B2CF-6EB3FBE1C7DA}" type="presParOf" srcId="{9333C7A1-DC85-4972-B2EA-DC599A4FB028}" destId="{BCFE58FC-DF28-4575-B05C-E98EFF8D0AB2}" srcOrd="0" destOrd="0" presId="urn:microsoft.com/office/officeart/2005/8/layout/venn2"/>
    <dgm:cxn modelId="{E7C87F02-7692-441A-9D72-9787E7914ED9}" type="presParOf" srcId="{BCFE58FC-DF28-4575-B05C-E98EFF8D0AB2}" destId="{371C6F55-39C9-4C9C-8534-2ADAC97B3949}" srcOrd="0" destOrd="0" presId="urn:microsoft.com/office/officeart/2005/8/layout/venn2"/>
    <dgm:cxn modelId="{E1510B31-F536-4BCD-9E0E-3247990095A6}" type="presParOf" srcId="{BCFE58FC-DF28-4575-B05C-E98EFF8D0AB2}" destId="{65BBEE81-5930-4920-B88F-FA67218DF3A1}" srcOrd="1" destOrd="0" presId="urn:microsoft.com/office/officeart/2005/8/layout/venn2"/>
    <dgm:cxn modelId="{712DB015-65D6-47A4-9E48-828DB6E3E2EE}" type="presParOf" srcId="{9333C7A1-DC85-4972-B2EA-DC599A4FB028}" destId="{476E1EA2-AAD5-48EC-8C19-90B9010FE5C1}" srcOrd="1" destOrd="0" presId="urn:microsoft.com/office/officeart/2005/8/layout/venn2"/>
    <dgm:cxn modelId="{0266E7E9-BA3E-4B5D-9AA2-1CF09B6CA7DB}" type="presParOf" srcId="{476E1EA2-AAD5-48EC-8C19-90B9010FE5C1}" destId="{BCD76780-CEF7-42F7-A1FB-64C7E2C52E7D}" srcOrd="0" destOrd="0" presId="urn:microsoft.com/office/officeart/2005/8/layout/venn2"/>
    <dgm:cxn modelId="{E6522CF6-76F1-461D-99A5-B01B29C09F1A}" type="presParOf" srcId="{476E1EA2-AAD5-48EC-8C19-90B9010FE5C1}" destId="{7FA90EB1-2C83-43FC-B468-88F56E6B1413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8115B34-6D15-4B71-AD97-3A12ADAE33F7}" type="doc">
      <dgm:prSet loTypeId="urn:microsoft.com/office/officeart/2008/layout/AlternatingHexagons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F970E9A-2E57-4DD2-B937-C6B68A8FABA0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C4A9B845-FDA6-4387-83F1-B2BD14D283CA}" type="parTrans" cxnId="{CDB09EAC-2B06-49C6-8873-FE46A1C377D8}">
      <dgm:prSet/>
      <dgm:spPr/>
      <dgm:t>
        <a:bodyPr/>
        <a:lstStyle/>
        <a:p>
          <a:endParaRPr lang="ru-RU"/>
        </a:p>
      </dgm:t>
    </dgm:pt>
    <dgm:pt modelId="{C2AE2416-1059-4CF5-BADD-0C057D2190B3}" type="sibTrans" cxnId="{CDB09EAC-2B06-49C6-8873-FE46A1C377D8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709D0339-7471-4F34-A508-7C130D4D8CF5}">
      <dgm:prSet phldrT="[Текст]"/>
      <dgm:spPr/>
      <dgm:t>
        <a:bodyPr/>
        <a:lstStyle/>
        <a:p>
          <a:r>
            <a:rPr lang="ru-RU" b="1" dirty="0" smtClean="0"/>
            <a:t>Дефицит 8 672,9 тыс.руб</a:t>
          </a:r>
          <a:r>
            <a:rPr lang="ru-RU" dirty="0" smtClean="0"/>
            <a:t>.</a:t>
          </a:r>
          <a:endParaRPr lang="ru-RU" dirty="0"/>
        </a:p>
      </dgm:t>
    </dgm:pt>
    <dgm:pt modelId="{8B95117B-859E-42E7-9BF9-54E69284E0B7}" type="parTrans" cxnId="{1398DA2C-4991-4450-9EE3-282E74B67331}">
      <dgm:prSet/>
      <dgm:spPr/>
      <dgm:t>
        <a:bodyPr/>
        <a:lstStyle/>
        <a:p>
          <a:endParaRPr lang="ru-RU"/>
        </a:p>
      </dgm:t>
    </dgm:pt>
    <dgm:pt modelId="{9E8E9F71-F64E-4D12-9D02-5B557EF85EBA}" type="sibTrans" cxnId="{1398DA2C-4991-4450-9EE3-282E74B67331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1E991207-570B-4614-A30B-FB2AEC8F819B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6D4227CA-D3F0-419C-B082-FE7AB449BA61}" type="parTrans" cxnId="{BAE58BD6-485F-402C-AA70-55248A13A659}">
      <dgm:prSet/>
      <dgm:spPr/>
      <dgm:t>
        <a:bodyPr/>
        <a:lstStyle/>
        <a:p>
          <a:endParaRPr lang="ru-RU"/>
        </a:p>
      </dgm:t>
    </dgm:pt>
    <dgm:pt modelId="{2457DF65-83DD-411A-B298-488866445B83}" type="sibTrans" cxnId="{BAE58BD6-485F-402C-AA70-55248A13A659}">
      <dgm:prSet custT="1"/>
      <dgm:spPr>
        <a:gradFill rotWithShape="0">
          <a:gsLst>
            <a:gs pos="0">
              <a:srgbClr val="B1864D"/>
            </a:gs>
            <a:gs pos="80000">
              <a:srgbClr val="B2874E"/>
            </a:gs>
            <a:gs pos="100000">
              <a:srgbClr val="B1864D"/>
            </a:gs>
          </a:gsLst>
        </a:gradFill>
      </dgm:spPr>
      <dgm:t>
        <a:bodyPr/>
        <a:lstStyle/>
        <a:p>
          <a:r>
            <a:rPr lang="ru-RU" sz="2000" b="1" dirty="0" smtClean="0"/>
            <a:t>Дефицит  7 491,6 тыс.руб</a:t>
          </a:r>
          <a:endParaRPr lang="ru-RU" sz="2000" b="1" dirty="0"/>
        </a:p>
      </dgm:t>
    </dgm:pt>
    <dgm:pt modelId="{20ACB450-EC74-47BF-9AF2-ACEDA9BDEE6E}" type="pres">
      <dgm:prSet presAssocID="{28115B34-6D15-4B71-AD97-3A12ADAE33F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F779DB3-4EF6-4BE1-BEE6-A4FEB795C2C7}" type="pres">
      <dgm:prSet presAssocID="{7F970E9A-2E57-4DD2-B937-C6B68A8FABA0}" presName="composite" presStyleCnt="0"/>
      <dgm:spPr/>
      <dgm:t>
        <a:bodyPr/>
        <a:lstStyle/>
        <a:p>
          <a:endParaRPr lang="ru-RU"/>
        </a:p>
      </dgm:t>
    </dgm:pt>
    <dgm:pt modelId="{74E8371A-63D7-4522-9E82-DCF3FC674214}" type="pres">
      <dgm:prSet presAssocID="{7F970E9A-2E57-4DD2-B937-C6B68A8FABA0}" presName="Parent1" presStyleLbl="node1" presStyleIdx="0" presStyleCnt="6" custLinFactX="-100000" custLinFactNeighborX="-102227" custLinFactNeighborY="1374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ABD7E-FC76-4F30-A6FD-1A84E4F4CCC4}" type="pres">
      <dgm:prSet presAssocID="{7F970E9A-2E57-4DD2-B937-C6B68A8FABA0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B0EB4-901B-41E4-AA14-C99AAD3B51ED}" type="pres">
      <dgm:prSet presAssocID="{7F970E9A-2E57-4DD2-B937-C6B68A8FABA0}" presName="BalanceSpacing" presStyleCnt="0"/>
      <dgm:spPr/>
      <dgm:t>
        <a:bodyPr/>
        <a:lstStyle/>
        <a:p>
          <a:endParaRPr lang="ru-RU"/>
        </a:p>
      </dgm:t>
    </dgm:pt>
    <dgm:pt modelId="{C3F1B247-EEAA-48BC-B17C-DB97F2856170}" type="pres">
      <dgm:prSet presAssocID="{7F970E9A-2E57-4DD2-B937-C6B68A8FABA0}" presName="BalanceSpacing1" presStyleCnt="0"/>
      <dgm:spPr/>
      <dgm:t>
        <a:bodyPr/>
        <a:lstStyle/>
        <a:p>
          <a:endParaRPr lang="ru-RU"/>
        </a:p>
      </dgm:t>
    </dgm:pt>
    <dgm:pt modelId="{651B2F91-D8CF-4735-9F28-BCDEB8A48651}" type="pres">
      <dgm:prSet presAssocID="{C2AE2416-1059-4CF5-BADD-0C057D2190B3}" presName="Accent1Text" presStyleLbl="node1" presStyleIdx="1" presStyleCnt="6" custLinFactNeighborX="25095" custLinFactNeighborY="13740"/>
      <dgm:spPr/>
      <dgm:t>
        <a:bodyPr/>
        <a:lstStyle/>
        <a:p>
          <a:endParaRPr lang="ru-RU"/>
        </a:p>
      </dgm:t>
    </dgm:pt>
    <dgm:pt modelId="{615B9C33-176D-4B43-9BAD-EB73D0034BD7}" type="pres">
      <dgm:prSet presAssocID="{C2AE2416-1059-4CF5-BADD-0C057D2190B3}" presName="spaceBetweenRectangles" presStyleCnt="0"/>
      <dgm:spPr/>
      <dgm:t>
        <a:bodyPr/>
        <a:lstStyle/>
        <a:p>
          <a:endParaRPr lang="ru-RU"/>
        </a:p>
      </dgm:t>
    </dgm:pt>
    <dgm:pt modelId="{2C965767-4F84-4457-BFEB-6D1DE3EEC23F}" type="pres">
      <dgm:prSet presAssocID="{709D0339-7471-4F34-A508-7C130D4D8CF5}" presName="composite" presStyleCnt="0"/>
      <dgm:spPr/>
      <dgm:t>
        <a:bodyPr/>
        <a:lstStyle/>
        <a:p>
          <a:endParaRPr lang="ru-RU"/>
        </a:p>
      </dgm:t>
    </dgm:pt>
    <dgm:pt modelId="{9FD4ECDA-B18C-48F0-9703-14E3E5199538}" type="pres">
      <dgm:prSet presAssocID="{709D0339-7471-4F34-A508-7C130D4D8CF5}" presName="Parent1" presStyleLbl="node1" presStyleIdx="2" presStyleCnt="6" custLinFactNeighborX="-86804" custLinFactNeighborY="1448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AFC8D-61A0-4452-8BCF-4C21005BDC7A}" type="pres">
      <dgm:prSet presAssocID="{709D0339-7471-4F34-A508-7C130D4D8CF5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45C65-E335-4D2D-ADF5-5EE967333E78}" type="pres">
      <dgm:prSet presAssocID="{709D0339-7471-4F34-A508-7C130D4D8CF5}" presName="BalanceSpacing" presStyleCnt="0"/>
      <dgm:spPr/>
      <dgm:t>
        <a:bodyPr/>
        <a:lstStyle/>
        <a:p>
          <a:endParaRPr lang="ru-RU"/>
        </a:p>
      </dgm:t>
    </dgm:pt>
    <dgm:pt modelId="{A221A6CD-0796-45B0-9C44-2A4B39992CD9}" type="pres">
      <dgm:prSet presAssocID="{709D0339-7471-4F34-A508-7C130D4D8CF5}" presName="BalanceSpacing1" presStyleCnt="0"/>
      <dgm:spPr/>
      <dgm:t>
        <a:bodyPr/>
        <a:lstStyle/>
        <a:p>
          <a:endParaRPr lang="ru-RU"/>
        </a:p>
      </dgm:t>
    </dgm:pt>
    <dgm:pt modelId="{9335C49A-B00F-4B1A-A157-3EE583214AE1}" type="pres">
      <dgm:prSet presAssocID="{9E8E9F71-F64E-4D12-9D02-5B557EF85EBA}" presName="Accent1Text" presStyleLbl="node1" presStyleIdx="3" presStyleCnt="6" custLinFactNeighborX="7143" custLinFactNeighborY="-72950"/>
      <dgm:spPr/>
      <dgm:t>
        <a:bodyPr/>
        <a:lstStyle/>
        <a:p>
          <a:endParaRPr lang="ru-RU"/>
        </a:p>
      </dgm:t>
    </dgm:pt>
    <dgm:pt modelId="{D0856BFC-F11C-47F6-8650-E1CE31D8B49D}" type="pres">
      <dgm:prSet presAssocID="{9E8E9F71-F64E-4D12-9D02-5B557EF85EBA}" presName="spaceBetweenRectangles" presStyleCnt="0"/>
      <dgm:spPr/>
      <dgm:t>
        <a:bodyPr/>
        <a:lstStyle/>
        <a:p>
          <a:endParaRPr lang="ru-RU"/>
        </a:p>
      </dgm:t>
    </dgm:pt>
    <dgm:pt modelId="{A70FBACD-F1C5-499F-831F-8AA48115DA11}" type="pres">
      <dgm:prSet presAssocID="{1E991207-570B-4614-A30B-FB2AEC8F819B}" presName="composite" presStyleCnt="0"/>
      <dgm:spPr/>
      <dgm:t>
        <a:bodyPr/>
        <a:lstStyle/>
        <a:p>
          <a:endParaRPr lang="ru-RU"/>
        </a:p>
      </dgm:t>
    </dgm:pt>
    <dgm:pt modelId="{7EAD9F8A-C788-485F-B6EC-40D6E4F87BD3}" type="pres">
      <dgm:prSet presAssocID="{1E991207-570B-4614-A30B-FB2AEC8F819B}" presName="Parent1" presStyleLbl="node1" presStyleIdx="4" presStyleCnt="6" custLinFactX="72652" custLinFactY="-56928" custLinFactNeighborX="100000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D69C1-5FC6-4BC9-88B0-1EFF9669F278}" type="pres">
      <dgm:prSet presAssocID="{1E991207-570B-4614-A30B-FB2AEC8F819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60F3-8555-4AF5-B098-803BAD7D6284}" type="pres">
      <dgm:prSet presAssocID="{1E991207-570B-4614-A30B-FB2AEC8F819B}" presName="BalanceSpacing" presStyleCnt="0"/>
      <dgm:spPr/>
      <dgm:t>
        <a:bodyPr/>
        <a:lstStyle/>
        <a:p>
          <a:endParaRPr lang="ru-RU"/>
        </a:p>
      </dgm:t>
    </dgm:pt>
    <dgm:pt modelId="{B1E29FE0-A95A-4C88-85F3-38A99E306F34}" type="pres">
      <dgm:prSet presAssocID="{1E991207-570B-4614-A30B-FB2AEC8F819B}" presName="BalanceSpacing1" presStyleCnt="0"/>
      <dgm:spPr/>
      <dgm:t>
        <a:bodyPr/>
        <a:lstStyle/>
        <a:p>
          <a:endParaRPr lang="ru-RU"/>
        </a:p>
      </dgm:t>
    </dgm:pt>
    <dgm:pt modelId="{FC472C21-E405-438A-AEE5-F6B0068223D5}" type="pres">
      <dgm:prSet presAssocID="{2457DF65-83DD-411A-B298-488866445B83}" presName="Accent1Text" presStyleLbl="node1" presStyleIdx="5" presStyleCnt="6" custLinFactX="100000" custLinFactNeighborX="123835" custLinFactNeighborY="-70394"/>
      <dgm:spPr/>
      <dgm:t>
        <a:bodyPr/>
        <a:lstStyle/>
        <a:p>
          <a:endParaRPr lang="ru-RU"/>
        </a:p>
      </dgm:t>
    </dgm:pt>
  </dgm:ptLst>
  <dgm:cxnLst>
    <dgm:cxn modelId="{862ED4EE-C7B2-480A-9230-45455173EF23}" type="presOf" srcId="{9E8E9F71-F64E-4D12-9D02-5B557EF85EBA}" destId="{9335C49A-B00F-4B1A-A157-3EE583214AE1}" srcOrd="0" destOrd="0" presId="urn:microsoft.com/office/officeart/2008/layout/AlternatingHexagons"/>
    <dgm:cxn modelId="{4C3383C7-F7BD-4E48-B549-A91F311EB6A3}" type="presOf" srcId="{1E991207-570B-4614-A30B-FB2AEC8F819B}" destId="{7EAD9F8A-C788-485F-B6EC-40D6E4F87BD3}" srcOrd="0" destOrd="0" presId="urn:microsoft.com/office/officeart/2008/layout/AlternatingHexagons"/>
    <dgm:cxn modelId="{29DB9337-0175-4878-A524-9F6BD3B71BC1}" type="presOf" srcId="{C2AE2416-1059-4CF5-BADD-0C057D2190B3}" destId="{651B2F91-D8CF-4735-9F28-BCDEB8A48651}" srcOrd="0" destOrd="0" presId="urn:microsoft.com/office/officeart/2008/layout/AlternatingHexagons"/>
    <dgm:cxn modelId="{BAE58BD6-485F-402C-AA70-55248A13A659}" srcId="{28115B34-6D15-4B71-AD97-3A12ADAE33F7}" destId="{1E991207-570B-4614-A30B-FB2AEC8F819B}" srcOrd="2" destOrd="0" parTransId="{6D4227CA-D3F0-419C-B082-FE7AB449BA61}" sibTransId="{2457DF65-83DD-411A-B298-488866445B83}"/>
    <dgm:cxn modelId="{A451408C-5EBD-4169-855E-5E8FB27F466E}" type="presOf" srcId="{709D0339-7471-4F34-A508-7C130D4D8CF5}" destId="{9FD4ECDA-B18C-48F0-9703-14E3E5199538}" srcOrd="0" destOrd="0" presId="urn:microsoft.com/office/officeart/2008/layout/AlternatingHexagons"/>
    <dgm:cxn modelId="{05234080-7B0A-4906-91FB-F1F3046BF6F3}" type="presOf" srcId="{2457DF65-83DD-411A-B298-488866445B83}" destId="{FC472C21-E405-438A-AEE5-F6B0068223D5}" srcOrd="0" destOrd="0" presId="urn:microsoft.com/office/officeart/2008/layout/AlternatingHexagons"/>
    <dgm:cxn modelId="{1398DA2C-4991-4450-9EE3-282E74B67331}" srcId="{28115B34-6D15-4B71-AD97-3A12ADAE33F7}" destId="{709D0339-7471-4F34-A508-7C130D4D8CF5}" srcOrd="1" destOrd="0" parTransId="{8B95117B-859E-42E7-9BF9-54E69284E0B7}" sibTransId="{9E8E9F71-F64E-4D12-9D02-5B557EF85EBA}"/>
    <dgm:cxn modelId="{04620E7F-7D69-4F1D-B1A7-155FC20EB519}" type="presOf" srcId="{28115B34-6D15-4B71-AD97-3A12ADAE33F7}" destId="{20ACB450-EC74-47BF-9AF2-ACEDA9BDEE6E}" srcOrd="0" destOrd="0" presId="urn:microsoft.com/office/officeart/2008/layout/AlternatingHexagons"/>
    <dgm:cxn modelId="{02E84B02-6FF6-4D70-8893-63879D8A3F8A}" type="presOf" srcId="{7F970E9A-2E57-4DD2-B937-C6B68A8FABA0}" destId="{74E8371A-63D7-4522-9E82-DCF3FC674214}" srcOrd="0" destOrd="0" presId="urn:microsoft.com/office/officeart/2008/layout/AlternatingHexagons"/>
    <dgm:cxn modelId="{CDB09EAC-2B06-49C6-8873-FE46A1C377D8}" srcId="{28115B34-6D15-4B71-AD97-3A12ADAE33F7}" destId="{7F970E9A-2E57-4DD2-B937-C6B68A8FABA0}" srcOrd="0" destOrd="0" parTransId="{C4A9B845-FDA6-4387-83F1-B2BD14D283CA}" sibTransId="{C2AE2416-1059-4CF5-BADD-0C057D2190B3}"/>
    <dgm:cxn modelId="{B655226B-FFAA-4419-BFAB-772861D38E06}" type="presParOf" srcId="{20ACB450-EC74-47BF-9AF2-ACEDA9BDEE6E}" destId="{DF779DB3-4EF6-4BE1-BEE6-A4FEB795C2C7}" srcOrd="0" destOrd="0" presId="urn:microsoft.com/office/officeart/2008/layout/AlternatingHexagons"/>
    <dgm:cxn modelId="{1CDC8DD1-2D9D-414B-BA93-7ECB09FB53DE}" type="presParOf" srcId="{DF779DB3-4EF6-4BE1-BEE6-A4FEB795C2C7}" destId="{74E8371A-63D7-4522-9E82-DCF3FC674214}" srcOrd="0" destOrd="0" presId="urn:microsoft.com/office/officeart/2008/layout/AlternatingHexagons"/>
    <dgm:cxn modelId="{CB5FBEAA-27F5-43D1-9973-F1D421E78150}" type="presParOf" srcId="{DF779DB3-4EF6-4BE1-BEE6-A4FEB795C2C7}" destId="{D6EABD7E-FC76-4F30-A6FD-1A84E4F4CCC4}" srcOrd="1" destOrd="0" presId="urn:microsoft.com/office/officeart/2008/layout/AlternatingHexagons"/>
    <dgm:cxn modelId="{8392C3FB-83A2-4170-ADBB-9214B93462C2}" type="presParOf" srcId="{DF779DB3-4EF6-4BE1-BEE6-A4FEB795C2C7}" destId="{FF6B0EB4-901B-41E4-AA14-C99AAD3B51ED}" srcOrd="2" destOrd="0" presId="urn:microsoft.com/office/officeart/2008/layout/AlternatingHexagons"/>
    <dgm:cxn modelId="{BA6B1689-911C-4DD8-8D20-949EE4914C41}" type="presParOf" srcId="{DF779DB3-4EF6-4BE1-BEE6-A4FEB795C2C7}" destId="{C3F1B247-EEAA-48BC-B17C-DB97F2856170}" srcOrd="3" destOrd="0" presId="urn:microsoft.com/office/officeart/2008/layout/AlternatingHexagons"/>
    <dgm:cxn modelId="{4950C69F-0856-4E66-B616-9D36080E1DC0}" type="presParOf" srcId="{DF779DB3-4EF6-4BE1-BEE6-A4FEB795C2C7}" destId="{651B2F91-D8CF-4735-9F28-BCDEB8A48651}" srcOrd="4" destOrd="0" presId="urn:microsoft.com/office/officeart/2008/layout/AlternatingHexagons"/>
    <dgm:cxn modelId="{62D4ABB5-96EB-43E3-B542-97CE8A786FEE}" type="presParOf" srcId="{20ACB450-EC74-47BF-9AF2-ACEDA9BDEE6E}" destId="{615B9C33-176D-4B43-9BAD-EB73D0034BD7}" srcOrd="1" destOrd="0" presId="urn:microsoft.com/office/officeart/2008/layout/AlternatingHexagons"/>
    <dgm:cxn modelId="{AEBCDABA-E421-4C8D-87B7-FFF3F20A24A5}" type="presParOf" srcId="{20ACB450-EC74-47BF-9AF2-ACEDA9BDEE6E}" destId="{2C965767-4F84-4457-BFEB-6D1DE3EEC23F}" srcOrd="2" destOrd="0" presId="urn:microsoft.com/office/officeart/2008/layout/AlternatingHexagons"/>
    <dgm:cxn modelId="{C6C12300-A3E5-49E7-9177-CF3062225013}" type="presParOf" srcId="{2C965767-4F84-4457-BFEB-6D1DE3EEC23F}" destId="{9FD4ECDA-B18C-48F0-9703-14E3E5199538}" srcOrd="0" destOrd="0" presId="urn:microsoft.com/office/officeart/2008/layout/AlternatingHexagons"/>
    <dgm:cxn modelId="{4D663DD2-FFAD-4A43-80CF-00DF90A7F1C0}" type="presParOf" srcId="{2C965767-4F84-4457-BFEB-6D1DE3EEC23F}" destId="{8D6AFC8D-61A0-4452-8BCF-4C21005BDC7A}" srcOrd="1" destOrd="0" presId="urn:microsoft.com/office/officeart/2008/layout/AlternatingHexagons"/>
    <dgm:cxn modelId="{26DAC1F7-3302-435E-901D-30886E1664A4}" type="presParOf" srcId="{2C965767-4F84-4457-BFEB-6D1DE3EEC23F}" destId="{9C245C65-E335-4D2D-ADF5-5EE967333E78}" srcOrd="2" destOrd="0" presId="urn:microsoft.com/office/officeart/2008/layout/AlternatingHexagons"/>
    <dgm:cxn modelId="{40882BAC-020A-4AF3-B136-8A4AFBDB87B5}" type="presParOf" srcId="{2C965767-4F84-4457-BFEB-6D1DE3EEC23F}" destId="{A221A6CD-0796-45B0-9C44-2A4B39992CD9}" srcOrd="3" destOrd="0" presId="urn:microsoft.com/office/officeart/2008/layout/AlternatingHexagons"/>
    <dgm:cxn modelId="{32513002-F1BE-4067-815C-52DE5B89C22F}" type="presParOf" srcId="{2C965767-4F84-4457-BFEB-6D1DE3EEC23F}" destId="{9335C49A-B00F-4B1A-A157-3EE583214AE1}" srcOrd="4" destOrd="0" presId="urn:microsoft.com/office/officeart/2008/layout/AlternatingHexagons"/>
    <dgm:cxn modelId="{28117CE2-9467-4355-B441-15FF730AFC82}" type="presParOf" srcId="{20ACB450-EC74-47BF-9AF2-ACEDA9BDEE6E}" destId="{D0856BFC-F11C-47F6-8650-E1CE31D8B49D}" srcOrd="3" destOrd="0" presId="urn:microsoft.com/office/officeart/2008/layout/AlternatingHexagons"/>
    <dgm:cxn modelId="{83AE5278-8CEC-493B-A4F4-8E384389A605}" type="presParOf" srcId="{20ACB450-EC74-47BF-9AF2-ACEDA9BDEE6E}" destId="{A70FBACD-F1C5-499F-831F-8AA48115DA11}" srcOrd="4" destOrd="0" presId="urn:microsoft.com/office/officeart/2008/layout/AlternatingHexagons"/>
    <dgm:cxn modelId="{81FF5E24-9ED9-479B-9BD1-2C393B9804A4}" type="presParOf" srcId="{A70FBACD-F1C5-499F-831F-8AA48115DA11}" destId="{7EAD9F8A-C788-485F-B6EC-40D6E4F87BD3}" srcOrd="0" destOrd="0" presId="urn:microsoft.com/office/officeart/2008/layout/AlternatingHexagons"/>
    <dgm:cxn modelId="{377E4B37-54F7-4D54-9D11-202562E7B242}" type="presParOf" srcId="{A70FBACD-F1C5-499F-831F-8AA48115DA11}" destId="{FD2D69C1-5FC6-4BC9-88B0-1EFF9669F278}" srcOrd="1" destOrd="0" presId="urn:microsoft.com/office/officeart/2008/layout/AlternatingHexagons"/>
    <dgm:cxn modelId="{CE758AF4-E31D-4982-84BC-D47FA06EECBE}" type="presParOf" srcId="{A70FBACD-F1C5-499F-831F-8AA48115DA11}" destId="{E5D860F3-8555-4AF5-B098-803BAD7D6284}" srcOrd="2" destOrd="0" presId="urn:microsoft.com/office/officeart/2008/layout/AlternatingHexagons"/>
    <dgm:cxn modelId="{C051D375-8B0C-437B-89B2-682B2912BF19}" type="presParOf" srcId="{A70FBACD-F1C5-499F-831F-8AA48115DA11}" destId="{B1E29FE0-A95A-4C88-85F3-38A99E306F34}" srcOrd="3" destOrd="0" presId="urn:microsoft.com/office/officeart/2008/layout/AlternatingHexagons"/>
    <dgm:cxn modelId="{AE028082-CF7B-4BA1-A888-24196834E916}" type="presParOf" srcId="{A70FBACD-F1C5-499F-831F-8AA48115DA11}" destId="{FC472C21-E405-438A-AEE5-F6B0068223D5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AC4D5-A944-469E-A2DD-018EA0506A7F}">
      <dsp:nvSpPr>
        <dsp:cNvPr id="0" name=""/>
        <dsp:cNvSpPr/>
      </dsp:nvSpPr>
      <dsp:spPr>
        <a:xfrm>
          <a:off x="2269749" y="312685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F165A-3E6B-4B1E-85BC-D5548053361B}">
      <dsp:nvSpPr>
        <dsp:cNvPr id="0" name=""/>
        <dsp:cNvSpPr/>
      </dsp:nvSpPr>
      <dsp:spPr>
        <a:xfrm>
          <a:off x="2110474" y="3382105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40D6D85-79ED-4E53-8B6A-AAC8043DA4EB}">
      <dsp:nvSpPr>
        <dsp:cNvPr id="0" name=""/>
        <dsp:cNvSpPr/>
      </dsp:nvSpPr>
      <dsp:spPr>
        <a:xfrm>
          <a:off x="1920654" y="360309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A6EA3CD-1581-4A4E-AFE5-806FED7D908F}">
      <dsp:nvSpPr>
        <dsp:cNvPr id="0" name=""/>
        <dsp:cNvSpPr/>
      </dsp:nvSpPr>
      <dsp:spPr>
        <a:xfrm>
          <a:off x="2147566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F3C7CB-3E50-40EB-BB7B-C913272814B5}">
      <dsp:nvSpPr>
        <dsp:cNvPr id="0" name=""/>
        <dsp:cNvSpPr/>
      </dsp:nvSpPr>
      <dsp:spPr>
        <a:xfrm>
          <a:off x="2390477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1AC50D-29F9-44B3-A6C5-6F0A0CB6C679}">
      <dsp:nvSpPr>
        <dsp:cNvPr id="0" name=""/>
        <dsp:cNvSpPr/>
      </dsp:nvSpPr>
      <dsp:spPr>
        <a:xfrm>
          <a:off x="2632662" y="268496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236BAB3-5F92-46B1-831C-71F0EB23F0E0}">
      <dsp:nvSpPr>
        <dsp:cNvPr id="0" name=""/>
        <dsp:cNvSpPr/>
      </dsp:nvSpPr>
      <dsp:spPr>
        <a:xfrm>
          <a:off x="2874846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670BB7B-F894-4295-A045-B1B5FFA0066A}">
      <dsp:nvSpPr>
        <dsp:cNvPr id="0" name=""/>
        <dsp:cNvSpPr/>
      </dsp:nvSpPr>
      <dsp:spPr>
        <a:xfrm>
          <a:off x="3117758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2B17C92-33F3-4BA7-B422-A27781CD8CE8}">
      <dsp:nvSpPr>
        <dsp:cNvPr id="0" name=""/>
        <dsp:cNvSpPr/>
      </dsp:nvSpPr>
      <dsp:spPr>
        <a:xfrm>
          <a:off x="2632662" y="57392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AE5B94-9677-403B-BD0A-9164CC4358AF}">
      <dsp:nvSpPr>
        <dsp:cNvPr id="0" name=""/>
        <dsp:cNvSpPr/>
      </dsp:nvSpPr>
      <dsp:spPr>
        <a:xfrm>
          <a:off x="2632662" y="879348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4321C8-3003-4340-92F3-A48C88C25A5A}">
      <dsp:nvSpPr>
        <dsp:cNvPr id="0" name=""/>
        <dsp:cNvSpPr/>
      </dsp:nvSpPr>
      <dsp:spPr>
        <a:xfrm>
          <a:off x="2772324" y="2232244"/>
          <a:ext cx="3921498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2823672" y="2283592"/>
        <a:ext cx="3818802" cy="949166"/>
      </dsp:txXfrm>
    </dsp:sp>
    <dsp:sp modelId="{0F52015B-3452-4BA6-A848-98F8F58CCADA}">
      <dsp:nvSpPr>
        <dsp:cNvPr id="0" name=""/>
        <dsp:cNvSpPr/>
      </dsp:nvSpPr>
      <dsp:spPr>
        <a:xfrm>
          <a:off x="0" y="3637610"/>
          <a:ext cx="1827238" cy="1721413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DDFEE93-7962-45B1-A523-7BA624812043}">
      <dsp:nvSpPr>
        <dsp:cNvPr id="0" name=""/>
        <dsp:cNvSpPr/>
      </dsp:nvSpPr>
      <dsp:spPr>
        <a:xfrm>
          <a:off x="1476164" y="4535715"/>
          <a:ext cx="4879284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alphaOff val="0"/>
                <a:shade val="51000"/>
                <a:satMod val="130000"/>
                <a:lumMod val="6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</a:t>
          </a: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 2019 году</a:t>
          </a:r>
          <a:endParaRPr lang="ru-RU" sz="2300" kern="1200" dirty="0"/>
        </a:p>
      </dsp:txBody>
      <dsp:txXfrm>
        <a:off x="1527512" y="4587063"/>
        <a:ext cx="4776588" cy="949166"/>
      </dsp:txXfrm>
    </dsp:sp>
    <dsp:sp modelId="{44D6CC3A-E875-425F-AAFB-016F6D4B250E}">
      <dsp:nvSpPr>
        <dsp:cNvPr id="0" name=""/>
        <dsp:cNvSpPr/>
      </dsp:nvSpPr>
      <dsp:spPr>
        <a:xfrm>
          <a:off x="1480867" y="1138585"/>
          <a:ext cx="1910893" cy="1748848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B416A-C303-4477-A266-556F90AC66DE}">
      <dsp:nvSpPr>
        <dsp:cNvPr id="0" name=""/>
        <dsp:cNvSpPr/>
      </dsp:nvSpPr>
      <dsp:spPr>
        <a:xfrm>
          <a:off x="0" y="7200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Расходы на заработную плату с начислениями работникам</a:t>
          </a:r>
          <a:r>
            <a:rPr lang="en-US" sz="1700" kern="1200" dirty="0" smtClean="0"/>
            <a:t> </a:t>
          </a:r>
          <a:r>
            <a:rPr lang="ru-RU" sz="1700" kern="1200" dirty="0" smtClean="0"/>
            <a:t>учреждений  бюджетной сферы  и органов местного самоуправления предусмотрены в условиях 2019 года с учетом индексации заработной платы, осуществленной в 2019 году (4,3% с 01.10.2019 года)</a:t>
          </a:r>
          <a:endParaRPr lang="ru-RU" sz="1700" kern="1200" dirty="0"/>
        </a:p>
      </dsp:txBody>
      <dsp:txXfrm>
        <a:off x="62930" y="134938"/>
        <a:ext cx="7939036" cy="1163260"/>
      </dsp:txXfrm>
    </dsp:sp>
    <dsp:sp modelId="{C674B309-6281-4FE3-AF86-2E72E064B494}">
      <dsp:nvSpPr>
        <dsp:cNvPr id="0" name=""/>
        <dsp:cNvSpPr/>
      </dsp:nvSpPr>
      <dsp:spPr>
        <a:xfrm>
          <a:off x="0" y="1458707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проекте решения не учтено повышение заработной платы работникам бюджетной сферы 01.10.2020 года на 3,8% (за исключением указных категорий), а также не учтено повышение МРОТ с 01.01.2020 до 12130 руб.</a:t>
          </a:r>
          <a:endParaRPr lang="ru-RU" sz="1700" kern="1200" dirty="0"/>
        </a:p>
      </dsp:txBody>
      <dsp:txXfrm>
        <a:off x="62930" y="1521637"/>
        <a:ext cx="7939036" cy="1163260"/>
      </dsp:txXfrm>
    </dsp:sp>
    <dsp:sp modelId="{7FB2298B-B799-4259-ACBD-E1C24B0DCFAC}">
      <dsp:nvSpPr>
        <dsp:cNvPr id="0" name=""/>
        <dsp:cNvSpPr/>
      </dsp:nvSpPr>
      <dsp:spPr>
        <a:xfrm>
          <a:off x="0" y="2823314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</a:t>
          </a:r>
          <a:endParaRPr lang="ru-RU" sz="1700" kern="1200" dirty="0"/>
        </a:p>
      </dsp:txBody>
      <dsp:txXfrm>
        <a:off x="62930" y="2886244"/>
        <a:ext cx="7939036" cy="1163260"/>
      </dsp:txXfrm>
    </dsp:sp>
    <dsp:sp modelId="{A2152764-47E0-42E1-BC7A-55A8BA34F3A7}">
      <dsp:nvSpPr>
        <dsp:cNvPr id="0" name=""/>
        <dsp:cNvSpPr/>
      </dsp:nvSpPr>
      <dsp:spPr>
        <a:xfrm>
          <a:off x="0" y="424847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Все остальные расходы, связанные в том числе с материальными затратами муниципальных учреждений, предусмотрены  без учета индексации.</a:t>
          </a:r>
        </a:p>
      </dsp:txBody>
      <dsp:txXfrm>
        <a:off x="62930" y="4311408"/>
        <a:ext cx="7939036" cy="11632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ACE9FD-0D11-488F-A77C-C98ED6307EF0}">
      <dsp:nvSpPr>
        <dsp:cNvPr id="0" name=""/>
        <dsp:cNvSpPr/>
      </dsp:nvSpPr>
      <dsp:spPr>
        <a:xfrm>
          <a:off x="-4701135" y="-725975"/>
          <a:ext cx="5641344" cy="5641344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32DB81-6DE7-40ED-A8A6-90763F3C7A92}">
      <dsp:nvSpPr>
        <dsp:cNvPr id="0" name=""/>
        <dsp:cNvSpPr/>
      </dsp:nvSpPr>
      <dsp:spPr>
        <a:xfrm>
          <a:off x="770115" y="371147"/>
          <a:ext cx="5231777" cy="1651523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sp:txBody>
      <dsp:txXfrm>
        <a:off x="770115" y="371147"/>
        <a:ext cx="5231777" cy="1651523"/>
      </dsp:txXfrm>
    </dsp:sp>
    <dsp:sp modelId="{97C6E8DB-F32A-4167-A3C6-B56DB8CC7528}">
      <dsp:nvSpPr>
        <dsp:cNvPr id="0" name=""/>
        <dsp:cNvSpPr/>
      </dsp:nvSpPr>
      <dsp:spPr>
        <a:xfrm>
          <a:off x="22099" y="448893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00E707C5-4046-4E85-A060-0BFE5B0CF555}">
      <dsp:nvSpPr>
        <dsp:cNvPr id="0" name=""/>
        <dsp:cNvSpPr/>
      </dsp:nvSpPr>
      <dsp:spPr>
        <a:xfrm>
          <a:off x="745054" y="2505961"/>
          <a:ext cx="5231777" cy="1196825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745054" y="2505961"/>
        <a:ext cx="5231777" cy="1196825"/>
      </dsp:txXfrm>
    </dsp:sp>
    <dsp:sp modelId="{BAA98DD3-3FD1-4E0B-8804-C701711781D3}">
      <dsp:nvSpPr>
        <dsp:cNvPr id="0" name=""/>
        <dsp:cNvSpPr/>
      </dsp:nvSpPr>
      <dsp:spPr>
        <a:xfrm>
          <a:off x="0" y="2385498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67843-4E1A-4359-BD97-2CC0550E23C5}">
      <dsp:nvSpPr>
        <dsp:cNvPr id="0" name=""/>
        <dsp:cNvSpPr/>
      </dsp:nvSpPr>
      <dsp:spPr>
        <a:xfrm>
          <a:off x="-5535497" y="-847605"/>
          <a:ext cx="6591755" cy="6591755"/>
        </a:xfrm>
        <a:prstGeom prst="blockArc">
          <a:avLst>
            <a:gd name="adj1" fmla="val 18900000"/>
            <a:gd name="adj2" fmla="val 2700000"/>
            <a:gd name="adj3" fmla="val 328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ADCD42-FC11-4EC0-8530-C72C69ADDF99}">
      <dsp:nvSpPr>
        <dsp:cNvPr id="0" name=""/>
        <dsp:cNvSpPr/>
      </dsp:nvSpPr>
      <dsp:spPr>
        <a:xfrm>
          <a:off x="747212" y="488782"/>
          <a:ext cx="6285681" cy="979308"/>
        </a:xfrm>
        <a:prstGeom prst="rect">
          <a:avLst/>
        </a:prstGeom>
        <a:solidFill>
          <a:srgbClr val="92D050"/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29540" rIns="129540" bIns="129540" numCol="1" spcCol="1270" anchor="ctr" anchorCtr="0">
          <a:noAutofit/>
        </a:bodyPr>
        <a:lstStyle/>
        <a:p>
          <a:pPr lvl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100" kern="1200" dirty="0"/>
        </a:p>
      </dsp:txBody>
      <dsp:txXfrm>
        <a:off x="747212" y="488782"/>
        <a:ext cx="6285681" cy="979308"/>
      </dsp:txXfrm>
    </dsp:sp>
    <dsp:sp modelId="{8903C989-41F7-437C-94CD-2EEFDF3AD305}">
      <dsp:nvSpPr>
        <dsp:cNvPr id="0" name=""/>
        <dsp:cNvSpPr/>
      </dsp:nvSpPr>
      <dsp:spPr>
        <a:xfrm>
          <a:off x="67572" y="367240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FC61A1-37B4-4EC5-A818-64ABD54BDB96}">
      <dsp:nvSpPr>
        <dsp:cNvPr id="0" name=""/>
        <dsp:cNvSpPr/>
      </dsp:nvSpPr>
      <dsp:spPr>
        <a:xfrm>
          <a:off x="1070129" y="1944789"/>
          <a:ext cx="5929702" cy="1044001"/>
        </a:xfrm>
        <a:prstGeom prst="rect">
          <a:avLst/>
        </a:prstGeom>
        <a:solidFill>
          <a:srgbClr val="92D050">
            <a:alpha val="64000"/>
          </a:srgbClr>
        </a:solidFill>
        <a:ln>
          <a:noFill/>
        </a:ln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400" kern="1200" dirty="0"/>
        </a:p>
      </dsp:txBody>
      <dsp:txXfrm>
        <a:off x="1070129" y="1944789"/>
        <a:ext cx="5929702" cy="1044001"/>
      </dsp:txXfrm>
    </dsp:sp>
    <dsp:sp modelId="{0AFA08AA-9D57-4C3C-A7D2-858BE3FFDB14}">
      <dsp:nvSpPr>
        <dsp:cNvPr id="0" name=""/>
        <dsp:cNvSpPr/>
      </dsp:nvSpPr>
      <dsp:spPr>
        <a:xfrm>
          <a:off x="423551" y="1836204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B22EA3-7FD7-400D-AD28-E277A46CB95F}">
      <dsp:nvSpPr>
        <dsp:cNvPr id="0" name=""/>
        <dsp:cNvSpPr/>
      </dsp:nvSpPr>
      <dsp:spPr>
        <a:xfrm>
          <a:off x="679640" y="3359234"/>
          <a:ext cx="6285681" cy="1116000"/>
        </a:xfrm>
        <a:prstGeom prst="rect">
          <a:avLst/>
        </a:prstGeom>
        <a:solidFill>
          <a:srgbClr val="92D050">
            <a:alpha val="54000"/>
          </a:srgbClr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47320" rIns="147320" bIns="147320" numCol="1" spcCol="1270" anchor="ctr" anchorCtr="0">
          <a:noAutofit/>
        </a:bodyPr>
        <a:lstStyle/>
        <a:p>
          <a:pPr lvl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800" kern="1200" dirty="0"/>
        </a:p>
      </dsp:txBody>
      <dsp:txXfrm>
        <a:off x="679640" y="3359234"/>
        <a:ext cx="6285681" cy="1116000"/>
      </dsp:txXfrm>
    </dsp:sp>
    <dsp:sp modelId="{02A8A818-ED12-4C00-B39B-EA5AC4A884A1}">
      <dsp:nvSpPr>
        <dsp:cNvPr id="0" name=""/>
        <dsp:cNvSpPr/>
      </dsp:nvSpPr>
      <dsp:spPr>
        <a:xfrm>
          <a:off x="67572" y="3305167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2CEA9-5B7D-49A8-AB9D-12456A0D6933}">
      <dsp:nvSpPr>
        <dsp:cNvPr id="0" name=""/>
        <dsp:cNvSpPr/>
      </dsp:nvSpPr>
      <dsp:spPr>
        <a:xfrm>
          <a:off x="3312375" y="735857"/>
          <a:ext cx="2349225" cy="196829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508 717,2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тыс. руб. </a:t>
          </a:r>
          <a:endParaRPr lang="ru-RU" sz="2000" kern="1200" dirty="0"/>
        </a:p>
      </dsp:txBody>
      <dsp:txXfrm>
        <a:off x="3656411" y="1024107"/>
        <a:ext cx="1661153" cy="1391791"/>
      </dsp:txXfrm>
    </dsp:sp>
    <dsp:sp modelId="{F5ABC562-6BBC-4E78-84C7-24E7E9A36D70}">
      <dsp:nvSpPr>
        <dsp:cNvPr id="0" name=""/>
        <dsp:cNvSpPr/>
      </dsp:nvSpPr>
      <dsp:spPr>
        <a:xfrm>
          <a:off x="2507808" y="1212284"/>
          <a:ext cx="708671" cy="1119598"/>
        </a:xfrm>
        <a:prstGeom prst="mathMin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601742" y="1640418"/>
        <a:ext cx="520803" cy="263330"/>
      </dsp:txXfrm>
    </dsp:sp>
    <dsp:sp modelId="{5D6BC5D9-25DE-4CCA-AF94-78F697429E65}">
      <dsp:nvSpPr>
        <dsp:cNvPr id="0" name=""/>
        <dsp:cNvSpPr/>
      </dsp:nvSpPr>
      <dsp:spPr>
        <a:xfrm>
          <a:off x="6652286" y="735857"/>
          <a:ext cx="2312201" cy="1930341"/>
        </a:xfrm>
        <a:prstGeom prst="ellipse">
          <a:avLst/>
        </a:prstGeom>
        <a:gradFill rotWithShape="0">
          <a:gsLst>
            <a:gs pos="0">
              <a:schemeClr val="accent2">
                <a:hueOff val="2332692"/>
                <a:satOff val="-2938"/>
                <a:lumOff val="9804"/>
                <a:alphaOff val="0"/>
                <a:shade val="51000"/>
                <a:satMod val="130000"/>
              </a:schemeClr>
            </a:gs>
            <a:gs pos="80000">
              <a:schemeClr val="accent2">
                <a:hueOff val="2332692"/>
                <a:satOff val="-2938"/>
                <a:lumOff val="9804"/>
                <a:alphaOff val="0"/>
                <a:shade val="93000"/>
                <a:satMod val="130000"/>
              </a:schemeClr>
            </a:gs>
            <a:gs pos="100000">
              <a:schemeClr val="accent2">
                <a:hueOff val="2332692"/>
                <a:satOff val="-2938"/>
                <a:lumOff val="98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Дефицит 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5 095,8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тыс. </a:t>
          </a:r>
          <a:r>
            <a:rPr lang="ru-RU" sz="2000" kern="1200" dirty="0" err="1" smtClean="0"/>
            <a:t>руб</a:t>
          </a:r>
          <a:endParaRPr lang="ru-RU" sz="2000" kern="1200" dirty="0"/>
        </a:p>
      </dsp:txBody>
      <dsp:txXfrm>
        <a:off x="6990900" y="1018549"/>
        <a:ext cx="1634973" cy="1364957"/>
      </dsp:txXfrm>
    </dsp:sp>
    <dsp:sp modelId="{A078007E-6145-49A7-86AF-B494D3E7A950}">
      <dsp:nvSpPr>
        <dsp:cNvPr id="0" name=""/>
        <dsp:cNvSpPr/>
      </dsp:nvSpPr>
      <dsp:spPr>
        <a:xfrm>
          <a:off x="5842169" y="1212284"/>
          <a:ext cx="638484" cy="1119598"/>
        </a:xfrm>
        <a:prstGeom prst="mathEqual">
          <a:avLst/>
        </a:prstGeom>
        <a:solidFill>
          <a:schemeClr val="accent2">
            <a:hueOff val="4665385"/>
            <a:satOff val="-5876"/>
            <a:lumOff val="1960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/>
        </a:p>
      </dsp:txBody>
      <dsp:txXfrm>
        <a:off x="5926800" y="1442921"/>
        <a:ext cx="469222" cy="658324"/>
      </dsp:txXfrm>
    </dsp:sp>
    <dsp:sp modelId="{0C53D6A7-77C2-41C6-9B8F-3BD37335F8B0}">
      <dsp:nvSpPr>
        <dsp:cNvPr id="0" name=""/>
        <dsp:cNvSpPr/>
      </dsp:nvSpPr>
      <dsp:spPr>
        <a:xfrm>
          <a:off x="57944" y="807859"/>
          <a:ext cx="2325250" cy="1930341"/>
        </a:xfrm>
        <a:prstGeom prst="ellipse">
          <a:avLst/>
        </a:prstGeom>
        <a:gradFill rotWithShape="0">
          <a:gsLst>
            <a:gs pos="0">
              <a:schemeClr val="accent2">
                <a:hueOff val="4665385"/>
                <a:satOff val="-5876"/>
                <a:lumOff val="19608"/>
                <a:alphaOff val="0"/>
                <a:shade val="51000"/>
                <a:satMod val="130000"/>
              </a:schemeClr>
            </a:gs>
            <a:gs pos="80000">
              <a:schemeClr val="accent2">
                <a:hueOff val="4665385"/>
                <a:satOff val="-5876"/>
                <a:lumOff val="19608"/>
                <a:alphaOff val="0"/>
                <a:shade val="93000"/>
                <a:satMod val="130000"/>
              </a:schemeClr>
            </a:gs>
            <a:gs pos="100000">
              <a:schemeClr val="accent2">
                <a:hueOff val="4665385"/>
                <a:satOff val="-5876"/>
                <a:lumOff val="1960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 Доходы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503 621,4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тыс. 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98469" y="1090551"/>
        <a:ext cx="1644200" cy="136495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5BA6C7-259C-4769-B7AF-C235A67D2F95}">
      <dsp:nvSpPr>
        <dsp:cNvPr id="0" name=""/>
        <dsp:cNvSpPr/>
      </dsp:nvSpPr>
      <dsp:spPr>
        <a:xfrm>
          <a:off x="3079" y="746"/>
          <a:ext cx="8562793" cy="971475"/>
        </a:xfrm>
        <a:prstGeom prst="roundRect">
          <a:avLst>
            <a:gd name="adj" fmla="val 10000"/>
          </a:avLst>
        </a:prstGeom>
        <a:solidFill>
          <a:schemeClr val="accent4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Предельный объем муниципального долга</a:t>
          </a:r>
          <a:endParaRPr lang="ru-RU" sz="3500" kern="1200" dirty="0"/>
        </a:p>
      </dsp:txBody>
      <dsp:txXfrm>
        <a:off x="31533" y="29200"/>
        <a:ext cx="8505885" cy="914567"/>
      </dsp:txXfrm>
    </dsp:sp>
    <dsp:sp modelId="{431F8E24-49DE-4AE0-A39D-24A230B4C6C2}">
      <dsp:nvSpPr>
        <dsp:cNvPr id="0" name=""/>
        <dsp:cNvSpPr/>
      </dsp:nvSpPr>
      <dsp:spPr>
        <a:xfrm>
          <a:off x="3079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2020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12 000 тыс. руб.</a:t>
          </a:r>
          <a:endParaRPr lang="ru-RU" sz="2200" kern="1200" dirty="0"/>
        </a:p>
      </dsp:txBody>
      <dsp:txXfrm>
        <a:off x="31533" y="1216472"/>
        <a:ext cx="2645993" cy="914567"/>
      </dsp:txXfrm>
    </dsp:sp>
    <dsp:sp modelId="{3955EAD0-112D-458A-ACEB-309634130393}">
      <dsp:nvSpPr>
        <dsp:cNvPr id="0" name=""/>
        <dsp:cNvSpPr/>
      </dsp:nvSpPr>
      <dsp:spPr>
        <a:xfrm>
          <a:off x="2933025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2021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2961479" y="1216472"/>
        <a:ext cx="2645993" cy="914567"/>
      </dsp:txXfrm>
    </dsp:sp>
    <dsp:sp modelId="{FE4755B6-BD8A-4565-8573-FB51216D93FB}">
      <dsp:nvSpPr>
        <dsp:cNvPr id="0" name=""/>
        <dsp:cNvSpPr/>
      </dsp:nvSpPr>
      <dsp:spPr>
        <a:xfrm>
          <a:off x="5862970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2022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5891424" y="1216472"/>
        <a:ext cx="2645993" cy="91456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6B0E5-FBCB-4960-AC1D-D3B0F2792E99}">
      <dsp:nvSpPr>
        <dsp:cNvPr id="0" name=""/>
        <dsp:cNvSpPr/>
      </dsp:nvSpPr>
      <dsp:spPr>
        <a:xfrm>
          <a:off x="3182" y="342"/>
          <a:ext cx="8850618" cy="932974"/>
        </a:xfrm>
        <a:prstGeom prst="roundRect">
          <a:avLst>
            <a:gd name="adj" fmla="val 10000"/>
          </a:avLst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Верхний предел муниципального долга</a:t>
          </a:r>
          <a:endParaRPr lang="ru-RU" sz="3900" kern="1200" dirty="0"/>
        </a:p>
      </dsp:txBody>
      <dsp:txXfrm>
        <a:off x="30508" y="27668"/>
        <a:ext cx="8795966" cy="878322"/>
      </dsp:txXfrm>
    </dsp:sp>
    <dsp:sp modelId="{8D1DFB02-CD2D-4557-881B-F82EA84B24F6}">
      <dsp:nvSpPr>
        <dsp:cNvPr id="0" name=""/>
        <dsp:cNvSpPr/>
      </dsp:nvSpPr>
      <dsp:spPr>
        <a:xfrm>
          <a:off x="3182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01.01.2021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5 000,0 тыс. руб.</a:t>
          </a:r>
          <a:endParaRPr lang="ru-RU" sz="2100" kern="1200" dirty="0"/>
        </a:p>
      </dsp:txBody>
      <dsp:txXfrm>
        <a:off x="30508" y="1182240"/>
        <a:ext cx="2739103" cy="878322"/>
      </dsp:txXfrm>
    </dsp:sp>
    <dsp:sp modelId="{BEB51F2B-332D-43EA-AC9E-7355B2D07347}">
      <dsp:nvSpPr>
        <dsp:cNvPr id="0" name=""/>
        <dsp:cNvSpPr/>
      </dsp:nvSpPr>
      <dsp:spPr>
        <a:xfrm>
          <a:off x="3031614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01.01.2022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3058940" y="1182240"/>
        <a:ext cx="2739103" cy="878322"/>
      </dsp:txXfrm>
    </dsp:sp>
    <dsp:sp modelId="{50D69FE0-C0AA-4C35-B3AD-8CEFA03A325B}">
      <dsp:nvSpPr>
        <dsp:cNvPr id="0" name=""/>
        <dsp:cNvSpPr/>
      </dsp:nvSpPr>
      <dsp:spPr>
        <a:xfrm>
          <a:off x="6060045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01.01.2023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6087371" y="1182240"/>
        <a:ext cx="2739103" cy="8783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71A1F3-A6B7-4F80-A890-1892655E51B3}">
      <dsp:nvSpPr>
        <dsp:cNvPr id="0" name=""/>
        <dsp:cNvSpPr/>
      </dsp:nvSpPr>
      <dsp:spPr>
        <a:xfrm>
          <a:off x="2147030" y="2481497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7C5372-75EA-4D4E-B0B9-A7D5B8074CAA}">
      <dsp:nvSpPr>
        <dsp:cNvPr id="0" name=""/>
        <dsp:cNvSpPr/>
      </dsp:nvSpPr>
      <dsp:spPr>
        <a:xfrm>
          <a:off x="2010621" y="270009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2802"/>
                <a:satOff val="-249"/>
                <a:lumOff val="2842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2802"/>
                <a:satOff val="-249"/>
                <a:lumOff val="2842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2802"/>
                <a:satOff val="-249"/>
                <a:lumOff val="284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2802"/>
              <a:satOff val="-249"/>
              <a:lumOff val="284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2F51CE-9DC4-40F2-8CF7-73467DDA65DC}">
      <dsp:nvSpPr>
        <dsp:cNvPr id="0" name=""/>
        <dsp:cNvSpPr/>
      </dsp:nvSpPr>
      <dsp:spPr>
        <a:xfrm>
          <a:off x="1848052" y="288936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45605"/>
                <a:satOff val="-497"/>
                <a:lumOff val="5684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45605"/>
                <a:satOff val="-497"/>
                <a:lumOff val="5684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45605"/>
                <a:satOff val="-497"/>
                <a:lumOff val="568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45605"/>
              <a:satOff val="-497"/>
              <a:lumOff val="568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4EE501-D6CB-4829-B339-ED43392701C3}">
      <dsp:nvSpPr>
        <dsp:cNvPr id="0" name=""/>
        <dsp:cNvSpPr/>
      </dsp:nvSpPr>
      <dsp:spPr>
        <a:xfrm>
          <a:off x="2042388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68407"/>
                <a:satOff val="-746"/>
                <a:lumOff val="8526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68407"/>
                <a:satOff val="-746"/>
                <a:lumOff val="8526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68407"/>
                <a:satOff val="-746"/>
                <a:lumOff val="852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68407"/>
              <a:satOff val="-746"/>
              <a:lumOff val="85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E884C3-7CBA-4AB5-AAF3-0709E72F21E1}">
      <dsp:nvSpPr>
        <dsp:cNvPr id="0" name=""/>
        <dsp:cNvSpPr/>
      </dsp:nvSpPr>
      <dsp:spPr>
        <a:xfrm>
          <a:off x="2250426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91209"/>
                <a:satOff val="-995"/>
                <a:lumOff val="11368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91209"/>
                <a:satOff val="-995"/>
                <a:lumOff val="11368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91209"/>
                <a:satOff val="-995"/>
                <a:lumOff val="1136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91209"/>
              <a:satOff val="-995"/>
              <a:lumOff val="113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A28E0C-58F2-4EFA-9E4C-04E26FBFCD8B}">
      <dsp:nvSpPr>
        <dsp:cNvPr id="0" name=""/>
        <dsp:cNvSpPr/>
      </dsp:nvSpPr>
      <dsp:spPr>
        <a:xfrm>
          <a:off x="2457841" y="3349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14012"/>
                <a:satOff val="-1243"/>
                <a:lumOff val="14211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14012"/>
                <a:satOff val="-1243"/>
                <a:lumOff val="14211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14012"/>
                <a:satOff val="-1243"/>
                <a:lumOff val="1421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14012"/>
              <a:satOff val="-1243"/>
              <a:lumOff val="1421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172FB1-A953-43E1-905E-B3586B36D92B}">
      <dsp:nvSpPr>
        <dsp:cNvPr id="0" name=""/>
        <dsp:cNvSpPr/>
      </dsp:nvSpPr>
      <dsp:spPr>
        <a:xfrm>
          <a:off x="2665257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36814"/>
                <a:satOff val="-1492"/>
                <a:lumOff val="17053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36814"/>
                <a:satOff val="-1492"/>
                <a:lumOff val="17053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36814"/>
                <a:satOff val="-1492"/>
                <a:lumOff val="1705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36814"/>
              <a:satOff val="-1492"/>
              <a:lumOff val="170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5747D8-3F9E-4727-82F9-53469865F5D4}">
      <dsp:nvSpPr>
        <dsp:cNvPr id="0" name=""/>
        <dsp:cNvSpPr/>
      </dsp:nvSpPr>
      <dsp:spPr>
        <a:xfrm>
          <a:off x="2873295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59616"/>
                <a:satOff val="-1741"/>
                <a:lumOff val="19895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59616"/>
                <a:satOff val="-1741"/>
                <a:lumOff val="19895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59616"/>
                <a:satOff val="-1741"/>
                <a:lumOff val="1989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59616"/>
              <a:satOff val="-1741"/>
              <a:lumOff val="198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9A11E9-7876-4EDE-A2D3-4371425059EC}">
      <dsp:nvSpPr>
        <dsp:cNvPr id="0" name=""/>
        <dsp:cNvSpPr/>
      </dsp:nvSpPr>
      <dsp:spPr>
        <a:xfrm>
          <a:off x="2457841" y="29507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82419"/>
                <a:satOff val="-1989"/>
                <a:lumOff val="22737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82419"/>
                <a:satOff val="-1989"/>
                <a:lumOff val="22737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82419"/>
                <a:satOff val="-1989"/>
                <a:lumOff val="2273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82419"/>
              <a:satOff val="-1989"/>
              <a:lumOff val="227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9A92C1-9994-49A3-87B8-DCF1432B81D3}">
      <dsp:nvSpPr>
        <dsp:cNvPr id="0" name=""/>
        <dsp:cNvSpPr/>
      </dsp:nvSpPr>
      <dsp:spPr>
        <a:xfrm>
          <a:off x="2457841" y="55664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6FB5CD-7151-473A-8A8A-99A75397288E}">
      <dsp:nvSpPr>
        <dsp:cNvPr id="0" name=""/>
        <dsp:cNvSpPr/>
      </dsp:nvSpPr>
      <dsp:spPr>
        <a:xfrm>
          <a:off x="1190925" y="3458142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Оценка поступлений в 2019 году</a:t>
          </a:r>
          <a:endParaRPr lang="ru-RU" sz="2200" kern="1200" dirty="0"/>
        </a:p>
      </dsp:txBody>
      <dsp:txXfrm>
        <a:off x="1234901" y="3502118"/>
        <a:ext cx="3270558" cy="812900"/>
      </dsp:txXfrm>
    </dsp:sp>
    <dsp:sp modelId="{3D137890-E1C6-4835-8B85-97D3B916D68D}">
      <dsp:nvSpPr>
        <dsp:cNvPr id="0" name=""/>
        <dsp:cNvSpPr/>
      </dsp:nvSpPr>
      <dsp:spPr>
        <a:xfrm>
          <a:off x="0" y="2565927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B820732-A6F3-4094-93E9-0BCE2B2DE796}">
      <dsp:nvSpPr>
        <dsp:cNvPr id="0" name=""/>
        <dsp:cNvSpPr/>
      </dsp:nvSpPr>
      <dsp:spPr>
        <a:xfrm>
          <a:off x="2610444" y="1696108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Прогноз на 2020 год</a:t>
          </a:r>
          <a:endParaRPr lang="ru-RU" sz="2200" kern="1200" dirty="0"/>
        </a:p>
      </dsp:txBody>
      <dsp:txXfrm>
        <a:off x="2654420" y="1740084"/>
        <a:ext cx="3270558" cy="812900"/>
      </dsp:txXfrm>
    </dsp:sp>
    <dsp:sp modelId="{ADDD7645-E1CA-4956-99DD-5D36FA865C40}">
      <dsp:nvSpPr>
        <dsp:cNvPr id="0" name=""/>
        <dsp:cNvSpPr/>
      </dsp:nvSpPr>
      <dsp:spPr>
        <a:xfrm>
          <a:off x="1467588" y="818342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55889"/>
                <a:satOff val="-2847"/>
                <a:lumOff val="10927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55889"/>
                <a:satOff val="-2847"/>
                <a:lumOff val="10927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55889"/>
                <a:satOff val="-2847"/>
                <a:lumOff val="109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594AC-FB0C-4981-8374-0BCC58601270}">
      <dsp:nvSpPr>
        <dsp:cNvPr id="0" name=""/>
        <dsp:cNvSpPr/>
      </dsp:nvSpPr>
      <dsp:spPr>
        <a:xfrm rot="3899079">
          <a:off x="518564" y="1012982"/>
          <a:ext cx="4724279" cy="3294596"/>
        </a:xfrm>
        <a:prstGeom prst="swooshArrow">
          <a:avLst>
            <a:gd name="adj1" fmla="val 16310"/>
            <a:gd name="adj2" fmla="val 313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BEDD096-E01D-4CAD-BE35-3F46EFF03784}">
      <dsp:nvSpPr>
        <dsp:cNvPr id="0" name=""/>
        <dsp:cNvSpPr/>
      </dsp:nvSpPr>
      <dsp:spPr>
        <a:xfrm>
          <a:off x="2720138" y="612354"/>
          <a:ext cx="2245727" cy="1163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</a:t>
          </a:r>
          <a:endParaRPr lang="ru-RU" sz="2300" kern="1200" dirty="0"/>
        </a:p>
      </dsp:txBody>
      <dsp:txXfrm>
        <a:off x="2720138" y="612354"/>
        <a:ext cx="2245727" cy="1163660"/>
      </dsp:txXfrm>
    </dsp:sp>
    <dsp:sp modelId="{629E50B6-D79F-45AE-8458-2B0076520215}">
      <dsp:nvSpPr>
        <dsp:cNvPr id="0" name=""/>
        <dsp:cNvSpPr/>
      </dsp:nvSpPr>
      <dsp:spPr>
        <a:xfrm>
          <a:off x="4170912" y="2193141"/>
          <a:ext cx="2577888" cy="651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4170912" y="2193141"/>
        <a:ext cx="2577888" cy="6514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A5D3C9-2A95-4746-9993-B7F213A40954}">
      <dsp:nvSpPr>
        <dsp:cNvPr id="0" name=""/>
        <dsp:cNvSpPr/>
      </dsp:nvSpPr>
      <dsp:spPr>
        <a:xfrm>
          <a:off x="2585975" y="2686026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C59CE2-0DED-4B85-8F13-DBBD3951752C}">
      <dsp:nvSpPr>
        <dsp:cNvPr id="0" name=""/>
        <dsp:cNvSpPr/>
      </dsp:nvSpPr>
      <dsp:spPr>
        <a:xfrm>
          <a:off x="2437846" y="2923410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444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444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444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4444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8BB8DC-8BA8-4ACA-9F31-10EE356ABF53}">
      <dsp:nvSpPr>
        <dsp:cNvPr id="0" name=""/>
        <dsp:cNvSpPr/>
      </dsp:nvSpPr>
      <dsp:spPr>
        <a:xfrm>
          <a:off x="2261309" y="3128933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8889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8889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8889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8889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144368-B367-4C12-B809-8E89C455C505}">
      <dsp:nvSpPr>
        <dsp:cNvPr id="0" name=""/>
        <dsp:cNvSpPr/>
      </dsp:nvSpPr>
      <dsp:spPr>
        <a:xfrm>
          <a:off x="2472342" y="296931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B91C0C-3809-4C4C-8873-0DB8A187F551}">
      <dsp:nvSpPr>
        <dsp:cNvPr id="0" name=""/>
        <dsp:cNvSpPr/>
      </dsp:nvSpPr>
      <dsp:spPr>
        <a:xfrm>
          <a:off x="2698255" y="162309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17778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17778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17778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17778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2112CE-E973-4396-AF71-083F26727C70}">
      <dsp:nvSpPr>
        <dsp:cNvPr id="0" name=""/>
        <dsp:cNvSpPr/>
      </dsp:nvSpPr>
      <dsp:spPr>
        <a:xfrm>
          <a:off x="2923492" y="27687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2222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22222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2222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22222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0C1316-2BF9-4BEC-AC6E-546CC11AE7AC}">
      <dsp:nvSpPr>
        <dsp:cNvPr id="0" name=""/>
        <dsp:cNvSpPr/>
      </dsp:nvSpPr>
      <dsp:spPr>
        <a:xfrm>
          <a:off x="3148729" y="162309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D1EF35-D53E-4603-9516-7D4641E2D684}">
      <dsp:nvSpPr>
        <dsp:cNvPr id="0" name=""/>
        <dsp:cNvSpPr/>
      </dsp:nvSpPr>
      <dsp:spPr>
        <a:xfrm>
          <a:off x="3374642" y="296931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31111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31111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31111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31111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134B52-5766-4E15-A20A-5BB2DAC3614C}">
      <dsp:nvSpPr>
        <dsp:cNvPr id="0" name=""/>
        <dsp:cNvSpPr/>
      </dsp:nvSpPr>
      <dsp:spPr>
        <a:xfrm>
          <a:off x="2923492" y="311740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35556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35556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35556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35556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F12DFA-C20F-460B-BA19-87A169E2F631}">
      <dsp:nvSpPr>
        <dsp:cNvPr id="0" name=""/>
        <dsp:cNvSpPr/>
      </dsp:nvSpPr>
      <dsp:spPr>
        <a:xfrm>
          <a:off x="2923492" y="595793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F974F7-35EF-468C-A0BD-62E06C3109BB}">
      <dsp:nvSpPr>
        <dsp:cNvPr id="0" name=""/>
        <dsp:cNvSpPr/>
      </dsp:nvSpPr>
      <dsp:spPr>
        <a:xfrm>
          <a:off x="1547721" y="3746585"/>
          <a:ext cx="3647077" cy="978254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1965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</a:t>
          </a:r>
          <a:endParaRPr lang="ru-RU" sz="2300" kern="1200" dirty="0"/>
        </a:p>
      </dsp:txBody>
      <dsp:txXfrm>
        <a:off x="1595475" y="3794339"/>
        <a:ext cx="3551569" cy="882746"/>
      </dsp:txXfrm>
    </dsp:sp>
    <dsp:sp modelId="{BDB32FFB-040E-40FE-BF88-69E95B924F84}">
      <dsp:nvSpPr>
        <dsp:cNvPr id="0" name=""/>
        <dsp:cNvSpPr/>
      </dsp:nvSpPr>
      <dsp:spPr>
        <a:xfrm>
          <a:off x="536523" y="2788076"/>
          <a:ext cx="1690966" cy="169085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22A644A4-9B8B-46F8-98C3-5B36A645CCB0}">
      <dsp:nvSpPr>
        <dsp:cNvPr id="0" name=""/>
        <dsp:cNvSpPr/>
      </dsp:nvSpPr>
      <dsp:spPr>
        <a:xfrm>
          <a:off x="3329440" y="1918508"/>
          <a:ext cx="3647077" cy="978254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1965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3377194" y="1966262"/>
        <a:ext cx="3551569" cy="882746"/>
      </dsp:txXfrm>
    </dsp:sp>
    <dsp:sp modelId="{4406BB90-8983-4CBC-932C-C8DE4EF35276}">
      <dsp:nvSpPr>
        <dsp:cNvPr id="0" name=""/>
        <dsp:cNvSpPr/>
      </dsp:nvSpPr>
      <dsp:spPr>
        <a:xfrm>
          <a:off x="2101496" y="953710"/>
          <a:ext cx="1690966" cy="169085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solidFill>
            <a:schemeClr val="accent6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C6380-5295-48AA-88B0-3549CA88C8A2}">
      <dsp:nvSpPr>
        <dsp:cNvPr id="0" name=""/>
        <dsp:cNvSpPr/>
      </dsp:nvSpPr>
      <dsp:spPr>
        <a:xfrm rot="9477494">
          <a:off x="2423645" y="805022"/>
          <a:ext cx="4453861" cy="3106013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D06A43-0530-42EA-A1AF-2D6792F38C9A}">
      <dsp:nvSpPr>
        <dsp:cNvPr id="0" name=""/>
        <dsp:cNvSpPr/>
      </dsp:nvSpPr>
      <dsp:spPr>
        <a:xfrm>
          <a:off x="2649732" y="460511"/>
          <a:ext cx="3193736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b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 </a:t>
          </a:r>
          <a:endParaRPr lang="ru-RU" sz="2300" kern="1200" dirty="0"/>
        </a:p>
      </dsp:txBody>
      <dsp:txXfrm>
        <a:off x="2649732" y="460511"/>
        <a:ext cx="3193736" cy="825496"/>
      </dsp:txXfrm>
    </dsp:sp>
    <dsp:sp modelId="{5CCB2E6E-3ECD-422A-B72B-8385EC254D5B}">
      <dsp:nvSpPr>
        <dsp:cNvPr id="0" name=""/>
        <dsp:cNvSpPr/>
      </dsp:nvSpPr>
      <dsp:spPr>
        <a:xfrm>
          <a:off x="1600660" y="2179188"/>
          <a:ext cx="2837645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smtClean="0">
              <a:solidFill>
                <a:schemeClr val="tx1"/>
              </a:solidFill>
            </a:rPr>
            <a:t>Прогноз на 2020 год</a:t>
          </a:r>
          <a:endParaRPr lang="ru-RU" sz="2300" b="0" kern="1200" dirty="0">
            <a:solidFill>
              <a:schemeClr val="tx1"/>
            </a:solidFill>
          </a:endParaRPr>
        </a:p>
      </dsp:txBody>
      <dsp:txXfrm>
        <a:off x="1600660" y="2179188"/>
        <a:ext cx="2837645" cy="8254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A8AD1E-8FA1-4BE1-BADD-101825A7CCD2}">
      <dsp:nvSpPr>
        <dsp:cNvPr id="0" name=""/>
        <dsp:cNvSpPr/>
      </dsp:nvSpPr>
      <dsp:spPr>
        <a:xfrm>
          <a:off x="2318327" y="287524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31FDEF6-D835-4147-BB79-A1DCDCBFB1C2}">
      <dsp:nvSpPr>
        <dsp:cNvPr id="0" name=""/>
        <dsp:cNvSpPr/>
      </dsp:nvSpPr>
      <dsp:spPr>
        <a:xfrm>
          <a:off x="2169574" y="311362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0E26C24-CB2D-49BC-8695-DC6D677D9C53}">
      <dsp:nvSpPr>
        <dsp:cNvPr id="0" name=""/>
        <dsp:cNvSpPr/>
      </dsp:nvSpPr>
      <dsp:spPr>
        <a:xfrm>
          <a:off x="1992292" y="332001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990B800-B345-4429-8B5C-228CA482AAD9}">
      <dsp:nvSpPr>
        <dsp:cNvPr id="0" name=""/>
        <dsp:cNvSpPr/>
      </dsp:nvSpPr>
      <dsp:spPr>
        <a:xfrm>
          <a:off x="2204215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136207-7B86-4516-B276-F23D96016A5D}">
      <dsp:nvSpPr>
        <dsp:cNvPr id="0" name=""/>
        <dsp:cNvSpPr/>
      </dsp:nvSpPr>
      <dsp:spPr>
        <a:xfrm>
          <a:off x="2431082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0F06D39-F081-4224-B262-2071AFA56055}">
      <dsp:nvSpPr>
        <dsp:cNvPr id="0" name=""/>
        <dsp:cNvSpPr/>
      </dsp:nvSpPr>
      <dsp:spPr>
        <a:xfrm>
          <a:off x="2657269" y="20568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1AF8045-EEF6-4130-B3C2-02A59C792BCC}">
      <dsp:nvSpPr>
        <dsp:cNvPr id="0" name=""/>
        <dsp:cNvSpPr/>
      </dsp:nvSpPr>
      <dsp:spPr>
        <a:xfrm>
          <a:off x="2883457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A453126-C6FF-4751-9BB2-3E4B762214D4}">
      <dsp:nvSpPr>
        <dsp:cNvPr id="0" name=""/>
        <dsp:cNvSpPr/>
      </dsp:nvSpPr>
      <dsp:spPr>
        <a:xfrm>
          <a:off x="3110323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AFF4634-4F8C-4297-9A81-E28DA06244D6}">
      <dsp:nvSpPr>
        <dsp:cNvPr id="0" name=""/>
        <dsp:cNvSpPr/>
      </dsp:nvSpPr>
      <dsp:spPr>
        <a:xfrm>
          <a:off x="2657269" y="490934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CF02C2-A119-4561-9BE7-063218C54B67}">
      <dsp:nvSpPr>
        <dsp:cNvPr id="0" name=""/>
        <dsp:cNvSpPr/>
      </dsp:nvSpPr>
      <dsp:spPr>
        <a:xfrm>
          <a:off x="2657269" y="776186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F0EA7A4-957C-40C9-B4E0-51B387CDC58A}">
      <dsp:nvSpPr>
        <dsp:cNvPr id="0" name=""/>
        <dsp:cNvSpPr/>
      </dsp:nvSpPr>
      <dsp:spPr>
        <a:xfrm>
          <a:off x="1275692" y="3940277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Оценка поступлений в 2019 году</a:t>
          </a:r>
          <a:endParaRPr lang="ru-RU" sz="2400" kern="1200" dirty="0"/>
        </a:p>
      </dsp:txBody>
      <dsp:txXfrm>
        <a:off x="1323648" y="3988233"/>
        <a:ext cx="3566558" cy="886471"/>
      </dsp:txXfrm>
    </dsp:sp>
    <dsp:sp modelId="{3D534F87-EF99-4914-9559-50A2D42C3044}">
      <dsp:nvSpPr>
        <dsp:cNvPr id="0" name=""/>
        <dsp:cNvSpPr/>
      </dsp:nvSpPr>
      <dsp:spPr>
        <a:xfrm>
          <a:off x="306261" y="3087344"/>
          <a:ext cx="1606032" cy="14787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DB197EA-E826-434E-9B29-0D007D66A4FC}">
      <dsp:nvSpPr>
        <dsp:cNvPr id="0" name=""/>
        <dsp:cNvSpPr/>
      </dsp:nvSpPr>
      <dsp:spPr>
        <a:xfrm>
          <a:off x="2823683" y="2018771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Прогноз на 2020 год</a:t>
          </a:r>
          <a:endParaRPr lang="ru-RU" sz="2400" kern="1200" dirty="0"/>
        </a:p>
      </dsp:txBody>
      <dsp:txXfrm>
        <a:off x="2871639" y="2066727"/>
        <a:ext cx="3566558" cy="886471"/>
      </dsp:txXfrm>
    </dsp:sp>
    <dsp:sp modelId="{1784CE48-96AB-43C4-8A2C-591203DCCE28}">
      <dsp:nvSpPr>
        <dsp:cNvPr id="0" name=""/>
        <dsp:cNvSpPr/>
      </dsp:nvSpPr>
      <dsp:spPr>
        <a:xfrm>
          <a:off x="1872711" y="1143127"/>
          <a:ext cx="1569116" cy="152416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647253-9EC3-4476-90D2-3CA74E35D93C}">
      <dsp:nvSpPr>
        <dsp:cNvPr id="0" name=""/>
        <dsp:cNvSpPr/>
      </dsp:nvSpPr>
      <dsp:spPr>
        <a:xfrm>
          <a:off x="2567980" y="2647478"/>
          <a:ext cx="166197" cy="166197"/>
        </a:xfrm>
        <a:prstGeom prst="ellips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7D4703-4945-445B-BF1B-58F07F10B62A}">
      <dsp:nvSpPr>
        <dsp:cNvPr id="0" name=""/>
        <dsp:cNvSpPr/>
      </dsp:nvSpPr>
      <dsp:spPr>
        <a:xfrm>
          <a:off x="2422391" y="2880792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0C64AA-26E4-4C93-90E4-8D634B502DFA}">
      <dsp:nvSpPr>
        <dsp:cNvPr id="0" name=""/>
        <dsp:cNvSpPr/>
      </dsp:nvSpPr>
      <dsp:spPr>
        <a:xfrm>
          <a:off x="2248881" y="3082792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60A14-92D0-442B-8C13-7FDC52AF7D8F}">
      <dsp:nvSpPr>
        <dsp:cNvPr id="0" name=""/>
        <dsp:cNvSpPr/>
      </dsp:nvSpPr>
      <dsp:spPr>
        <a:xfrm>
          <a:off x="2456295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A8A92E-30C0-43CE-8B35-6225AEBE19E6}">
      <dsp:nvSpPr>
        <dsp:cNvPr id="0" name=""/>
        <dsp:cNvSpPr/>
      </dsp:nvSpPr>
      <dsp:spPr>
        <a:xfrm>
          <a:off x="2678335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4FF7A9-EF06-474A-BF3D-2052A3797EE4}">
      <dsp:nvSpPr>
        <dsp:cNvPr id="0" name=""/>
        <dsp:cNvSpPr/>
      </dsp:nvSpPr>
      <dsp:spPr>
        <a:xfrm>
          <a:off x="2899711" y="34715"/>
          <a:ext cx="166197" cy="166197"/>
        </a:xfrm>
        <a:prstGeom prst="ellipse">
          <a:avLst/>
        </a:prstGeom>
        <a:solidFill>
          <a:schemeClr val="accent2">
            <a:shade val="50000"/>
            <a:hueOff val="-41484"/>
            <a:satOff val="-8409"/>
            <a:lumOff val="46251"/>
            <a:alphaOff val="0"/>
          </a:schemeClr>
        </a:solidFill>
        <a:ln w="25400" cap="flat" cmpd="sng" algn="ctr">
          <a:solidFill>
            <a:schemeClr val="accent2">
              <a:shade val="50000"/>
              <a:hueOff val="-41484"/>
              <a:satOff val="-8409"/>
              <a:lumOff val="462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3892DF-814E-4075-BD27-92BF63191AD2}">
      <dsp:nvSpPr>
        <dsp:cNvPr id="0" name=""/>
        <dsp:cNvSpPr/>
      </dsp:nvSpPr>
      <dsp:spPr>
        <a:xfrm>
          <a:off x="3121086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6FBFD5-BC48-456A-8BE4-415C711EA790}">
      <dsp:nvSpPr>
        <dsp:cNvPr id="0" name=""/>
        <dsp:cNvSpPr/>
      </dsp:nvSpPr>
      <dsp:spPr>
        <a:xfrm>
          <a:off x="3343126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CF004-2402-4A44-8FAF-449479152E84}">
      <dsp:nvSpPr>
        <dsp:cNvPr id="0" name=""/>
        <dsp:cNvSpPr/>
      </dsp:nvSpPr>
      <dsp:spPr>
        <a:xfrm>
          <a:off x="2899711" y="313898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4E8C2-73F9-46BB-AD27-C9A8EF17C1E7}">
      <dsp:nvSpPr>
        <dsp:cNvPr id="0" name=""/>
        <dsp:cNvSpPr/>
      </dsp:nvSpPr>
      <dsp:spPr>
        <a:xfrm>
          <a:off x="2899711" y="593081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33B54C-187E-4256-8301-3C3DF7B2907C}">
      <dsp:nvSpPr>
        <dsp:cNvPr id="0" name=""/>
        <dsp:cNvSpPr/>
      </dsp:nvSpPr>
      <dsp:spPr>
        <a:xfrm>
          <a:off x="3481320" y="1656184"/>
          <a:ext cx="3584549" cy="961482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Прогноз на 2020 год</a:t>
          </a:r>
        </a:p>
      </dsp:txBody>
      <dsp:txXfrm>
        <a:off x="3528256" y="1703120"/>
        <a:ext cx="3490677" cy="867610"/>
      </dsp:txXfrm>
    </dsp:sp>
    <dsp:sp modelId="{D1C6F1EA-7D01-44C5-9D53-2787D5881C81}">
      <dsp:nvSpPr>
        <dsp:cNvPr id="0" name=""/>
        <dsp:cNvSpPr/>
      </dsp:nvSpPr>
      <dsp:spPr>
        <a:xfrm>
          <a:off x="553666" y="2747778"/>
          <a:ext cx="1661975" cy="1661865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139AF2-8D41-4F68-8E91-912DF6109E8C}">
      <dsp:nvSpPr>
        <dsp:cNvPr id="0" name=""/>
        <dsp:cNvSpPr/>
      </dsp:nvSpPr>
      <dsp:spPr>
        <a:xfrm>
          <a:off x="2016218" y="3564887"/>
          <a:ext cx="3584549" cy="961482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Оценка поступлений в 2019 году</a:t>
          </a:r>
        </a:p>
      </dsp:txBody>
      <dsp:txXfrm>
        <a:off x="2063154" y="3611823"/>
        <a:ext cx="3490677" cy="867610"/>
      </dsp:txXfrm>
    </dsp:sp>
    <dsp:sp modelId="{0D23433E-0133-4ACE-A68C-D1D7A213D0F3}">
      <dsp:nvSpPr>
        <dsp:cNvPr id="0" name=""/>
        <dsp:cNvSpPr/>
      </dsp:nvSpPr>
      <dsp:spPr>
        <a:xfrm>
          <a:off x="2068723" y="867153"/>
          <a:ext cx="1661975" cy="1661865"/>
        </a:xfrm>
        <a:prstGeom prst="ellipse">
          <a:avLst/>
        </a:prstGeom>
        <a:solidFill>
          <a:schemeClr val="accent2">
            <a:tint val="50000"/>
            <a:hueOff val="979"/>
            <a:satOff val="591"/>
            <a:lumOff val="-21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1C6F55-39C9-4C9C-8534-2ADAC97B3949}">
      <dsp:nvSpPr>
        <dsp:cNvPr id="0" name=""/>
        <dsp:cNvSpPr/>
      </dsp:nvSpPr>
      <dsp:spPr>
        <a:xfrm>
          <a:off x="0" y="0"/>
          <a:ext cx="4608512" cy="460851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Общий  объем недоимки  </a:t>
          </a:r>
          <a:r>
            <a:rPr lang="en-US" sz="2000" b="1" kern="1200" dirty="0" smtClean="0">
              <a:solidFill>
                <a:schemeClr val="tx1"/>
              </a:solidFill>
            </a:rPr>
            <a:t>1 117,0</a:t>
          </a:r>
          <a:r>
            <a:rPr lang="ru-RU" sz="2000" b="1" kern="1200" dirty="0" smtClean="0">
              <a:solidFill>
                <a:schemeClr val="tx1"/>
              </a:solidFill>
            </a:rPr>
            <a:t> тыс.руб.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из них: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094521" y="345638"/>
        <a:ext cx="2419468" cy="783447"/>
      </dsp:txXfrm>
    </dsp:sp>
    <dsp:sp modelId="{BCD76780-CEF7-42F7-A1FB-64C7E2C52E7D}">
      <dsp:nvSpPr>
        <dsp:cNvPr id="0" name=""/>
        <dsp:cNvSpPr/>
      </dsp:nvSpPr>
      <dsp:spPr>
        <a:xfrm>
          <a:off x="504044" y="1728186"/>
          <a:ext cx="2917464" cy="2796733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9525" cap="flat" cmpd="sng" algn="ctr">
          <a:solidFill>
            <a:srgbClr val="4D2403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Объем недоимки по налоговым платежам, включенный в расчет прогноза налоговых доходов, составляет </a:t>
          </a:r>
          <a:endParaRPr lang="en-US" sz="1600" b="1" kern="1200" dirty="0" smtClean="0">
            <a:solidFill>
              <a:schemeClr val="tx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487,0 </a:t>
          </a:r>
          <a:r>
            <a:rPr lang="ru-RU" sz="1600" b="1" kern="1200" dirty="0" smtClean="0">
              <a:solidFill>
                <a:schemeClr val="tx1"/>
              </a:solidFill>
            </a:rPr>
            <a:t>тыс.руб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931297" y="2427369"/>
        <a:ext cx="2062959" cy="139836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E8371A-63D7-4522-9E82-DCF3FC674214}">
      <dsp:nvSpPr>
        <dsp:cNvPr id="0" name=""/>
        <dsp:cNvSpPr/>
      </dsp:nvSpPr>
      <dsp:spPr>
        <a:xfrm rot="5400000">
          <a:off x="503843" y="391886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890330" y="566912"/>
        <a:ext cx="1153919" cy="1326345"/>
      </dsp:txXfrm>
    </dsp:sp>
    <dsp:sp modelId="{D6EABD7E-FC76-4F30-A6FD-1A84E4F4CCC4}">
      <dsp:nvSpPr>
        <dsp:cNvPr id="0" name=""/>
        <dsp:cNvSpPr/>
      </dsp:nvSpPr>
      <dsp:spPr>
        <a:xfrm>
          <a:off x="5746487" y="387262"/>
          <a:ext cx="2150413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B2F91-D8CF-4735-9F28-BCDEB8A48651}">
      <dsp:nvSpPr>
        <dsp:cNvPr id="0" name=""/>
        <dsp:cNvSpPr/>
      </dsp:nvSpPr>
      <dsp:spPr>
        <a:xfrm rot="5400000">
          <a:off x="2504154" y="391886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2890641" y="566912"/>
        <a:ext cx="1153919" cy="1326345"/>
      </dsp:txXfrm>
    </dsp:sp>
    <dsp:sp modelId="{9FD4ECDA-B18C-48F0-9703-14E3E5199538}">
      <dsp:nvSpPr>
        <dsp:cNvPr id="0" name=""/>
        <dsp:cNvSpPr/>
      </dsp:nvSpPr>
      <dsp:spPr>
        <a:xfrm rot="5400000">
          <a:off x="1530068" y="2041809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1866154"/>
                <a:satOff val="-2350"/>
                <a:lumOff val="7843"/>
                <a:alphaOff val="0"/>
                <a:shade val="51000"/>
                <a:satMod val="130000"/>
              </a:schemeClr>
            </a:gs>
            <a:gs pos="80000">
              <a:schemeClr val="accent2">
                <a:hueOff val="1866154"/>
                <a:satOff val="-2350"/>
                <a:lumOff val="7843"/>
                <a:alphaOff val="0"/>
                <a:shade val="93000"/>
                <a:satMod val="130000"/>
              </a:schemeClr>
            </a:gs>
            <a:gs pos="100000">
              <a:schemeClr val="accent2">
                <a:hueOff val="1866154"/>
                <a:satOff val="-2350"/>
                <a:lumOff val="78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Дефицит 8 672,9 тыс.руб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 rot="-5400000">
        <a:off x="1916555" y="2216835"/>
        <a:ext cx="1153919" cy="1326345"/>
      </dsp:txXfrm>
    </dsp:sp>
    <dsp:sp modelId="{8D6AFC8D-61A0-4452-8BCF-4C21005BDC7A}">
      <dsp:nvSpPr>
        <dsp:cNvPr id="0" name=""/>
        <dsp:cNvSpPr/>
      </dsp:nvSpPr>
      <dsp:spPr>
        <a:xfrm>
          <a:off x="960083" y="2022809"/>
          <a:ext cx="2081045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5C49A-B00F-4B1A-A157-3EE583214AE1}">
      <dsp:nvSpPr>
        <dsp:cNvPr id="0" name=""/>
        <dsp:cNvSpPr/>
      </dsp:nvSpPr>
      <dsp:spPr>
        <a:xfrm rot="5400000">
          <a:off x="4915503" y="357010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5301990" y="532036"/>
        <a:ext cx="1153919" cy="1326345"/>
      </dsp:txXfrm>
    </dsp:sp>
    <dsp:sp modelId="{7EAD9F8A-C788-485F-B6EC-40D6E4F87BD3}">
      <dsp:nvSpPr>
        <dsp:cNvPr id="0" name=""/>
        <dsp:cNvSpPr/>
      </dsp:nvSpPr>
      <dsp:spPr>
        <a:xfrm rot="5400000">
          <a:off x="6788305" y="374390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7174792" y="549416"/>
        <a:ext cx="1153919" cy="1326345"/>
      </dsp:txXfrm>
    </dsp:sp>
    <dsp:sp modelId="{FD2D69C1-5FC6-4BC9-88B0-1EFF9669F278}">
      <dsp:nvSpPr>
        <dsp:cNvPr id="0" name=""/>
        <dsp:cNvSpPr/>
      </dsp:nvSpPr>
      <dsp:spPr>
        <a:xfrm>
          <a:off x="5746487" y="3658357"/>
          <a:ext cx="2150413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472C21-E405-438A-AEE5-F6B0068223D5}">
      <dsp:nvSpPr>
        <dsp:cNvPr id="0" name=""/>
        <dsp:cNvSpPr/>
      </dsp:nvSpPr>
      <dsp:spPr>
        <a:xfrm rot="5400000">
          <a:off x="5835826" y="2041809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B1864D"/>
            </a:gs>
            <a:gs pos="80000">
              <a:srgbClr val="B2874E"/>
            </a:gs>
            <a:gs pos="100000">
              <a:srgbClr val="B1864D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Дефицит  7 491,6 тыс.руб</a:t>
          </a:r>
          <a:endParaRPr lang="ru-RU" sz="2000" b="1" kern="1200" dirty="0"/>
        </a:p>
      </dsp:txBody>
      <dsp:txXfrm rot="-5400000">
        <a:off x="6222313" y="2216835"/>
        <a:ext cx="1153919" cy="13263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image" Target="../media/image79.jp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0.33346</cdr:x>
      <cdr:y>0.46637</cdr:y>
    </cdr:from>
    <cdr:to>
      <cdr:x>0.71669</cdr:x>
      <cdr:y>0.56769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1620007">
          <a:off x="2192973" y="1988708"/>
          <a:ext cx="2520280" cy="432048"/>
        </a:xfrm>
        <a:prstGeom xmlns:a="http://schemas.openxmlformats.org/drawingml/2006/main" prst="rightArrow">
          <a:avLst/>
        </a:prstGeom>
        <a:gradFill xmlns:a="http://schemas.openxmlformats.org/drawingml/2006/main">
          <a:gsLst>
            <a:gs pos="0">
              <a:schemeClr val="accent6">
                <a:tint val="50000"/>
                <a:satMod val="300000"/>
                <a:alpha val="69000"/>
              </a:schemeClr>
            </a:gs>
            <a:gs pos="35000">
              <a:schemeClr val="accent6">
                <a:tint val="37000"/>
                <a:satMod val="300000"/>
                <a:alpha val="65000"/>
              </a:schemeClr>
            </a:gs>
            <a:gs pos="100000">
              <a:schemeClr val="accent6">
                <a:tint val="15000"/>
                <a:satMod val="350000"/>
                <a:alpha val="69000"/>
              </a:schemeClr>
            </a:gs>
          </a:gsLst>
        </a:gra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0.23505</cdr:x>
      <cdr:y>0.5493</cdr:y>
    </cdr:from>
    <cdr:to>
      <cdr:x>0.41496</cdr:x>
      <cdr:y>0.61759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1944216" y="2896096"/>
          <a:ext cx="1488195" cy="3600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0.23719</cdr:x>
      <cdr:y>0.72685</cdr:y>
    </cdr:from>
    <cdr:to>
      <cdr:x>0.4171</cdr:x>
      <cdr:y>0.76782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 flipV="1">
          <a:off x="1961920" y="3832200"/>
          <a:ext cx="1488195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0.23932</cdr:x>
      <cdr:y>0.83883</cdr:y>
    </cdr:from>
    <cdr:to>
      <cdr:x>0.4188</cdr:x>
      <cdr:y>0.83883</cdr:y>
    </cdr:to>
    <cdr:cxnSp macro="">
      <cdr:nvCxnSpPr>
        <cdr:cNvPr id="7" name="Прямая со стрелкой 6"/>
        <cdr:cNvCxnSpPr/>
      </cdr:nvCxnSpPr>
      <cdr:spPr>
        <a:xfrm xmlns:a="http://schemas.openxmlformats.org/drawingml/2006/main">
          <a:off x="2016224" y="4497399"/>
          <a:ext cx="1512168" cy="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0.26987</cdr:x>
      <cdr:y>0.52198</cdr:y>
    </cdr:from>
    <cdr:to>
      <cdr:x>0.33081</cdr:x>
      <cdr:y>0.56296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32248" y="2752080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0.28293</cdr:x>
      <cdr:y>0.68587</cdr:y>
    </cdr:from>
    <cdr:to>
      <cdr:x>0.32039</cdr:x>
      <cdr:y>0.69455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340260" y="3616176"/>
          <a:ext cx="309868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0.24922</cdr:x>
      <cdr:y>0.68601</cdr:y>
    </cdr:from>
    <cdr:to>
      <cdr:x>0.35217</cdr:x>
      <cdr:y>0.74212</cdr:y>
    </cdr:to>
    <cdr:sp macro="" textlink="">
      <cdr:nvSpPr>
        <cdr:cNvPr id="11" name="TextBox 10"/>
        <cdr:cNvSpPr txBox="1"/>
      </cdr:nvSpPr>
      <cdr:spPr>
        <a:xfrm xmlns:a="http://schemas.openxmlformats.org/drawingml/2006/main" rot="20991163">
          <a:off x="2061423" y="3616873"/>
          <a:ext cx="851620" cy="2958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100,2%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0.26987</cdr:x>
      <cdr:y>0.79514</cdr:y>
    </cdr:from>
    <cdr:to>
      <cdr:x>0.35061</cdr:x>
      <cdr:y>0.83611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32248" y="4192240"/>
          <a:ext cx="66787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0.27133</cdr:x>
      <cdr:y>0.77318</cdr:y>
    </cdr:from>
    <cdr:to>
      <cdr:x>0.35839</cdr:x>
      <cdr:y>0.83606</cdr:y>
    </cdr:to>
    <cdr:sp macro="" textlink="">
      <cdr:nvSpPr>
        <cdr:cNvPr id="4" name="TextBox 3"/>
        <cdr:cNvSpPr txBox="1"/>
      </cdr:nvSpPr>
      <cdr:spPr>
        <a:xfrm xmlns:a="http://schemas.openxmlformats.org/drawingml/2006/main" rot="21324971">
          <a:off x="2244344" y="4076467"/>
          <a:ext cx="720080" cy="3315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100,0%</a:t>
          </a:r>
          <a:endParaRPr lang="ru-RU" sz="14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0.23333</cdr:x>
      <cdr:y>0.19658</cdr:y>
    </cdr:from>
    <cdr:to>
      <cdr:x>0.41667</cdr:x>
      <cdr:y>0.49144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2016224" y="1008112"/>
          <a:ext cx="1584176" cy="151216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0.23333</cdr:x>
      <cdr:y>0.39315</cdr:y>
    </cdr:from>
    <cdr:to>
      <cdr:x>0.41667</cdr:x>
      <cdr:y>0.51952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>
          <a:off x="2016224" y="2016224"/>
          <a:ext cx="1584176" cy="64807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5"/>
        </a:lnRef>
        <a:fillRef xmlns:a="http://schemas.openxmlformats.org/drawingml/2006/main" idx="0">
          <a:schemeClr val="accent5"/>
        </a:fillRef>
        <a:effectRef xmlns:a="http://schemas.openxmlformats.org/drawingml/2006/main" idx="2">
          <a:schemeClr val="accent5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0.23333</cdr:x>
      <cdr:y>0.44932</cdr:y>
    </cdr:from>
    <cdr:to>
      <cdr:x>0.41667</cdr:x>
      <cdr:y>0.51952</cdr:y>
    </cdr:to>
    <cdr:cxnSp macro="">
      <cdr:nvCxnSpPr>
        <cdr:cNvPr id="7" name="Прямая со стрелкой 6"/>
        <cdr:cNvCxnSpPr/>
      </cdr:nvCxnSpPr>
      <cdr:spPr>
        <a:xfrm xmlns:a="http://schemas.openxmlformats.org/drawingml/2006/main">
          <a:off x="2016224" y="2304256"/>
          <a:ext cx="1584176" cy="3600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2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0.23333</cdr:x>
      <cdr:y>0.57569</cdr:y>
    </cdr:from>
    <cdr:to>
      <cdr:x>0.41667</cdr:x>
      <cdr:y>0.64589</cdr:y>
    </cdr:to>
    <cdr:cxnSp macro="">
      <cdr:nvCxnSpPr>
        <cdr:cNvPr id="9" name="Прямая со стрелкой 8"/>
        <cdr:cNvCxnSpPr/>
      </cdr:nvCxnSpPr>
      <cdr:spPr>
        <a:xfrm xmlns:a="http://schemas.openxmlformats.org/drawingml/2006/main">
          <a:off x="2016224" y="2952328"/>
          <a:ext cx="1584176" cy="3600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0.23333</cdr:x>
      <cdr:y>0.77922</cdr:y>
    </cdr:from>
    <cdr:to>
      <cdr:x>0.41667</cdr:x>
      <cdr:y>0.8073</cdr:y>
    </cdr:to>
    <cdr:cxnSp macro="">
      <cdr:nvCxnSpPr>
        <cdr:cNvPr id="11" name="Прямая со стрелкой 10"/>
        <cdr:cNvCxnSpPr/>
      </cdr:nvCxnSpPr>
      <cdr:spPr>
        <a:xfrm xmlns:a="http://schemas.openxmlformats.org/drawingml/2006/main">
          <a:off x="2016224" y="4320480"/>
          <a:ext cx="1584176" cy="15570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0.23333</cdr:x>
      <cdr:y>0.87013</cdr:y>
    </cdr:from>
    <cdr:to>
      <cdr:x>0.41667</cdr:x>
      <cdr:y>0.87013</cdr:y>
    </cdr:to>
    <cdr:cxnSp macro="">
      <cdr:nvCxnSpPr>
        <cdr:cNvPr id="13" name="Прямая со стрелкой 12"/>
        <cdr:cNvCxnSpPr/>
      </cdr:nvCxnSpPr>
      <cdr:spPr>
        <a:xfrm xmlns:a="http://schemas.openxmlformats.org/drawingml/2006/main">
          <a:off x="2016224" y="4824536"/>
          <a:ext cx="1584176" cy="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0.24167</cdr:x>
      <cdr:y>0.83117</cdr:y>
    </cdr:from>
    <cdr:to>
      <cdr:x>0.30833</cdr:x>
      <cdr:y>0.8961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2088232" y="4608512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51</a:t>
          </a:r>
          <a:r>
            <a:rPr lang="ru-RU" sz="1100" dirty="0" smtClean="0"/>
            <a:t>,5%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0.25106</cdr:x>
      <cdr:y>0.74525</cdr:y>
    </cdr:from>
    <cdr:to>
      <cdr:x>0.31773</cdr:x>
      <cdr:y>0.78421</cdr:y>
    </cdr:to>
    <cdr:sp macro="" textlink="">
      <cdr:nvSpPr>
        <cdr:cNvPr id="19" name="TextBox 18"/>
        <cdr:cNvSpPr txBox="1"/>
      </cdr:nvSpPr>
      <cdr:spPr>
        <a:xfrm xmlns:a="http://schemas.openxmlformats.org/drawingml/2006/main" rot="336691">
          <a:off x="2169421" y="4132102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16</a:t>
          </a:r>
          <a:r>
            <a:rPr lang="ru-RU" sz="1100" dirty="0" smtClean="0"/>
            <a:t>,5%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0.25309</cdr:x>
      <cdr:y>0.55749</cdr:y>
    </cdr:from>
    <cdr:to>
      <cdr:x>0.31975</cdr:x>
      <cdr:y>0.60944</cdr:y>
    </cdr:to>
    <cdr:sp macro="" textlink="">
      <cdr:nvSpPr>
        <cdr:cNvPr id="20" name="TextBox 19"/>
        <cdr:cNvSpPr txBox="1"/>
      </cdr:nvSpPr>
      <cdr:spPr>
        <a:xfrm xmlns:a="http://schemas.openxmlformats.org/drawingml/2006/main" rot="859016">
          <a:off x="2186907" y="3091090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19</a:t>
          </a:r>
          <a:r>
            <a:rPr lang="ru-RU" sz="1100" dirty="0" smtClean="0"/>
            <a:t>,8%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0.23852</cdr:x>
      <cdr:y>0.38414</cdr:y>
    </cdr:from>
    <cdr:to>
      <cdr:x>0.31352</cdr:x>
      <cdr:y>0.44907</cdr:y>
    </cdr:to>
    <cdr:sp macro="" textlink="">
      <cdr:nvSpPr>
        <cdr:cNvPr id="21" name="TextBox 20"/>
        <cdr:cNvSpPr txBox="1"/>
      </cdr:nvSpPr>
      <cdr:spPr>
        <a:xfrm xmlns:a="http://schemas.openxmlformats.org/drawingml/2006/main" rot="1400768">
          <a:off x="2061033" y="2129896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88</a:t>
          </a:r>
          <a:r>
            <a:rPr lang="ru-RU" sz="1100" dirty="0" smtClean="0"/>
            <a:t>,8%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0.25</cdr:x>
      <cdr:y>0.74026</cdr:y>
    </cdr:from>
    <cdr:to>
      <cdr:x>0.31667</cdr:x>
      <cdr:y>0.74851</cdr:y>
    </cdr:to>
    <cdr:sp macro="" textlink="">
      <cdr:nvSpPr>
        <cdr:cNvPr id="22" name="TextBox 21"/>
        <cdr:cNvSpPr txBox="1"/>
      </cdr:nvSpPr>
      <cdr:spPr>
        <a:xfrm xmlns:a="http://schemas.openxmlformats.org/drawingml/2006/main" flipH="1" flipV="1">
          <a:off x="2160240" y="4104456"/>
          <a:ext cx="576064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0.25833</cdr:x>
      <cdr:y>0.7013</cdr:y>
    </cdr:from>
    <cdr:to>
      <cdr:x>0.33333</cdr:x>
      <cdr:y>0.75325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232248" y="3888432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0.25</cdr:x>
      <cdr:y>0.54545</cdr:y>
    </cdr:from>
    <cdr:to>
      <cdr:x>0.325</cdr:x>
      <cdr:y>0.5974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2160240" y="3024336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0.25</cdr:x>
      <cdr:y>0.42857</cdr:y>
    </cdr:from>
    <cdr:to>
      <cdr:x>0.30771</cdr:x>
      <cdr:y>0.46753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2223120" y="2376256"/>
          <a:ext cx="513184" cy="2160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100%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0.26667</cdr:x>
      <cdr:y>0.20779</cdr:y>
    </cdr:from>
    <cdr:to>
      <cdr:x>0.31667</cdr:x>
      <cdr:y>0.28571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2304256" y="1152128"/>
          <a:ext cx="43204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0.28333</cdr:x>
      <cdr:y>0.24675</cdr:y>
    </cdr:from>
    <cdr:to>
      <cdr:x>0.31667</cdr:x>
      <cdr:y>0.2987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2448272" y="1368152"/>
          <a:ext cx="28803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0.2693</cdr:x>
      <cdr:y>0.24843</cdr:y>
    </cdr:from>
    <cdr:to>
      <cdr:x>0.33376</cdr:x>
      <cdr:y>0.30038</cdr:y>
    </cdr:to>
    <cdr:sp macro="" textlink="">
      <cdr:nvSpPr>
        <cdr:cNvPr id="29" name="TextBox 28"/>
        <cdr:cNvSpPr txBox="1"/>
      </cdr:nvSpPr>
      <cdr:spPr>
        <a:xfrm xmlns:a="http://schemas.openxmlformats.org/drawingml/2006/main" rot="2606470">
          <a:off x="2394736" y="1377423"/>
          <a:ext cx="573246" cy="2880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100%</a:t>
          </a:r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0.31903</cdr:x>
      <cdr:y>0.50785</cdr:y>
    </cdr:from>
    <cdr:to>
      <cdr:x>0.6238</cdr:x>
      <cdr:y>0.62357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19773806">
          <a:off x="2067570" y="2157575"/>
          <a:ext cx="1975117" cy="491647"/>
        </a:xfrm>
        <a:prstGeom xmlns:a="http://schemas.openxmlformats.org/drawingml/2006/main" prst="rightArrow">
          <a:avLst/>
        </a:prstGeom>
        <a:gradFill xmlns:a="http://schemas.openxmlformats.org/drawingml/2006/main">
          <a:gsLst>
            <a:gs pos="0">
              <a:schemeClr val="accent5">
                <a:shade val="51000"/>
                <a:satMod val="130000"/>
                <a:alpha val="35000"/>
              </a:schemeClr>
            </a:gs>
            <a:gs pos="80000">
              <a:schemeClr val="accent5">
                <a:shade val="93000"/>
                <a:satMod val="130000"/>
                <a:alpha val="76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</a:gradFill>
      </cdr:spPr>
      <cdr:style>
        <a:lnRef xmlns:a="http://schemas.openxmlformats.org/drawingml/2006/main" idx="0">
          <a:schemeClr val="accent5"/>
        </a:lnRef>
        <a:fillRef xmlns:a="http://schemas.openxmlformats.org/drawingml/2006/main" idx="3">
          <a:schemeClr val="accent5"/>
        </a:fillRef>
        <a:effectRef xmlns:a="http://schemas.openxmlformats.org/drawingml/2006/main" idx="3">
          <a:schemeClr val="accent5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0.35689</cdr:x>
      <cdr:y>0.45474</cdr:y>
    </cdr:from>
    <cdr:to>
      <cdr:x>0.53467</cdr:x>
      <cdr:y>0.53949</cdr:y>
    </cdr:to>
    <cdr:sp macro="" textlink="">
      <cdr:nvSpPr>
        <cdr:cNvPr id="3" name="TextBox 2"/>
        <cdr:cNvSpPr txBox="1"/>
      </cdr:nvSpPr>
      <cdr:spPr>
        <a:xfrm xmlns:a="http://schemas.openxmlformats.org/drawingml/2006/main" rot="19698596">
          <a:off x="2312935" y="1931964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    5,3</a:t>
          </a:r>
          <a:r>
            <a:rPr lang="ru-RU" sz="1100" dirty="0" smtClean="0"/>
            <a:t>%</a:t>
          </a:r>
          <a:endParaRPr lang="ru-RU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0.41362</cdr:x>
      <cdr:y>0.23361</cdr:y>
    </cdr:from>
    <cdr:to>
      <cdr:x>0.85966</cdr:x>
      <cdr:y>0.48579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39952" y="733751"/>
          <a:ext cx="4464496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на 2020 год предусмотрены в сумме 39 415,3 тыс.руб.</a:t>
          </a:r>
          <a:endParaRPr lang="ru-RU" sz="20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0.03038</cdr:x>
      <cdr:y>0.01481</cdr:y>
    </cdr:from>
    <cdr:to>
      <cdr:x>0.83408</cdr:x>
      <cdr:y>0.11852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1347" y="72008"/>
          <a:ext cx="691276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292 759,9</a:t>
          </a:r>
          <a:r>
            <a:rPr lang="en-US" sz="2000" dirty="0" smtClean="0"/>
            <a:t> </a:t>
          </a:r>
          <a:r>
            <a:rPr lang="ru-RU" sz="2000" dirty="0" smtClean="0"/>
            <a:t>тыс.руб.:</a:t>
          </a:r>
          <a:endParaRPr lang="ru-RU" sz="20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0.24138</cdr:x>
      <cdr:y>0.08676</cdr:y>
    </cdr:from>
    <cdr:to>
      <cdr:x>0.97414</cdr:x>
      <cdr:y>0.23684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6224" y="237402"/>
          <a:ext cx="6120680" cy="4106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43 785,5 тыс.руб:</a:t>
          </a:r>
          <a:endParaRPr lang="ru-RU" sz="20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0.64474</cdr:y>
    </cdr:from>
    <cdr:to>
      <cdr:x>0.31431</cdr:x>
      <cdr:y>1</cdr:y>
    </cdr:to>
    <cdr:pic>
      <cdr:nvPicPr>
        <cdr:cNvPr id="3" name="Рисунок 2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-179512" y="3528392"/>
          <a:ext cx="2761206" cy="194419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0.70222</cdr:x>
      <cdr:y>0.65789</cdr:y>
    </cdr:from>
    <cdr:to>
      <cdr:x>1</cdr:x>
      <cdr:y>1</cdr:y>
    </cdr:to>
    <cdr:pic>
      <cdr:nvPicPr>
        <cdr:cNvPr id="4" name="Рисунок 3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6168986" y="3600400"/>
          <a:ext cx="2615990" cy="187220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0.01639</cdr:x>
      <cdr:y>0.01316</cdr:y>
    </cdr:from>
    <cdr:to>
      <cdr:x>0.77049</cdr:x>
      <cdr:y>0.10526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72008"/>
          <a:ext cx="662473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28 618,4 тыс.руб:</a:t>
          </a:r>
          <a:endParaRPr lang="ru-RU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18422-9465-49F9-BEE2-BDF5B5CCF542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BA160-F62B-43E0-9C98-C83CBE8A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3865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9F4C1-5DC3-4EF0-8B12-62EA49E15130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4581F-F431-4CC8-B755-90258E361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48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4581F-F431-4CC8-B755-90258E36193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434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4581F-F431-4CC8-B755-90258E361935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539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16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87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8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58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64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75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66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50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02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50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65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932A7-BBE9-47E0-AAB5-8DCE8957CC0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84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image" Target="../media/image19.png"/><Relationship Id="rId7" Type="http://schemas.openxmlformats.org/officeDocument/2006/relationships/diagramData" Target="../diagrams/data5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11" Type="http://schemas.microsoft.com/office/2007/relationships/diagramDrawing" Target="../diagrams/drawing5.xml"/><Relationship Id="rId5" Type="http://schemas.openxmlformats.org/officeDocument/2006/relationships/image" Target="../media/image21.png"/><Relationship Id="rId10" Type="http://schemas.openxmlformats.org/officeDocument/2006/relationships/diagramColors" Target="../diagrams/colors5.xml"/><Relationship Id="rId4" Type="http://schemas.openxmlformats.org/officeDocument/2006/relationships/image" Target="../media/image20.png"/><Relationship Id="rId9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4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7" Type="http://schemas.openxmlformats.org/officeDocument/2006/relationships/image" Target="../media/image58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g"/><Relationship Id="rId4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chart" Target="../charts/chart12.xml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jpg"/><Relationship Id="rId5" Type="http://schemas.openxmlformats.org/officeDocument/2006/relationships/image" Target="../media/image76.jpg"/><Relationship Id="rId4" Type="http://schemas.openxmlformats.org/officeDocument/2006/relationships/image" Target="../media/image75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82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9.jpeg"/><Relationship Id="rId4" Type="http://schemas.openxmlformats.org/officeDocument/2006/relationships/image" Target="../media/image8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diagramLayout" Target="../diagrams/layout13.xml"/><Relationship Id="rId7" Type="http://schemas.openxmlformats.org/officeDocument/2006/relationships/image" Target="../media/image92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13" Type="http://schemas.microsoft.com/office/2007/relationships/diagramDrawing" Target="../diagrams/drawing15.xml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12" Type="http://schemas.openxmlformats.org/officeDocument/2006/relationships/diagramColors" Target="../diagrams/colors15.xm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4.xml"/><Relationship Id="rId11" Type="http://schemas.openxmlformats.org/officeDocument/2006/relationships/diagramQuickStyle" Target="../diagrams/quickStyle15.xml"/><Relationship Id="rId5" Type="http://schemas.openxmlformats.org/officeDocument/2006/relationships/diagramQuickStyle" Target="../diagrams/quickStyle14.xml"/><Relationship Id="rId10" Type="http://schemas.openxmlformats.org/officeDocument/2006/relationships/diagramLayout" Target="../diagrams/layout15.xml"/><Relationship Id="rId4" Type="http://schemas.openxmlformats.org/officeDocument/2006/relationships/diagramLayout" Target="../diagrams/layout14.xml"/><Relationship Id="rId9" Type="http://schemas.openxmlformats.org/officeDocument/2006/relationships/diagramData" Target="../diagrams/data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5.jp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98501"/>
            <a:ext cx="4407632" cy="32831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773345"/>
            <a:ext cx="2520280" cy="19608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5679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БЮДЖЕТ ДЛЯ ГРАЖДАН</a:t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(проект)</a:t>
            </a:r>
            <a:endParaRPr lang="ru-RU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2" y="4773345"/>
            <a:ext cx="2422756" cy="19608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767038"/>
            <a:ext cx="2412814" cy="19608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0384" y="1662804"/>
            <a:ext cx="40324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6A0202"/>
                </a:solidFill>
              </a:rPr>
              <a:t>Подготовлен на основании решения районной Думы «Об утверждении бюджета муниципального образования Малмыжский муниципальный район Кировской области на 20</a:t>
            </a:r>
            <a:r>
              <a:rPr lang="en-US" sz="2000" b="1" dirty="0" smtClean="0">
                <a:solidFill>
                  <a:srgbClr val="6A0202"/>
                </a:solidFill>
              </a:rPr>
              <a:t>20</a:t>
            </a:r>
            <a:r>
              <a:rPr lang="ru-RU" sz="2000" b="1" dirty="0" smtClean="0">
                <a:solidFill>
                  <a:srgbClr val="6A0202"/>
                </a:solidFill>
              </a:rPr>
              <a:t> год и плановый период 202</a:t>
            </a:r>
            <a:r>
              <a:rPr lang="en-US" sz="2000" b="1" dirty="0" smtClean="0">
                <a:solidFill>
                  <a:srgbClr val="6A0202"/>
                </a:solidFill>
              </a:rPr>
              <a:t>1</a:t>
            </a:r>
            <a:r>
              <a:rPr lang="ru-RU" sz="2000" b="1" dirty="0" smtClean="0">
                <a:solidFill>
                  <a:srgbClr val="6A0202"/>
                </a:solidFill>
              </a:rPr>
              <a:t> и 202</a:t>
            </a:r>
            <a:r>
              <a:rPr lang="en-US" sz="2000" b="1" dirty="0" smtClean="0">
                <a:solidFill>
                  <a:srgbClr val="6A0202"/>
                </a:solidFill>
              </a:rPr>
              <a:t>2</a:t>
            </a:r>
            <a:r>
              <a:rPr lang="ru-RU" sz="2000" b="1" dirty="0" smtClean="0">
                <a:solidFill>
                  <a:srgbClr val="6A0202"/>
                </a:solidFill>
              </a:rPr>
              <a:t> годов»</a:t>
            </a:r>
            <a:endParaRPr lang="ru-RU" sz="2000" b="1" dirty="0">
              <a:solidFill>
                <a:srgbClr val="6A02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1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120"/>
            <a:ext cx="5796136" cy="251329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898550"/>
            <a:ext cx="1628800" cy="16288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018" y="2051144"/>
            <a:ext cx="1700808" cy="170080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493" y="3573016"/>
            <a:ext cx="1689100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24813" y="1241054"/>
            <a:ext cx="2232248" cy="1620180"/>
          </a:xfrm>
          <a:prstGeom prst="rect">
            <a:avLst/>
          </a:prstGeom>
          <a:solidFill>
            <a:schemeClr val="accent6">
              <a:lumMod val="75000"/>
              <a:alpha val="53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1412776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Снижение к оценке текущего года на 195,6 тыс.руб или на 39,4 %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99979" y="4005064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301,0 тыс.руб.</a:t>
            </a:r>
          </a:p>
        </p:txBody>
      </p:sp>
      <p:sp>
        <p:nvSpPr>
          <p:cNvPr id="16" name="Овал 15"/>
          <p:cNvSpPr/>
          <p:nvPr/>
        </p:nvSpPr>
        <p:spPr>
          <a:xfrm>
            <a:off x="6228184" y="1530985"/>
            <a:ext cx="1595586" cy="158417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460420" y="199990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496,6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772" y="39251"/>
            <a:ext cx="1552228" cy="10134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7556276" cy="105273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>Единый сельскохозяйственный налог </a:t>
            </a:r>
            <a:br>
              <a:rPr lang="ru-RU" sz="2800" dirty="0" smtClean="0"/>
            </a:br>
            <a:r>
              <a:rPr lang="ru-RU" sz="2800" dirty="0" smtClean="0"/>
              <a:t>в 2020 году</a:t>
            </a:r>
            <a:endParaRPr lang="ru-RU" sz="28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73690" y="4041692"/>
            <a:ext cx="734493" cy="62360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73690" y="2996952"/>
            <a:ext cx="0" cy="10447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223651274"/>
              </p:ext>
            </p:extLst>
          </p:nvPr>
        </p:nvGraphicFramePr>
        <p:xfrm>
          <a:off x="-119285" y="1556792"/>
          <a:ext cx="7488878" cy="5159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81594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4" grpId="0"/>
      <p:bldP spid="16" grpId="0" animBg="1"/>
      <p:bldP spid="17" grpId="0"/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722" y="3501008"/>
            <a:ext cx="3291840" cy="32918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4624"/>
            <a:ext cx="7643004" cy="10081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Налог, взимаемый в связи с применением патентной системы налогообложения в 2020 году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7" y="116631"/>
            <a:ext cx="1306124" cy="945105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36990111"/>
              </p:ext>
            </p:extLst>
          </p:nvPr>
        </p:nvGraphicFramePr>
        <p:xfrm>
          <a:off x="83983" y="1061736"/>
          <a:ext cx="679241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95736" y="2585016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672,0 тыс.руб.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4521310"/>
            <a:ext cx="1178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633,5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7657" y="1340768"/>
            <a:ext cx="2736303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Выше ожидаемой оценки текущего года на 38,5 тыс.руб., или на 6,1%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4283968" y="1916832"/>
            <a:ext cx="576064" cy="7920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60032" y="1916832"/>
            <a:ext cx="10801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07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P spid="7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3248109"/>
            <a:ext cx="3176088" cy="2744537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118688167"/>
              </p:ext>
            </p:extLst>
          </p:nvPr>
        </p:nvGraphicFramePr>
        <p:xfrm>
          <a:off x="1853137" y="1556792"/>
          <a:ext cx="7200800" cy="4686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34092"/>
            <a:ext cx="7636059" cy="92447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поступлений налога на имущество организаций в 2020 году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36164" y="1247891"/>
            <a:ext cx="374441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	</a:t>
            </a:r>
            <a:r>
              <a:rPr lang="ru-RU" sz="1400" i="1" dirty="0" smtClean="0"/>
              <a:t>При определении прогноза также учтены дополнительные поступления в связи с поэтапным увеличением ставки налога в отношении инфраструктурных объектов – магистральных трубопроводов, линий энергопередачи, а также сооружений, являющихся их неотъемлемой частью – </a:t>
            </a:r>
          </a:p>
          <a:p>
            <a:pPr algn="just"/>
            <a:r>
              <a:rPr lang="ru-RU" sz="1400" i="1" dirty="0" smtClean="0"/>
              <a:t>с 1,9 % в 2018 году до 2,2 % в 2019 году</a:t>
            </a:r>
          </a:p>
          <a:p>
            <a:pPr algn="just"/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060" y="44624"/>
            <a:ext cx="1364940" cy="93610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83968" y="2924944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5 819,0 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4020" y="486916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5 650,0 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1276382"/>
            <a:ext cx="2520280" cy="923330"/>
          </a:xfrm>
          <a:prstGeom prst="rect">
            <a:avLst/>
          </a:prstGeom>
          <a:gradFill>
            <a:gsLst>
              <a:gs pos="0">
                <a:srgbClr val="FFC000"/>
              </a:gs>
              <a:gs pos="80000">
                <a:srgbClr val="FFFF00">
                  <a:alpha val="28000"/>
                </a:srgbClr>
              </a:gs>
              <a:gs pos="100000">
                <a:srgbClr val="FFFF00">
                  <a:alpha val="49000"/>
                </a:srgb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Выше оценки текущего года на 169,0 тыс.руб, или на 3,0%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6228184" y="2818096"/>
            <a:ext cx="648072" cy="17885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876256" y="2348880"/>
            <a:ext cx="0" cy="46921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97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3" grpId="0"/>
      <p:bldP spid="12" grpId="0"/>
      <p:bldP spid="15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1129"/>
            <a:ext cx="9144000" cy="2268462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947813916"/>
              </p:ext>
            </p:extLst>
          </p:nvPr>
        </p:nvGraphicFramePr>
        <p:xfrm>
          <a:off x="3203848" y="1052736"/>
          <a:ext cx="5616624" cy="4066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4624"/>
            <a:ext cx="7596336" cy="924475"/>
          </a:xfrm>
          <a:gradFill>
            <a:gsLst>
              <a:gs pos="0">
                <a:schemeClr val="accent3">
                  <a:lumMod val="7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Госпошлина в 2020 году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" y="44623"/>
            <a:ext cx="1461588" cy="11570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7504" y="2037130"/>
            <a:ext cx="302433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99,9%  к оценке 2019 года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 flipV="1">
            <a:off x="1907704" y="3068960"/>
            <a:ext cx="1224136" cy="16952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929086" y="2590414"/>
            <a:ext cx="0" cy="47854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7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158970"/>
            <a:ext cx="4932040" cy="36990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7858138" cy="980728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Недоимка по налоговым платежам</a:t>
            </a:r>
            <a:endParaRPr lang="ru-RU" sz="2800" i="1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3420745"/>
              </p:ext>
            </p:extLst>
          </p:nvPr>
        </p:nvGraphicFramePr>
        <p:xfrm>
          <a:off x="251520" y="1412776"/>
          <a:ext cx="496855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572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2610" y="0"/>
            <a:ext cx="7741071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Объем поступлений неналоговых доходов </a:t>
            </a:r>
            <a:br>
              <a:rPr lang="ru-RU" sz="2800" dirty="0" smtClean="0"/>
            </a:br>
            <a:r>
              <a:rPr lang="ru-RU" sz="2800" dirty="0" smtClean="0"/>
              <a:t>на 2020 год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75457211"/>
              </p:ext>
            </p:extLst>
          </p:nvPr>
        </p:nvGraphicFramePr>
        <p:xfrm>
          <a:off x="323528" y="1268760"/>
          <a:ext cx="6576392" cy="426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 rot="1483358">
            <a:off x="3237384" y="2989869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4,2%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229200"/>
            <a:ext cx="3611893" cy="2708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1303883" cy="116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1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0"/>
            <a:ext cx="1421540" cy="13078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69" y="44624"/>
            <a:ext cx="7740352" cy="924475"/>
          </a:xfrm>
          <a:ln w="34925"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Рост прогноза к ожидаемой оценке текущего года неналоговых доходов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611923" y="320862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Доходы от сдачи  в аренду имущества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1447854134"/>
              </p:ext>
            </p:extLst>
          </p:nvPr>
        </p:nvGraphicFramePr>
        <p:xfrm>
          <a:off x="179512" y="1307865"/>
          <a:ext cx="8424936" cy="5361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555776" y="43651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411760" y="414908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 rot="20852592">
            <a:off x="2324586" y="4158032"/>
            <a:ext cx="925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101,0%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206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" y="8475"/>
            <a:ext cx="1449602" cy="10527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712" y="8940"/>
            <a:ext cx="7551762" cy="105273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Снижение прогнозных показателей по неналоговым доходам</a:t>
            </a:r>
            <a:endParaRPr lang="ru-RU" sz="2800" dirty="0"/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313320483"/>
              </p:ext>
            </p:extLst>
          </p:nvPr>
        </p:nvGraphicFramePr>
        <p:xfrm>
          <a:off x="251520" y="1196752"/>
          <a:ext cx="889248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153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2447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379400"/>
              </p:ext>
            </p:extLst>
          </p:nvPr>
        </p:nvGraphicFramePr>
        <p:xfrm>
          <a:off x="179512" y="1124744"/>
          <a:ext cx="8712968" cy="5447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41210"/>
                <a:gridCol w="1452006"/>
                <a:gridCol w="1319752"/>
              </a:tblGrid>
              <a:tr h="965754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Ожидаемая оценка на </a:t>
                      </a:r>
                      <a:r>
                        <a:rPr lang="ru-RU" sz="1400" dirty="0" smtClean="0">
                          <a:effectLst/>
                        </a:rPr>
                        <a:t>2019год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endParaRPr lang="ru-RU" sz="1050" dirty="0">
                        <a:effectLst/>
                      </a:endParaRPr>
                    </a:p>
                    <a:p>
                      <a:pPr algn="ctr"/>
                      <a:r>
                        <a:rPr lang="ru-RU" sz="1400" dirty="0">
                          <a:effectLst/>
                        </a:rPr>
                        <a:t>на </a:t>
                      </a:r>
                      <a:r>
                        <a:rPr lang="ru-RU" sz="1400" dirty="0" smtClean="0">
                          <a:effectLst/>
                        </a:rPr>
                        <a:t>2020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19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Безвозмездные поступления, всего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353 616,0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388 435,1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29650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в том числе: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 anchor="b"/>
                </a:tc>
              </a:tr>
              <a:tr h="32191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Дотации, из них: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81 346,0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81 223,0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21918">
                <a:tc>
                  <a:txBody>
                    <a:bodyPr/>
                    <a:lstStyle/>
                    <a:p>
                      <a:r>
                        <a:rPr lang="ru-RU" sz="1400" i="1" dirty="0" smtClean="0">
                          <a:effectLst/>
                        </a:rPr>
                        <a:t>       дотации </a:t>
                      </a:r>
                      <a:r>
                        <a:rPr lang="ru-RU" sz="1400" i="1" dirty="0">
                          <a:effectLst/>
                        </a:rPr>
                        <a:t>на выравнивание бюджетной обеспеченности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81 346,0</a:t>
                      </a:r>
                      <a:endParaRPr lang="ru-RU" i="1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81 223,0</a:t>
                      </a:r>
                      <a:endParaRPr lang="ru-RU" i="1" dirty="0"/>
                    </a:p>
                  </a:txBody>
                  <a:tcPr marL="68580" marR="68580" marT="0" marB="0" anchor="ctr"/>
                </a:tc>
              </a:tr>
              <a:tr h="643836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Субсидии бюджетам субъектов Российской Федерации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88 656,8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114 947,2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643836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178 682,0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190 466,2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2191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Иные межбюджетные трансферты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4 178,4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410,0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2191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Безвозмездные поступления от негосударственных организаций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2191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Прочие безвозмездные поступления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826,5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1 388,7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6575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Возврат прочих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-74,0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1551432" cy="1036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40352" y="85165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ыс.руб.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677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253" y="3724137"/>
            <a:ext cx="2758658" cy="3161785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88402861"/>
              </p:ext>
            </p:extLst>
          </p:nvPr>
        </p:nvGraphicFramePr>
        <p:xfrm>
          <a:off x="179512" y="1656244"/>
          <a:ext cx="8856984" cy="5201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924475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Основные подходы и характеристики бюджета района на плановый период 2021 и 2022 годов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369557"/>
            <a:ext cx="144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461 613,4 тыс.руб.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4" y="2378497"/>
            <a:ext cx="13185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Расходы 470 286,3 тыс.руб.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6" y="2378497"/>
            <a:ext cx="12639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 467 244,1 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2369557"/>
            <a:ext cx="1224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Расходы 474 735,7 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52102" y="163583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2021 год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516216" y="163583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2022 год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1617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08504" cy="119675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Основные характеристики бюджета на 2020 год и плановый период 2021 и 2022 годов</a:t>
            </a:r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837627"/>
              </p:ext>
            </p:extLst>
          </p:nvPr>
        </p:nvGraphicFramePr>
        <p:xfrm>
          <a:off x="179512" y="1196752"/>
          <a:ext cx="8784976" cy="5544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088232"/>
                <a:gridCol w="2088232"/>
                <a:gridCol w="2088232"/>
              </a:tblGrid>
              <a:tr h="10489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показателей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2020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2021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на 2022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ДОХОДЫ - всего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503</a:t>
                      </a:r>
                      <a:r>
                        <a:rPr lang="ru-RU" sz="2400" b="1" baseline="0" dirty="0" smtClean="0"/>
                        <a:t> 621,4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461</a:t>
                      </a:r>
                      <a:r>
                        <a:rPr lang="ru-RU" sz="2400" b="1" baseline="0" dirty="0" smtClean="0"/>
                        <a:t> 613,4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467 244,1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налоговые доходы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78 723,8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81</a:t>
                      </a:r>
                      <a:r>
                        <a:rPr lang="ru-RU" baseline="0" dirty="0" smtClean="0"/>
                        <a:t> 612,7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84 848,1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/>
                        <a:t>неналоговые доходы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36 462,5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36 578,4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36 842,6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1048981">
                <a:tc>
                  <a:txBody>
                    <a:bodyPr/>
                    <a:lstStyle/>
                    <a:p>
                      <a:r>
                        <a:rPr lang="ru-RU" dirty="0" smtClean="0"/>
                        <a:t>безвозмездные поступления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388</a:t>
                      </a:r>
                      <a:r>
                        <a:rPr lang="ru-RU" baseline="0" dirty="0" smtClean="0"/>
                        <a:t> 435,1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343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422,3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345 553,4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РАСХОДЫ -</a:t>
                      </a:r>
                      <a:r>
                        <a:rPr lang="ru-RU" sz="2400" b="1" baseline="0" dirty="0" smtClean="0"/>
                        <a:t> всего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508 717,2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470</a:t>
                      </a:r>
                      <a:r>
                        <a:rPr lang="en-US" sz="2400" b="1" dirty="0" smtClean="0"/>
                        <a:t> </a:t>
                      </a:r>
                      <a:r>
                        <a:rPr lang="ru-RU" sz="2400" b="1" dirty="0" smtClean="0"/>
                        <a:t>286,3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474 735,7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ДЕФИЦИТ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- 5</a:t>
                      </a:r>
                      <a:r>
                        <a:rPr lang="ru-RU" sz="2400" b="1" baseline="0" dirty="0" smtClean="0"/>
                        <a:t> 095,8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- 8 672,9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r>
                        <a:rPr lang="ru-RU" sz="2400" b="1" baseline="0" dirty="0" smtClean="0"/>
                        <a:t> 7 491,6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40352" y="90872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Тыс.руб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77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2583"/>
            <a:ext cx="1728192" cy="15567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900" y="188640"/>
            <a:ext cx="8856984" cy="92447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6A0202"/>
                </a:solidFill>
              </a:rPr>
              <a:t>Структура и динамика прогнозируемых объемов </a:t>
            </a:r>
            <a:r>
              <a:rPr lang="en-US" sz="2800" b="1" dirty="0" smtClean="0">
                <a:solidFill>
                  <a:srgbClr val="6A0202"/>
                </a:solidFill>
              </a:rPr>
              <a:t/>
            </a:r>
            <a:br>
              <a:rPr lang="en-US" sz="2800" b="1" dirty="0" smtClean="0">
                <a:solidFill>
                  <a:srgbClr val="6A0202"/>
                </a:solidFill>
              </a:rPr>
            </a:br>
            <a:r>
              <a:rPr lang="ru-RU" sz="2800" b="1" dirty="0" smtClean="0">
                <a:solidFill>
                  <a:srgbClr val="6A0202"/>
                </a:solidFill>
              </a:rPr>
              <a:t>поступлений доходов в плановом периоде</a:t>
            </a:r>
            <a:endParaRPr lang="ru-RU" sz="2800" b="1" dirty="0">
              <a:solidFill>
                <a:srgbClr val="6A020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982138"/>
              </p:ext>
            </p:extLst>
          </p:nvPr>
        </p:nvGraphicFramePr>
        <p:xfrm>
          <a:off x="84346" y="1484784"/>
          <a:ext cx="9000999" cy="481518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800198"/>
                <a:gridCol w="1152128"/>
                <a:gridCol w="576064"/>
                <a:gridCol w="1152128"/>
                <a:gridCol w="720080"/>
                <a:gridCol w="1224136"/>
                <a:gridCol w="648072"/>
                <a:gridCol w="1057085"/>
                <a:gridCol w="671108"/>
              </a:tblGrid>
              <a:tr h="1008112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Показатель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</a:t>
                      </a:r>
                      <a:r>
                        <a:rPr lang="en-US" sz="1400" dirty="0" smtClean="0">
                          <a:effectLst/>
                        </a:rPr>
                        <a:t>1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</a:t>
                      </a:r>
                      <a:r>
                        <a:rPr lang="en-US" sz="1400" dirty="0" smtClean="0">
                          <a:effectLst/>
                        </a:rPr>
                        <a:t>2</a:t>
                      </a:r>
                      <a:r>
                        <a:rPr lang="ru-RU" sz="1400" dirty="0" smtClean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</a:t>
                      </a:r>
                      <a:r>
                        <a:rPr lang="en-US" sz="1400" dirty="0" smtClean="0">
                          <a:effectLst/>
                        </a:rPr>
                        <a:t>1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</a:t>
                      </a:r>
                      <a:r>
                        <a:rPr lang="en-US" sz="1400" dirty="0" smtClean="0">
                          <a:effectLst/>
                        </a:rPr>
                        <a:t>20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</a:t>
                      </a:r>
                      <a:r>
                        <a:rPr lang="en-US" sz="1400" dirty="0" smtClean="0">
                          <a:effectLst/>
                        </a:rPr>
                        <a:t>2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202</a:t>
                      </a:r>
                      <a:r>
                        <a:rPr lang="en-US" sz="1400" dirty="0" smtClean="0">
                          <a:effectLst/>
                        </a:rPr>
                        <a:t>1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effectLst/>
                        </a:rPr>
                        <a:t>Доходы, всего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461 613,4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100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467 244,1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100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42 008,0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91,7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5 630,7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101,2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81 612,7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17,7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84 848,1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18,1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2 888,9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103,7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3 235,4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104,0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Неналоговые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36 578,4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36 842,6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115,9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100,3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264,2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100,7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  <a:tr h="1082008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Безвозмездные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343 422,3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74,4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345 553,4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-45 012,8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88,4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2 131,1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100,6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196752"/>
            <a:ext cx="1134492" cy="44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824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083478" y="0"/>
            <a:ext cx="2051720" cy="11540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7" y="217007"/>
            <a:ext cx="7632848" cy="7200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Динамика основных налоговых и неналоговых доходов бюджета района в плановом периоде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655272"/>
              </p:ext>
            </p:extLst>
          </p:nvPr>
        </p:nvGraphicFramePr>
        <p:xfrm>
          <a:off x="116130" y="1179136"/>
          <a:ext cx="8928993" cy="5552744"/>
        </p:xfrm>
        <a:graphic>
          <a:graphicData uri="http://schemas.openxmlformats.org/drawingml/2006/table">
            <a:tbl>
              <a:tblPr firstRow="1" firstCol="1" bandRow="1" bandCol="1">
                <a:tableStyleId>{7DF18680-E054-41AD-8BC1-D1AEF772440D}</a:tableStyleId>
              </a:tblPr>
              <a:tblGrid>
                <a:gridCol w="4311854"/>
                <a:gridCol w="1069827"/>
                <a:gridCol w="1181820"/>
                <a:gridCol w="1183672"/>
                <a:gridCol w="1181820"/>
              </a:tblGrid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показателей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</a:t>
                      </a:r>
                      <a:r>
                        <a:rPr lang="en-US" sz="1400" dirty="0" smtClean="0">
                          <a:effectLst/>
                        </a:rPr>
                        <a:t>1</a:t>
                      </a:r>
                      <a:r>
                        <a:rPr lang="ru-RU" sz="1400" dirty="0" smtClean="0">
                          <a:effectLst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</a:t>
                      </a:r>
                      <a:r>
                        <a:rPr lang="en-US" sz="1400" dirty="0" smtClean="0">
                          <a:effectLst/>
                        </a:rPr>
                        <a:t>2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Темп роста прогноза 2020 года к прогнозу 2019 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3225" algn="l"/>
                        </a:tabLst>
                      </a:pPr>
                      <a:r>
                        <a:rPr lang="ru-RU" sz="1200" dirty="0">
                          <a:effectLst/>
                        </a:rPr>
                        <a:t>Темп роста прогноза 2021 года к прогнозу 2020 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</a:tr>
              <a:tr h="315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Налоговые и неналоговые доходы всего, в том числе</a:t>
                      </a:r>
                      <a:r>
                        <a:rPr lang="ru-RU" sz="1400" dirty="0" smtClean="0">
                          <a:effectLst/>
                        </a:rPr>
                        <a:t>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118191,1</a:t>
                      </a:r>
                      <a:endParaRPr lang="ru-RU" sz="1200" b="1" dirty="0"/>
                    </a:p>
                  </a:txBody>
                  <a:tcPr marL="56728" marR="56728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121690,7</a:t>
                      </a:r>
                      <a:endParaRPr lang="ru-RU" sz="1200" b="1" dirty="0"/>
                    </a:p>
                  </a:txBody>
                  <a:tcPr marL="56728" marR="56728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102,6</a:t>
                      </a:r>
                      <a:endParaRPr lang="ru-RU" sz="1200" b="1" dirty="0"/>
                    </a:p>
                  </a:txBody>
                  <a:tcPr marL="56728" marR="56728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103,0</a:t>
                      </a:r>
                      <a:endParaRPr lang="ru-RU" sz="1200" b="1" dirty="0"/>
                    </a:p>
                  </a:txBody>
                  <a:tcPr marL="56728" marR="56728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доходы физических лиц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34177,9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35877,3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105,0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105,0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2756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уплаты акцизов на нефтепродукты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6719,9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7078,5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102,3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105,3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45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30587,0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33494,2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126,2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109,5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Единый налог на вмененный доход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1873,0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25,9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Единый сельскохозяйственный налог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310,5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321,0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103,2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103,4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45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694,0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717,0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имущество организаций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5871,4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5930,1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100,9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101,0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Госпошлина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1379,0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1430,0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103,7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232018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Доходы, получаемые в виде арендной платы за земельные участки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2489,3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2489,3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сдачи в аренду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4694,4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4694,4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231836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Прочие поступления от использования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2508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Плата за негативное воздействие на окружающую среду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475,8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475,8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платных услуг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27731,3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27954,3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100,8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2318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компенсации затрат государства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1149,1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1190,3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103,8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103,6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продажи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продажи земельных участков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33,5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33,5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</a:t>
                      </a:r>
                      <a:endParaRPr lang="ru-RU" sz="1200" dirty="0"/>
                    </a:p>
                  </a:txBody>
                  <a:tcPr marL="56728" marR="56728" marT="0" marB="0" anchor="ctr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Штрафы, санкции, возмещение ущерба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56728" marR="56728" marT="0" marB="0" anchor="ctr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378" y="836712"/>
            <a:ext cx="1206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9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244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Объем безвозмездных поступлений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 плановый период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901690"/>
              </p:ext>
            </p:extLst>
          </p:nvPr>
        </p:nvGraphicFramePr>
        <p:xfrm>
          <a:off x="251520" y="1268760"/>
          <a:ext cx="8712968" cy="525658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6032054"/>
                <a:gridCol w="1340457"/>
                <a:gridCol w="1340457"/>
              </a:tblGrid>
              <a:tr h="75094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Наименование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Прогноз на </a:t>
                      </a:r>
                      <a:r>
                        <a:rPr lang="ru-RU" sz="1600" dirty="0" smtClean="0">
                          <a:effectLst/>
                        </a:rPr>
                        <a:t>202</a:t>
                      </a:r>
                      <a:r>
                        <a:rPr lang="en-US" sz="1600" dirty="0" smtClean="0">
                          <a:effectLst/>
                        </a:rPr>
                        <a:t>1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Прогноз на </a:t>
                      </a:r>
                      <a:r>
                        <a:rPr lang="ru-RU" sz="1600" dirty="0" smtClean="0">
                          <a:effectLst/>
                        </a:rPr>
                        <a:t>202</a:t>
                      </a:r>
                      <a:r>
                        <a:rPr lang="en-US" sz="1600" dirty="0" smtClean="0">
                          <a:effectLst/>
                        </a:rPr>
                        <a:t>2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Безвозмездные поступления, всего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</a:t>
                      </a:r>
                      <a:r>
                        <a:rPr lang="en-US" sz="1600" dirty="0" smtClean="0">
                          <a:effectLst/>
                        </a:rPr>
                        <a:t>43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en-US" sz="1600" dirty="0" smtClean="0">
                          <a:effectLst/>
                        </a:rPr>
                        <a:t>422,3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345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553,4</a:t>
                      </a:r>
                      <a:endParaRPr lang="ru-RU" dirty="0"/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Дотации, из них: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effectLst/>
                        </a:rPr>
                        <a:t>      </a:t>
                      </a:r>
                      <a:r>
                        <a:rPr lang="ru-RU" sz="1600" i="1" dirty="0" smtClean="0">
                          <a:effectLst/>
                        </a:rPr>
                        <a:t>дотации </a:t>
                      </a:r>
                      <a:r>
                        <a:rPr lang="ru-RU" sz="1600" i="1" dirty="0">
                          <a:effectLst/>
                        </a:rPr>
                        <a:t>на выравнивание бюджетной обеспеченности</a:t>
                      </a:r>
                      <a:endParaRPr lang="ru-RU" sz="16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69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020,0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68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717,0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01129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Субсидии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86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453,7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295,0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01129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186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778,6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185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371,4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Иные межбюджетные трансферты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410,0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410,0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</a:rPr>
                        <a:t>Прочие безвозмездные</a:t>
                      </a:r>
                      <a:r>
                        <a:rPr lang="ru-RU" sz="1600" baseline="0" dirty="0" smtClean="0">
                          <a:effectLst/>
                        </a:rPr>
                        <a:t>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760,0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760,0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1475656" cy="98377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0" y="908720"/>
            <a:ext cx="1206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709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82372"/>
            <a:ext cx="5905500" cy="3314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490"/>
            <a:ext cx="4644008" cy="30960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gradFill>
            <a:gsLst>
              <a:gs pos="0">
                <a:srgbClr val="BA7144"/>
              </a:gs>
              <a:gs pos="80000">
                <a:srgbClr val="B2874E"/>
              </a:gs>
              <a:gs pos="71680">
                <a:srgbClr val="B2874E"/>
              </a:gs>
              <a:gs pos="100000">
                <a:srgbClr val="B2874E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/>
              <a:t>РАСХОДЫ БЮДЖЕТА </a:t>
            </a:r>
          </a:p>
          <a:p>
            <a:r>
              <a:rPr lang="ru-RU" sz="4400" dirty="0" smtClean="0"/>
              <a:t>МАЛМЫЖСКОГО РАЙОНА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6436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4774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Формирование расходной части бюджета района проведено с учетом следующих основных подходов:</a:t>
            </a: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 smtClean="0"/>
          </a:p>
          <a:p>
            <a:pPr algn="just"/>
            <a:r>
              <a:rPr lang="ru-RU" sz="2000" dirty="0" smtClean="0"/>
              <a:t>	</a:t>
            </a:r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10670713"/>
              </p:ext>
            </p:extLst>
          </p:nvPr>
        </p:nvGraphicFramePr>
        <p:xfrm>
          <a:off x="467544" y="908720"/>
          <a:ext cx="806489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202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Объем расходов бюджета района на 20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20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год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075404"/>
              </p:ext>
            </p:extLst>
          </p:nvPr>
        </p:nvGraphicFramePr>
        <p:xfrm>
          <a:off x="251520" y="1124744"/>
          <a:ext cx="8712968" cy="5616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8454"/>
                <a:gridCol w="1003949"/>
                <a:gridCol w="1976892"/>
                <a:gridCol w="1903673"/>
              </a:tblGrid>
              <a:tr h="337257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РАСХОДЫ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Раздел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2020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сумма,  тыс. рублей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%  в общем объеме расходов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</a:tr>
              <a:tr h="407164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ВСЕГО РАСХОДОВ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508717,25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Общегосударственные вопросы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39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 415,3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7,8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Национальная оборона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1 722,0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68018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1 088,7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Национальная экономика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48 666,3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         в </a:t>
                      </a:r>
                      <a:r>
                        <a:rPr lang="ru-RU" sz="1400" b="0" i="1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т.ч</a:t>
                      </a:r>
                      <a:r>
                        <a:rPr lang="ru-RU" sz="1400" b="0" i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. дорожное хозяйство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0" i="1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44 282,0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Жилищно-коммунальное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 хозяйство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05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7 188,5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1,4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Образование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07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292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759,9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57,5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Культура и кинематография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08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43 785,5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8,6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Социальная политика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28 618,4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Физическая культура и спорт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3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 028,7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0,6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68018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Обслуживание государственного и муниципального долга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906910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41 643,95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8,2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723528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962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530080"/>
            <a:ext cx="3491880" cy="2327920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14436255"/>
              </p:ext>
            </p:extLst>
          </p:nvPr>
        </p:nvGraphicFramePr>
        <p:xfrm>
          <a:off x="179512" y="1700808"/>
          <a:ext cx="648072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72458" y="260648"/>
            <a:ext cx="4968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Увеличение  расходов в 2020 году в сравнении с 2019 годом обусловлено увеличением безвозмездных поступлений из областного бюджета</a:t>
            </a:r>
            <a:endParaRPr lang="ru-RU" sz="2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180020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54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35652664"/>
              </p:ext>
            </p:extLst>
          </p:nvPr>
        </p:nvGraphicFramePr>
        <p:xfrm>
          <a:off x="107504" y="260648"/>
          <a:ext cx="4392488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58233" y="332656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Расходы на реализацию 14 муниципальных программ</a:t>
            </a:r>
            <a:endParaRPr lang="ru-RU" sz="2000" b="1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516680253"/>
              </p:ext>
            </p:extLst>
          </p:nvPr>
        </p:nvGraphicFramePr>
        <p:xfrm>
          <a:off x="4624672" y="1916832"/>
          <a:ext cx="433981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48680"/>
            <a:ext cx="1689520" cy="128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22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Graphic spid="5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85999127"/>
              </p:ext>
            </p:extLst>
          </p:nvPr>
        </p:nvGraphicFramePr>
        <p:xfrm>
          <a:off x="0" y="535009"/>
          <a:ext cx="10009112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199606"/>
              </p:ext>
            </p:extLst>
          </p:nvPr>
        </p:nvGraphicFramePr>
        <p:xfrm>
          <a:off x="2" y="3717032"/>
          <a:ext cx="9143997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922"/>
                <a:gridCol w="1392474"/>
                <a:gridCol w="1462098"/>
                <a:gridCol w="974732"/>
                <a:gridCol w="1253227"/>
                <a:gridCol w="1304126"/>
                <a:gridCol w="153941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вание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высшего должностного лица субъекта РФ и муниципального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образования </a:t>
                      </a:r>
                    </a:p>
                    <a:p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вание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законодательных органов государственной власти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и представительных органов муниципальных образований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Функционирование Правительства РФ, высших исполнительных органов государственной власти субъектов РФ, местных администраций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Судебная система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Обеспечение деятельности финансовых, налоговых и таможенных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органов и органов финансового надзора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chemeClr val="tx1"/>
                          </a:solidFill>
                        </a:rPr>
                        <a:t>Резервные фонды</a:t>
                      </a:r>
                      <a:endParaRPr lang="ru-RU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Другие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общегосудар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ственные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вопросы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653136"/>
            <a:ext cx="2952328" cy="20702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3831" cy="10700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740352" cy="966294"/>
          </a:xfrm>
          <a:solidFill>
            <a:schemeClr val="accent6">
              <a:lumMod val="60000"/>
              <a:lumOff val="40000"/>
              <a:alpha val="9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01 «Общегосударственные вопросы»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49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0"/>
            <a:ext cx="1601755" cy="12013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-12401"/>
            <a:ext cx="7236296" cy="1113254"/>
          </a:xfrm>
          <a:solidFill>
            <a:schemeClr val="accent2">
              <a:alpha val="8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0" dirty="0"/>
              <a:t>Расходы по </a:t>
            </a:r>
            <a:r>
              <a:rPr lang="ru-RU" sz="2800" b="0" dirty="0" smtClean="0"/>
              <a:t>разделу</a:t>
            </a:r>
            <a:br>
              <a:rPr lang="ru-RU" sz="2800" b="0" dirty="0" smtClean="0"/>
            </a:br>
            <a:r>
              <a:rPr lang="ru-RU" sz="2800" b="0" dirty="0" smtClean="0"/>
              <a:t> </a:t>
            </a:r>
            <a:r>
              <a:rPr lang="ru-RU" sz="2800" b="0" dirty="0"/>
              <a:t>02 «Национальная оборона»</a:t>
            </a: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" r="2169"/>
          <a:stretch>
            <a:fillRect/>
          </a:stretch>
        </p:blipFill>
        <p:spPr>
          <a:xfrm>
            <a:off x="5332232" y="1398250"/>
            <a:ext cx="3542736" cy="265705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1484784"/>
            <a:ext cx="4392488" cy="2232248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	Расходы предусмотрены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на </a:t>
            </a:r>
            <a:r>
              <a:rPr lang="ru-RU" sz="2400" dirty="0"/>
              <a:t>содержание специалистов городского и сельских поселений, осуществляющих воинский учет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	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89040"/>
            <a:ext cx="4911554" cy="27678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20072" y="4489916"/>
            <a:ext cx="3635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На </a:t>
            </a:r>
            <a:r>
              <a:rPr lang="ru-RU" sz="2400" dirty="0" smtClean="0"/>
              <a:t>2020 </a:t>
            </a:r>
            <a:r>
              <a:rPr lang="ru-RU" sz="2400" dirty="0"/>
              <a:t>год средства предусмотрены </a:t>
            </a:r>
            <a:r>
              <a:rPr lang="ru-RU" sz="2400" dirty="0" smtClean="0"/>
              <a:t>в </a:t>
            </a:r>
            <a:r>
              <a:rPr lang="ru-RU" sz="2400" dirty="0"/>
              <a:t>сумме </a:t>
            </a:r>
            <a:r>
              <a:rPr lang="ru-RU" sz="2400" dirty="0" smtClean="0"/>
              <a:t>1722,0 </a:t>
            </a:r>
            <a:r>
              <a:rPr lang="ru-RU" sz="2400" dirty="0"/>
              <a:t>тыс. рублей. </a:t>
            </a:r>
          </a:p>
        </p:txBody>
      </p:sp>
    </p:spTree>
    <p:extLst>
      <p:ext uri="{BB962C8B-B14F-4D97-AF65-F5344CB8AC3E}">
        <p14:creationId xmlns:p14="http://schemas.microsoft.com/office/powerpoint/2010/main" val="253691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1" y="3933056"/>
            <a:ext cx="5369049" cy="2924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616" y="7665"/>
            <a:ext cx="7390928" cy="1143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Доходы бюджета района </a:t>
            </a:r>
            <a:br>
              <a:rPr lang="ru-RU" dirty="0" smtClean="0"/>
            </a:br>
            <a:r>
              <a:rPr lang="ru-RU" dirty="0" smtClean="0"/>
              <a:t>на 2020 год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603" y="0"/>
            <a:ext cx="1691680" cy="12687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" y="1131375"/>
            <a:ext cx="3123829" cy="20233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1" y="1205072"/>
            <a:ext cx="52459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ФЗ от 03.08.2018 №302-ФЗ «О внесении изменений  в части первую и вторую НК РФ» в части </a:t>
            </a:r>
            <a:r>
              <a:rPr lang="ru-RU" sz="1400" u="sng" dirty="0" smtClean="0"/>
              <a:t>исключения с 01.01.2019 движимого имущества организаций из объектов налогообложения</a:t>
            </a:r>
            <a:endParaRPr lang="ru-RU" sz="14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3779911" y="2350661"/>
            <a:ext cx="52970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ФЗ от 28.12.2016 № 464 ФЗ «О внесении изменений в статью 346.32 части второй НК РФ» и статью 5 ФЗ «О внесении изменений в часть первую и часть вторую НК РФ» и статью 26 ФЗ «О банках и банковской деятельности» в части </a:t>
            </a:r>
            <a:r>
              <a:rPr lang="ru-RU" sz="1400" u="sng" dirty="0" smtClean="0"/>
              <a:t>прекращения действия с 01.01.2021 системы налогообложения в виде единого налога на вмененный доход</a:t>
            </a:r>
            <a:endParaRPr lang="ru-RU" sz="14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-11782" y="3579646"/>
            <a:ext cx="400771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ФЗ от 15.04.2019 №62-ФЗ «О внесении изменений в БК РФ» в части </a:t>
            </a:r>
            <a:r>
              <a:rPr lang="ru-RU" sz="1400" u="sng" dirty="0" smtClean="0"/>
              <a:t>изменения порядка зачисления  в бюджеты  бюджетной системы доходов от штрафов, неустоек, пеней и платежей, поступающих  от реализации конфискованного имущества, компенсации ущерба, возмещения вреда окружающей среде</a:t>
            </a:r>
            <a:endParaRPr lang="ru-RU" sz="14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-11225" y="5445224"/>
            <a:ext cx="36724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Приказ Минфина России от 06.06.2019 №85н «О порядке  формирования и применения кодов  бюджетной классификации РФ, их структуре и принципах назначения»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2940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80312" cy="115787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0" dirty="0"/>
              <a:t>Расходы по разделу</a:t>
            </a:r>
            <a:br>
              <a:rPr lang="ru-RU" sz="2400" b="0" dirty="0"/>
            </a:br>
            <a:r>
              <a:rPr lang="ru-RU" sz="2400" b="0" dirty="0" smtClean="0"/>
              <a:t>03 </a:t>
            </a:r>
            <a:r>
              <a:rPr lang="ru-RU" sz="2400" b="0" dirty="0"/>
              <a:t>«Национальная </a:t>
            </a:r>
            <a:r>
              <a:rPr lang="ru-RU" sz="2400" b="0" dirty="0" smtClean="0"/>
              <a:t>безопасность и правоохранительная деятельность»</a:t>
            </a:r>
            <a:endParaRPr lang="ru-RU" sz="2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0" y="1052736"/>
            <a:ext cx="4406920" cy="3672408"/>
          </a:xfrm>
        </p:spPr>
        <p:txBody>
          <a:bodyPr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Расходы предусмотрены на </a:t>
            </a:r>
            <a:r>
              <a:rPr lang="ru-RU" sz="2800" dirty="0">
                <a:solidFill>
                  <a:schemeClr val="tx2"/>
                </a:solidFill>
              </a:rPr>
              <a:t>содержание  единой дежурно-диспетчерской службы  в </a:t>
            </a:r>
            <a:r>
              <a:rPr lang="ru-RU" sz="2800" dirty="0" smtClean="0">
                <a:solidFill>
                  <a:schemeClr val="tx2"/>
                </a:solidFill>
              </a:rPr>
              <a:t>2020 </a:t>
            </a:r>
            <a:r>
              <a:rPr lang="ru-RU" sz="2800" dirty="0">
                <a:solidFill>
                  <a:schemeClr val="tx2"/>
                </a:solidFill>
              </a:rPr>
              <a:t>году в сумме </a:t>
            </a:r>
            <a:r>
              <a:rPr lang="ru-RU" sz="2800" dirty="0" smtClean="0">
                <a:solidFill>
                  <a:schemeClr val="tx2"/>
                </a:solidFill>
              </a:rPr>
              <a:t>1088,7 </a:t>
            </a:r>
            <a:r>
              <a:rPr lang="ru-RU" sz="2800" dirty="0">
                <a:solidFill>
                  <a:schemeClr val="tx2"/>
                </a:solidFill>
              </a:rPr>
              <a:t>тыс. рублей.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3456384" cy="2304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767" y="4293096"/>
            <a:ext cx="4831499" cy="2304254"/>
          </a:xfrm>
          <a:prstGeom prst="rect">
            <a:avLst/>
          </a:prstGeom>
        </p:spPr>
      </p:pic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" r="2582"/>
          <a:stretch>
            <a:fillRect/>
          </a:stretch>
        </p:blipFill>
        <p:spPr>
          <a:xfrm>
            <a:off x="7524328" y="33561"/>
            <a:ext cx="1483568" cy="111267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509120"/>
            <a:ext cx="2624927" cy="196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05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04442"/>
            <a:ext cx="21097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839905" y="13115"/>
            <a:ext cx="7304094" cy="111162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04 «Национальная экономика»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21487599"/>
              </p:ext>
            </p:extLst>
          </p:nvPr>
        </p:nvGraphicFramePr>
        <p:xfrm>
          <a:off x="473332" y="1556792"/>
          <a:ext cx="8296687" cy="3735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13175"/>
            <a:ext cx="222567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867" y="5004443"/>
            <a:ext cx="200501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033683"/>
            <a:ext cx="178593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" y="0"/>
            <a:ext cx="1836204" cy="12241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1484784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Расходы предусмотрены в сумме 48 666,3 тыс.руб.: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7522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04248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Расходы по разделу</a:t>
            </a:r>
            <a:br>
              <a:rPr lang="ru-RU" sz="2800" dirty="0" smtClean="0"/>
            </a:br>
            <a:r>
              <a:rPr lang="ru-RU" sz="2800" dirty="0" smtClean="0"/>
              <a:t> 05 «Жилищно-коммунальное хозяйство»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277841" y="1412776"/>
            <a:ext cx="3534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Расходы предусмотрены на благоустройство в сумме  7 188,5 тыс.руб.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4" y="1412776"/>
            <a:ext cx="3072340" cy="23042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009546"/>
            <a:ext cx="4605153" cy="34538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338" y="28860"/>
            <a:ext cx="1652825" cy="11008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4" y="4293096"/>
            <a:ext cx="3023299" cy="216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85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0830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i="1" dirty="0" smtClean="0"/>
              <a:t>Расходы по разделу 07 «Образование»</a:t>
            </a:r>
            <a:endParaRPr lang="ru-RU" sz="2800" i="1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229833167"/>
              </p:ext>
            </p:extLst>
          </p:nvPr>
        </p:nvGraphicFramePr>
        <p:xfrm>
          <a:off x="278205" y="1124744"/>
          <a:ext cx="8601197" cy="4860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36" y="188640"/>
            <a:ext cx="204022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474611"/>
              </p:ext>
            </p:extLst>
          </p:nvPr>
        </p:nvGraphicFramePr>
        <p:xfrm>
          <a:off x="395531" y="3645024"/>
          <a:ext cx="8748468" cy="187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078"/>
                <a:gridCol w="1458078"/>
                <a:gridCol w="1458078"/>
                <a:gridCol w="1458078"/>
                <a:gridCol w="1458078"/>
                <a:gridCol w="1458078"/>
              </a:tblGrid>
              <a:tr h="187032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Дошкольное образование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Общее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образование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Дополнительное образование детей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Профессиональная подготовка, переподготовка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и повышение квалификации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Молодежная политика и оздоровление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детей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образования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129284"/>
            <a:ext cx="2232248" cy="15270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5115811"/>
            <a:ext cx="1925930" cy="15270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115810"/>
            <a:ext cx="1872208" cy="15264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859" y="5107235"/>
            <a:ext cx="2065412" cy="154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75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668344" cy="1052736"/>
          </a:xfr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08 </a:t>
            </a:r>
            <a:br>
              <a:rPr lang="ru-RU" sz="2800" i="1" dirty="0" smtClean="0"/>
            </a:br>
            <a:r>
              <a:rPr lang="ru-RU" sz="2800" i="1" dirty="0" smtClean="0"/>
              <a:t>«Культура, кинематография»</a:t>
            </a:r>
            <a:endParaRPr lang="ru-RU" sz="2800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226311"/>
              </p:ext>
            </p:extLst>
          </p:nvPr>
        </p:nvGraphicFramePr>
        <p:xfrm>
          <a:off x="683567" y="3501008"/>
          <a:ext cx="7920881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407"/>
                <a:gridCol w="2241758"/>
                <a:gridCol w="2017582"/>
                <a:gridCol w="1868134"/>
              </a:tblGrid>
              <a:tr h="61469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Поддержка и развитие народного творчества и досуговой деятельности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Научно-просветительская и образовательная деятельность музея</a:t>
                      </a:r>
                    </a:p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Организация библиотечного обслуживания</a:t>
                      </a:r>
                    </a:p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культуры, кинематографии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328610188"/>
              </p:ext>
            </p:extLst>
          </p:nvPr>
        </p:nvGraphicFramePr>
        <p:xfrm>
          <a:off x="251520" y="980728"/>
          <a:ext cx="835292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13176"/>
            <a:ext cx="2355181" cy="15701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0" y="0"/>
            <a:ext cx="1388625" cy="1218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5013176"/>
            <a:ext cx="2093495" cy="15701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893" y="5013176"/>
            <a:ext cx="1905060" cy="15701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013176"/>
            <a:ext cx="2093495" cy="15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46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058" y="1355455"/>
            <a:ext cx="3385941" cy="20162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793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На реализацию государственной программы Кировской области «Содействие развитию гражданского общества, поддержка социально ориентированных некоммерческих организаций и укрепление единства российской нации», связанных с проведением национального праздника «Сабантуй» - 400,0 тыс. руб.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843" y="4576840"/>
            <a:ext cx="3105323" cy="20639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7" y="1484784"/>
            <a:ext cx="3227529" cy="21451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29665"/>
            <a:ext cx="3025847" cy="2011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385271"/>
            <a:ext cx="3805761" cy="2856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981" y="5273824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7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242265084"/>
              </p:ext>
            </p:extLst>
          </p:nvPr>
        </p:nvGraphicFramePr>
        <p:xfrm>
          <a:off x="179512" y="1196752"/>
          <a:ext cx="878497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397" y="-17253"/>
            <a:ext cx="6956661" cy="106998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10 «Социальная политика»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4624"/>
            <a:ext cx="1821144" cy="132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80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564904"/>
            <a:ext cx="2483768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Социальное обеспечение населения</a:t>
            </a:r>
            <a:endParaRPr lang="ru-RU" sz="3200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887595377"/>
              </p:ext>
            </p:extLst>
          </p:nvPr>
        </p:nvGraphicFramePr>
        <p:xfrm>
          <a:off x="2915816" y="1052736"/>
          <a:ext cx="6023992" cy="4189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3641973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377,0 тыс.руб.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1844824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7070,0</a:t>
            </a:r>
          </a:p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63924"/>
            <a:ext cx="1529672" cy="21701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79" y="412884"/>
            <a:ext cx="1628800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85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52" y="5286578"/>
            <a:ext cx="3105912" cy="156057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441565032"/>
              </p:ext>
            </p:extLst>
          </p:nvPr>
        </p:nvGraphicFramePr>
        <p:xfrm>
          <a:off x="419426" y="963246"/>
          <a:ext cx="703289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Овал 3"/>
          <p:cNvSpPr/>
          <p:nvPr/>
        </p:nvSpPr>
        <p:spPr>
          <a:xfrm>
            <a:off x="6060457" y="1271162"/>
            <a:ext cx="1296144" cy="1268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64250" y="2763446"/>
            <a:ext cx="1356021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133886" y="4250705"/>
            <a:ext cx="1248009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85220" y="2949853"/>
            <a:ext cx="5523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содержание ребенка в семье опекуна и приемной семье, а также вознаграждение приемному родителю на </a:t>
            </a:r>
            <a:r>
              <a:rPr lang="ru-RU" dirty="0" smtClean="0"/>
              <a:t>2020 </a:t>
            </a:r>
            <a:r>
              <a:rPr lang="ru-RU" dirty="0"/>
              <a:t>год в объеме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797" y="4360167"/>
            <a:ext cx="5525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На выплату компенсации платы, взимаемой с родителей за присмотр и уход за детьми в образовательных  </a:t>
            </a:r>
            <a:r>
              <a:rPr lang="ru-RU" sz="1600" dirty="0" smtClean="0"/>
              <a:t>организациях</a:t>
            </a:r>
            <a:r>
              <a:rPr lang="ru-RU" sz="1600" dirty="0"/>
              <a:t>, реализующих образовательную программу дошкольного образования на </a:t>
            </a:r>
            <a:r>
              <a:rPr lang="ru-RU" sz="1600" dirty="0" smtClean="0"/>
              <a:t>2020 </a:t>
            </a:r>
            <a:r>
              <a:rPr lang="ru-RU" sz="1600" dirty="0"/>
              <a:t>год в объеме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820" y="1484183"/>
            <a:ext cx="58640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обеспечение жилыми помещениями детей-сирот, детей, оставшихся без попечения родителей, а также детей, находящихся под опекой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92280" y="2579872"/>
            <a:ext cx="1872208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Охрана семьи и детства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5729817" y="2930138"/>
            <a:ext cx="1296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5 551,0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33885" y="4483278"/>
            <a:ext cx="1318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2 256,5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72607" y="1600399"/>
            <a:ext cx="1503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9 929,5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752" y="0"/>
            <a:ext cx="1756362" cy="180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1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2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00192" cy="1124744"/>
          </a:xfrm>
          <a:solidFill>
            <a:srgbClr val="FF3300">
              <a:alpha val="48627"/>
            </a:srgb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</a:t>
            </a:r>
            <a:br>
              <a:rPr lang="ru-RU" sz="2800" i="1" dirty="0" smtClean="0"/>
            </a:br>
            <a:r>
              <a:rPr lang="ru-RU" sz="2800" i="1" dirty="0" smtClean="0"/>
              <a:t>11 «Физическая культура и спорт»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8" y="1484784"/>
            <a:ext cx="4167301" cy="311368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расходы запланированы на реализацию муниципальной программы  на </a:t>
            </a:r>
            <a:r>
              <a:rPr lang="ru-RU" sz="2800" dirty="0" smtClean="0"/>
              <a:t>2020 год </a:t>
            </a:r>
          </a:p>
          <a:p>
            <a:pPr algn="ctr"/>
            <a:r>
              <a:rPr lang="ru-RU" sz="2800" dirty="0"/>
              <a:t>в</a:t>
            </a:r>
            <a:r>
              <a:rPr lang="ru-RU" sz="2800" dirty="0" smtClean="0"/>
              <a:t> сумме 3028,7 тыс.руб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098" y="0"/>
            <a:ext cx="1776600" cy="12977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90180"/>
            <a:ext cx="3025168" cy="2268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968" y="3927077"/>
            <a:ext cx="3656730" cy="24795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49080"/>
            <a:ext cx="3332449" cy="225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17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90535383"/>
              </p:ext>
            </p:extLst>
          </p:nvPr>
        </p:nvGraphicFramePr>
        <p:xfrm>
          <a:off x="4644008" y="1124744"/>
          <a:ext cx="468052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7736"/>
            <a:ext cx="9073008" cy="9244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ru-RU" sz="2800" dirty="0" smtClean="0"/>
              <a:t>Структура и динамика доходов бюджета района к ожидаемой оценке поступлений доходов 2019 года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1357337"/>
              </p:ext>
            </p:extLst>
          </p:nvPr>
        </p:nvGraphicFramePr>
        <p:xfrm>
          <a:off x="-180528" y="1124744"/>
          <a:ext cx="446449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ятиугольник 4"/>
          <p:cNvSpPr/>
          <p:nvPr/>
        </p:nvSpPr>
        <p:spPr>
          <a:xfrm>
            <a:off x="3334335" y="4077072"/>
            <a:ext cx="2304256" cy="648072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Безвозмездные поступления;  9,8%</a:t>
            </a:r>
            <a:endParaRPr lang="ru-RU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3347864" y="3140968"/>
            <a:ext cx="2304256" cy="648072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иугольник 14"/>
          <p:cNvSpPr/>
          <p:nvPr/>
        </p:nvSpPr>
        <p:spPr>
          <a:xfrm>
            <a:off x="3334335" y="2060848"/>
            <a:ext cx="2300278" cy="685024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491880" y="2060848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Неналоговые доходы;  1,3%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9734" y="3152652"/>
            <a:ext cx="1902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Налоговые доходы;   -4,2%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810557"/>
            <a:ext cx="3096343" cy="179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688" y="2996952"/>
            <a:ext cx="1700808" cy="17008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7081108" cy="98072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13 «Обслуживание государственного и муниципального долга»</a:t>
            </a:r>
            <a:endParaRPr lang="ru-RU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39778" y="1640049"/>
            <a:ext cx="864096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предусмотрены в объеме 800,0 тыс. руб.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2780928"/>
            <a:ext cx="7488832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/>
              <a:t>Расходы по разделу 14 «Межбюджетные трансферты общего характера бюджетам субъектов РФ и муниципальных образований»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01548" y="4594860"/>
            <a:ext cx="892899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запланированы на 2020 год </a:t>
            </a:r>
          </a:p>
          <a:p>
            <a:r>
              <a:rPr lang="ru-RU" sz="2800" dirty="0" smtClean="0"/>
              <a:t>в сумме 41 643,9,0 тыс.руб.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1496749" cy="118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465"/>
            <a:ext cx="5712781" cy="924475"/>
          </a:xfrm>
          <a:ln w="25400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Источники покрытия дефицита районного бюджета</a:t>
            </a:r>
            <a:endParaRPr lang="ru-RU" sz="2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72645973"/>
              </p:ext>
            </p:extLst>
          </p:nvPr>
        </p:nvGraphicFramePr>
        <p:xfrm>
          <a:off x="179512" y="1397000"/>
          <a:ext cx="8964488" cy="3544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47664" y="5157192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Основным источником покрытия дефицита бюджета района в </a:t>
            </a:r>
            <a:r>
              <a:rPr lang="ru-RU" dirty="0" smtClean="0"/>
              <a:t>2020 </a:t>
            </a:r>
            <a:r>
              <a:rPr lang="ru-RU" dirty="0"/>
              <a:t>году являются бюджетные кредиты, кредиты кредитных организаций, а также остатки средств на счетах.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2420"/>
            <a:ext cx="2448272" cy="18362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44" y="5013176"/>
            <a:ext cx="1416029" cy="13443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70358" y="6237312"/>
            <a:ext cx="821322" cy="120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6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DE2CEA9-5B7D-49A8-AB9D-12456A0D6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3">
                                            <p:graphicEl>
                                              <a:dgm id="{9DE2CEA9-5B7D-49A8-AB9D-12456A0D69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3">
                                            <p:graphicEl>
                                              <a:dgm id="{9DE2CEA9-5B7D-49A8-AB9D-12456A0D6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3">
                                            <p:graphicEl>
                                              <a:dgm id="{9DE2CEA9-5B7D-49A8-AB9D-12456A0D6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5ABC562-6BBC-4E78-84C7-24E7E9A36D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300"/>
                                        <p:tgtEl>
                                          <p:spTgt spid="3">
                                            <p:graphicEl>
                                              <a:dgm id="{F5ABC562-6BBC-4E78-84C7-24E7E9A36D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300" fill="hold"/>
                                        <p:tgtEl>
                                          <p:spTgt spid="3">
                                            <p:graphicEl>
                                              <a:dgm id="{F5ABC562-6BBC-4E78-84C7-24E7E9A36D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00" fill="hold"/>
                                        <p:tgtEl>
                                          <p:spTgt spid="3">
                                            <p:graphicEl>
                                              <a:dgm id="{F5ABC562-6BBC-4E78-84C7-24E7E9A36D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6BC5D9-25DE-4CCA-AF94-78F697429E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00"/>
                                        <p:tgtEl>
                                          <p:spTgt spid="3">
                                            <p:graphicEl>
                                              <a:dgm id="{5D6BC5D9-25DE-4CCA-AF94-78F697429E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00" fill="hold"/>
                                        <p:tgtEl>
                                          <p:spTgt spid="3">
                                            <p:graphicEl>
                                              <a:dgm id="{5D6BC5D9-25DE-4CCA-AF94-78F697429E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00" fill="hold"/>
                                        <p:tgtEl>
                                          <p:spTgt spid="3">
                                            <p:graphicEl>
                                              <a:dgm id="{5D6BC5D9-25DE-4CCA-AF94-78F697429E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078007E-6145-49A7-86AF-B494D3E7A9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00"/>
                                        <p:tgtEl>
                                          <p:spTgt spid="3">
                                            <p:graphicEl>
                                              <a:dgm id="{A078007E-6145-49A7-86AF-B494D3E7A9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00" fill="hold"/>
                                        <p:tgtEl>
                                          <p:spTgt spid="3">
                                            <p:graphicEl>
                                              <a:dgm id="{A078007E-6145-49A7-86AF-B494D3E7A9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00" fill="hold"/>
                                        <p:tgtEl>
                                          <p:spTgt spid="3">
                                            <p:graphicEl>
                                              <a:dgm id="{A078007E-6145-49A7-86AF-B494D3E7A9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C53D6A7-77C2-41C6-9B8F-3BD37335F8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300"/>
                                        <p:tgtEl>
                                          <p:spTgt spid="3">
                                            <p:graphicEl>
                                              <a:dgm id="{0C53D6A7-77C2-41C6-9B8F-3BD37335F8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300" fill="hold"/>
                                        <p:tgtEl>
                                          <p:spTgt spid="3">
                                            <p:graphicEl>
                                              <a:dgm id="{0C53D6A7-77C2-41C6-9B8F-3BD37335F8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00" fill="hold"/>
                                        <p:tgtEl>
                                          <p:spTgt spid="3">
                                            <p:graphicEl>
                                              <a:dgm id="{0C53D6A7-77C2-41C6-9B8F-3BD37335F8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365"/>
            <a:ext cx="8928992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rgbClr val="408E8E"/>
                </a:solidFill>
              </a:rPr>
              <a:t>Структура расходов на 2021 и 2022 годы</a:t>
            </a:r>
            <a:endParaRPr lang="ru-RU" sz="2800" b="1" dirty="0">
              <a:solidFill>
                <a:srgbClr val="408E8E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43920"/>
              </p:ext>
            </p:extLst>
          </p:nvPr>
        </p:nvGraphicFramePr>
        <p:xfrm>
          <a:off x="201186" y="980728"/>
          <a:ext cx="8763302" cy="581693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3891734"/>
                <a:gridCol w="1020543"/>
                <a:gridCol w="2066334"/>
                <a:gridCol w="1784691"/>
              </a:tblGrid>
              <a:tr h="8921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РАСХОДЫ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Раздел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2021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2022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4005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ВСЕГО РАСХОДОВ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470 286,3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474 735,7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78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Общегосударственные вопросы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43 860,6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49 612,1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оборона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1 732,4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1 784,8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6690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988,7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988,7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экономика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37 975,5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37 794,6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в т.ч. дорожное хозяйство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34735,9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35094,5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Жилищно-коммунальное хозяйство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3 610,7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5 863,0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Образование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07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284 243,2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282 094,2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Культура и кинематография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42 777,8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42 777,8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Социальная политика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25 417,7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24 310,4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Физическая культура и спорт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100,0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6690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800,0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800,0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892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28779,7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28 610,1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20688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79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983987"/>
            <a:ext cx="1772816" cy="1772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391"/>
            <a:ext cx="9144000" cy="92447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Источники покрытия дефицита районного бюджета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930949474"/>
              </p:ext>
            </p:extLst>
          </p:nvPr>
        </p:nvGraphicFramePr>
        <p:xfrm>
          <a:off x="251520" y="1124744"/>
          <a:ext cx="518457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43600" y="3479453"/>
            <a:ext cx="3600400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Основным источником покрытия дефицита бюджета района в </a:t>
            </a:r>
            <a:r>
              <a:rPr lang="ru-RU" dirty="0" smtClean="0"/>
              <a:t>2020 </a:t>
            </a:r>
            <a:r>
              <a:rPr lang="ru-RU" dirty="0"/>
              <a:t>и </a:t>
            </a:r>
            <a:r>
              <a:rPr lang="ru-RU" dirty="0" smtClean="0"/>
              <a:t>2021 </a:t>
            </a:r>
            <a:r>
              <a:rPr lang="ru-RU" dirty="0"/>
              <a:t>годах </a:t>
            </a:r>
            <a:r>
              <a:rPr lang="ru-RU" dirty="0" smtClean="0"/>
              <a:t>являются </a:t>
            </a:r>
            <a:r>
              <a:rPr lang="ru-RU" dirty="0"/>
              <a:t>бюджетные кредиты, кредиты кредитных организаций, а также остатки средств на счетах.</a:t>
            </a:r>
          </a:p>
        </p:txBody>
      </p:sp>
      <p:sp>
        <p:nvSpPr>
          <p:cNvPr id="10" name="Стрелка вправо с вырезом 9"/>
          <p:cNvSpPr/>
          <p:nvPr/>
        </p:nvSpPr>
        <p:spPr>
          <a:xfrm rot="1876308">
            <a:off x="1846460" y="3101917"/>
            <a:ext cx="1872208" cy="288032"/>
          </a:xfrm>
          <a:prstGeom prst="notchedRightArrow">
            <a:avLst/>
          </a:prstGeom>
          <a:solidFill>
            <a:schemeClr val="accent2">
              <a:alpha val="36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800" y="1124744"/>
            <a:ext cx="1551432" cy="103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21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3216"/>
            <a:ext cx="9144000" cy="14847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2447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Муниципальный долг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59335113"/>
              </p:ext>
            </p:extLst>
          </p:nvPr>
        </p:nvGraphicFramePr>
        <p:xfrm>
          <a:off x="251520" y="3284984"/>
          <a:ext cx="8568952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656"/>
            <a:ext cx="1340768" cy="14581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4712" y="623634"/>
            <a:ext cx="504056" cy="86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65859" y="323614"/>
            <a:ext cx="62642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81287781"/>
              </p:ext>
            </p:extLst>
          </p:nvPr>
        </p:nvGraphicFramePr>
        <p:xfrm>
          <a:off x="143508" y="1090864"/>
          <a:ext cx="8856984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31240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3" grpId="0">
        <p:bldAsOne/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2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Объемы поступлений основных налоговых доходов на 2020 год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938904"/>
              </p:ext>
            </p:extLst>
          </p:nvPr>
        </p:nvGraphicFramePr>
        <p:xfrm>
          <a:off x="107504" y="1124744"/>
          <a:ext cx="8928992" cy="5688632"/>
        </p:xfrm>
        <a:graphic>
          <a:graphicData uri="http://schemas.openxmlformats.org/drawingml/2006/table">
            <a:tbl>
              <a:tblPr firstRow="1" firstCol="1" bandRow="1" bandCol="1">
                <a:tableStyleId>{21E4AEA4-8DFA-4A89-87EB-49C32662AFE0}</a:tableStyleId>
              </a:tblPr>
              <a:tblGrid>
                <a:gridCol w="2804146"/>
                <a:gridCol w="1402073"/>
                <a:gridCol w="885520"/>
                <a:gridCol w="1149469"/>
                <a:gridCol w="903110"/>
                <a:gridCol w="1067994"/>
                <a:gridCol w="716680"/>
              </a:tblGrid>
              <a:tr h="7315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показателей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Оценка </a:t>
                      </a:r>
                      <a:r>
                        <a:rPr lang="ru-RU" sz="1400" dirty="0" smtClean="0">
                          <a:effectLst/>
                        </a:rPr>
                        <a:t>поступлений </a:t>
                      </a:r>
                      <a:r>
                        <a:rPr lang="ru-RU" sz="1400" dirty="0">
                          <a:effectLst/>
                        </a:rPr>
                        <a:t>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2019 </a:t>
                      </a:r>
                      <a:r>
                        <a:rPr lang="ru-RU" sz="1400" dirty="0">
                          <a:effectLst/>
                        </a:rPr>
                        <a:t>году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2020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20120года </a:t>
                      </a:r>
                      <a:r>
                        <a:rPr lang="ru-RU" sz="1400" dirty="0">
                          <a:effectLst/>
                        </a:rPr>
                        <a:t>к оценке </a:t>
                      </a:r>
                      <a:r>
                        <a:rPr lang="ru-RU" sz="1400" dirty="0" smtClean="0">
                          <a:effectLst/>
                        </a:rPr>
                        <a:t>2019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сумме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</a:tr>
              <a:tr h="5531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Налоговые доходы всего,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77 740,9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78 723,8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982,9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101,3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 на доходы физических лиц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31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en-US" sz="1600" dirty="0" smtClean="0">
                          <a:effectLst/>
                        </a:rPr>
                        <a:t>290,8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40,3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32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559,8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41,4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269,0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104,1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Акцизы по подакцизным товарам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430,0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8,3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567,0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8,3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137,0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102,1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25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300,0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32,5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24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241,0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30,8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-1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059,0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95,8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Единый налог на вмененный доход для отдельных видов деятельности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600,0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8,5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225,0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9,2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625,0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109,5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Единый сельскохозяйственный налог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496,6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301,0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0,4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-195,6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60,6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633,5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0,8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672,0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38,5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106,1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3348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 на имущество организаций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650,0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7,3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819,0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7,4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169,0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103,0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Госпошлина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340,0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1,7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339,0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1,7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-1,0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99,9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4704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526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20888"/>
            <a:ext cx="3250327" cy="27808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740352" cy="924475"/>
          </a:xfrm>
          <a:ln w="25400"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i="1" dirty="0" smtClean="0"/>
              <a:t>Доходы от поступлений налога на доходы физических </a:t>
            </a:r>
            <a:br>
              <a:rPr lang="ru-RU" sz="2800" i="1" dirty="0" smtClean="0"/>
            </a:br>
            <a:r>
              <a:rPr lang="ru-RU" sz="2800" i="1" dirty="0" smtClean="0"/>
              <a:t>лиц в бюджет района в 2020 году</a:t>
            </a:r>
            <a:endParaRPr lang="ru-RU" sz="2800" i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6054399"/>
              </p:ext>
            </p:extLst>
          </p:nvPr>
        </p:nvGraphicFramePr>
        <p:xfrm>
          <a:off x="1367644" y="1052736"/>
          <a:ext cx="7272808" cy="5587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60321" y="268970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32 559,8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085184"/>
            <a:ext cx="115212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012160" y="1340768"/>
            <a:ext cx="2664296" cy="1200329"/>
          </a:xfrm>
          <a:prstGeom prst="rect">
            <a:avLst/>
          </a:prstGeom>
          <a:solidFill>
            <a:schemeClr val="accent6">
              <a:lumMod val="75000"/>
              <a:alpha val="5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Что выше ожидаемой оценки текущего года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4,1% или,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1 269,0 тыс.руб.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933131" y="2136958"/>
            <a:ext cx="216024" cy="108012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149155" y="2151818"/>
            <a:ext cx="7200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742" y="0"/>
            <a:ext cx="1229544" cy="9540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2994" y="1410820"/>
            <a:ext cx="302433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ФОТ 2019г. - 1 325,0 </a:t>
            </a:r>
            <a:r>
              <a:rPr lang="ru-RU" dirty="0" err="1" smtClean="0"/>
              <a:t>млн.руб</a:t>
            </a:r>
            <a:endParaRPr lang="ru-RU" dirty="0" smtClean="0"/>
          </a:p>
          <a:p>
            <a:r>
              <a:rPr lang="ru-RU" dirty="0" smtClean="0"/>
              <a:t>ФОТ 2020г. -1 380,3 </a:t>
            </a:r>
            <a:r>
              <a:rPr lang="ru-RU" dirty="0" err="1" smtClean="0"/>
              <a:t>млн.руб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74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3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4347922"/>
            <a:ext cx="8855968" cy="25100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4624"/>
            <a:ext cx="777686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уплаты акцизов на нефтепродукты в </a:t>
            </a:r>
            <a:br>
              <a:rPr lang="ru-RU" sz="2800" dirty="0" smtClean="0"/>
            </a:br>
            <a:r>
              <a:rPr lang="ru-RU" sz="2800" dirty="0" smtClean="0"/>
              <a:t>бюджет района в 2020 году</a:t>
            </a:r>
            <a:endParaRPr lang="ru-RU" sz="28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59709457"/>
              </p:ext>
            </p:extLst>
          </p:nvPr>
        </p:nvGraphicFramePr>
        <p:xfrm>
          <a:off x="1403648" y="1052736"/>
          <a:ext cx="622869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19672" y="4077072"/>
            <a:ext cx="1232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6 430,0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7141" y="243500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6 567,0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1196752"/>
            <a:ext cx="2160240" cy="109423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Увеличение к оценке текущего  года на 137,0 тыс.руб, или на 2,1%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788024" y="1844824"/>
            <a:ext cx="288032" cy="7748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076056" y="1844824"/>
            <a:ext cx="6480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31923"/>
            <a:ext cx="1043608" cy="105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44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1" y="19108"/>
            <a:ext cx="7584625" cy="132166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Доходы от поступлений налога, взимаемого в связи  с применением упрощенной системы налогообложения, в бюджет района в 2020 году</a:t>
            </a:r>
            <a:endParaRPr lang="ru-RU" sz="2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99291535"/>
              </p:ext>
            </p:extLst>
          </p:nvPr>
        </p:nvGraphicFramePr>
        <p:xfrm>
          <a:off x="1116871" y="1304477"/>
          <a:ext cx="7631593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вал 5"/>
          <p:cNvSpPr/>
          <p:nvPr/>
        </p:nvSpPr>
        <p:spPr>
          <a:xfrm>
            <a:off x="1507660" y="2852936"/>
            <a:ext cx="1296144" cy="129614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100914" y="4006915"/>
            <a:ext cx="1368152" cy="129614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05930" y="3212976"/>
            <a:ext cx="1189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25 300,0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44930" y="4233282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24 241,0 тыс.руб.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1" y="116632"/>
            <a:ext cx="1362713" cy="11878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8641" y="4949527"/>
            <a:ext cx="2778038" cy="1742310"/>
          </a:xfrm>
          <a:prstGeom prst="rect">
            <a:avLst/>
          </a:prstGeom>
          <a:gradFill>
            <a:gsLst>
              <a:gs pos="100000">
                <a:schemeClr val="accent6">
                  <a:shade val="51000"/>
                  <a:satMod val="130000"/>
                </a:schemeClr>
              </a:gs>
              <a:gs pos="80000">
                <a:schemeClr val="accent6">
                  <a:shade val="93000"/>
                  <a:satMod val="130000"/>
                  <a:alpha val="86000"/>
                </a:schemeClr>
              </a:gs>
              <a:gs pos="100000">
                <a:schemeClr val="accent6">
                  <a:shade val="94000"/>
                  <a:satMod val="135000"/>
                  <a:alpha val="35000"/>
                </a:scheme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Что ниже ожидаемой оценки текущего года на 1 059,0 тыс.руб., </a:t>
            </a:r>
          </a:p>
          <a:p>
            <a:pPr algn="ctr"/>
            <a:r>
              <a:rPr lang="ru-RU" sz="2000" b="1" dirty="0" smtClean="0"/>
              <a:t>или на 4,2%</a:t>
            </a:r>
            <a:endParaRPr lang="ru-RU" sz="2000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3784990" y="5517232"/>
            <a:ext cx="540060" cy="72008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2987824" y="6237312"/>
            <a:ext cx="79716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309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 animBg="1"/>
      <p:bldP spid="7" grpId="0" animBg="1"/>
      <p:bldP spid="8" grpId="0"/>
      <p:bldP spid="9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671" y="3780642"/>
            <a:ext cx="3015329" cy="30632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512166" cy="924475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>Единый налог на вмененный доход в 2020 году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660232" y="1340768"/>
            <a:ext cx="2304256" cy="1200329"/>
          </a:xfrm>
          <a:prstGeom prst="rect">
            <a:avLst/>
          </a:prstGeom>
          <a:gradFill>
            <a:gsLst>
              <a:gs pos="0">
                <a:srgbClr val="0AB21E"/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rgbClr val="ACEDA9"/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Увеличение к оценке текущего года на 625,0 тыс.руб., или  на 9,5 %</a:t>
            </a:r>
            <a:endParaRPr lang="ru-RU" dirty="0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105813894"/>
              </p:ext>
            </p:extLst>
          </p:nvPr>
        </p:nvGraphicFramePr>
        <p:xfrm>
          <a:off x="539552" y="1340768"/>
          <a:ext cx="72728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403648" y="4723013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6 600,0 тыс.руб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5816" y="26264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7 225,0</a:t>
            </a:r>
          </a:p>
          <a:p>
            <a:r>
              <a:rPr lang="ru-RU" sz="2000" b="1" dirty="0"/>
              <a:t>т</a:t>
            </a:r>
            <a:r>
              <a:rPr lang="ru-RU" sz="2000" b="1" dirty="0" smtClean="0"/>
              <a:t>ыс.руб.</a:t>
            </a:r>
            <a:endParaRPr lang="ru-RU" sz="2000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8142" cy="1502242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4788024" y="1940932"/>
            <a:ext cx="504056" cy="83999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292080" y="1940932"/>
            <a:ext cx="100811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5536" y="1922245"/>
            <a:ext cx="2016224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Индекс потребительских цен на 2020г. – 103,6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638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Graphic spid="14" grpId="0">
        <p:bldAsOne/>
      </p:bldGraphic>
      <p:bldP spid="15" grpId="0"/>
      <p:bldP spid="16" grpId="0"/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6614</TotalTime>
  <Words>2475</Words>
  <Application>Microsoft Office PowerPoint</Application>
  <PresentationFormat>Экран (4:3)</PresentationFormat>
  <Paragraphs>678</Paragraphs>
  <Slides>45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БЮДЖЕТ ДЛЯ ГРАЖДАН (проект)</vt:lpstr>
      <vt:lpstr>Основные характеристики бюджета на 2020 год и плановый период 2021 и 2022 годов</vt:lpstr>
      <vt:lpstr>Доходы бюджета района  на 2020 год</vt:lpstr>
      <vt:lpstr>Структура и динамика доходов бюджета района к ожидаемой оценке поступлений доходов 2019 года</vt:lpstr>
      <vt:lpstr>Объемы поступлений основных налоговых доходов на 2020 год</vt:lpstr>
      <vt:lpstr>Доходы от поступлений налога на доходы физических  лиц в бюджет района в 2020 году</vt:lpstr>
      <vt:lpstr>Доходы от уплаты акцизов на нефтепродукты в  бюджет района в 2020 году</vt:lpstr>
      <vt:lpstr>Доходы от поступлений налога, взимаемого в связи  с применением упрощенной системы налогообложения, в бюджет района в 2020 году</vt:lpstr>
      <vt:lpstr>Единый налог на вмененный доход в 2020 году</vt:lpstr>
      <vt:lpstr>Единый сельскохозяйственный налог  в 2020 году</vt:lpstr>
      <vt:lpstr>Налог, взимаемый в связи с применением патентной системы налогообложения в 2020 году</vt:lpstr>
      <vt:lpstr>Доходы от поступлений налога на имущество организаций в 2020 году</vt:lpstr>
      <vt:lpstr>Госпошлина в 2020 году</vt:lpstr>
      <vt:lpstr>Недоимка по налоговым платежам</vt:lpstr>
      <vt:lpstr>Объем поступлений неналоговых доходов  на 2020 год</vt:lpstr>
      <vt:lpstr>Рост прогноза к ожидаемой оценке текущего года неналоговых доходов</vt:lpstr>
      <vt:lpstr>Снижение прогнозных показателей по неналоговым доходам</vt:lpstr>
      <vt:lpstr>Безвозмездные поступления</vt:lpstr>
      <vt:lpstr>Основные подходы и характеристики бюджета района на плановый период 2021 и 2022 годов</vt:lpstr>
      <vt:lpstr>Структура и динамика прогнозируемых объемов  поступлений доходов в плановом периоде</vt:lpstr>
      <vt:lpstr>Динамика основных налоговых и неналоговых доходов бюджета района в плановом периоде</vt:lpstr>
      <vt:lpstr>Объем безвозмездных поступлений  на плановый период</vt:lpstr>
      <vt:lpstr>Презентация PowerPoint</vt:lpstr>
      <vt:lpstr>Презентация PowerPoint</vt:lpstr>
      <vt:lpstr>Объем расходов бюджета района на 2020 год</vt:lpstr>
      <vt:lpstr>Презентация PowerPoint</vt:lpstr>
      <vt:lpstr>Презентация PowerPoint</vt:lpstr>
      <vt:lpstr>Расходы по разделу  01 «Общегосударственные вопросы»</vt:lpstr>
      <vt:lpstr>Расходы по разделу  02 «Национальная оборона»</vt:lpstr>
      <vt:lpstr>Расходы по разделу 03 «Национальная безопасность и правоохранительная деятельность»</vt:lpstr>
      <vt:lpstr>Расходы по разделу  04 «Национальная экономика»</vt:lpstr>
      <vt:lpstr>Расходы по разделу  05 «Жилищно-коммунальное хозяйство»</vt:lpstr>
      <vt:lpstr>Расходы по разделу 07 «Образование»</vt:lpstr>
      <vt:lpstr>Расходы по разделу 08  «Культура, кинематография»</vt:lpstr>
      <vt:lpstr>Презентация PowerPoint</vt:lpstr>
      <vt:lpstr>Расходы по разделу  10 «Социальная политика»</vt:lpstr>
      <vt:lpstr>Презентация PowerPoint</vt:lpstr>
      <vt:lpstr>Презентация PowerPoint</vt:lpstr>
      <vt:lpstr>Расходы по разделу  11 «Физическая культура и спорт»</vt:lpstr>
      <vt:lpstr>Расходы по разделу 13 «Обслуживание государственного и муниципального долга»</vt:lpstr>
      <vt:lpstr>Источники покрытия дефицита районного бюджета</vt:lpstr>
      <vt:lpstr>Структура расходов на 2021 и 2022 годы</vt:lpstr>
      <vt:lpstr>Источники покрытия дефицита районного бюджета</vt:lpstr>
      <vt:lpstr>Муниципальный долг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359</cp:revision>
  <cp:lastPrinted>2019-11-14T06:56:53Z</cp:lastPrinted>
  <dcterms:created xsi:type="dcterms:W3CDTF">2018-11-15T06:07:30Z</dcterms:created>
  <dcterms:modified xsi:type="dcterms:W3CDTF">2020-01-16T11:13:51Z</dcterms:modified>
</cp:coreProperties>
</file>