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diagrams/colors8.xml" ContentType="application/vnd.openxmlformats-officedocument.drawingml.diagramColors+xml"/>
  <Override PartName="/ppt/diagrams/drawing14.xml" ContentType="application/vnd.ms-office.drawingml.diagramDrawing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diagrams/colors12.xml" ContentType="application/vnd.openxmlformats-officedocument.drawingml.diagramColors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charts/chart8.xml" ContentType="application/vnd.openxmlformats-officedocument.drawingml.char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charts/chart12.xml" ContentType="application/vnd.openxmlformats-officedocument.drawingml.chart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charts/chart4.xml" ContentType="application/vnd.openxmlformats-officedocument.drawingml.chart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rawings/drawing6.xml" ContentType="application/vnd.openxmlformats-officedocument.drawingml.chartshapes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rawings/drawing4.xml" ContentType="application/vnd.openxmlformats-officedocument.drawingml.chartshapes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6.xml" ContentType="application/vnd.openxmlformats-officedocument.drawingml.diagramColors+xml"/>
  <Override PartName="/ppt/charts/chart5.xml" ContentType="application/vnd.openxmlformats-officedocument.drawingml.chart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diagrams/layout11.xml" ContentType="application/vnd.openxmlformats-officedocument.drawingml.diagramLayout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activeX/activeX1.xml" ContentType="application/vnd.ms-office.activeX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6" r:id="rId1"/>
    <p:sldMasterId id="2147484188" r:id="rId2"/>
  </p:sldMasterIdLst>
  <p:notesMasterIdLst>
    <p:notesMasterId r:id="rId45"/>
  </p:notesMasterIdLst>
  <p:handoutMasterIdLst>
    <p:handoutMasterId r:id="rId46"/>
  </p:handout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308" r:id="rId11"/>
    <p:sldId id="267" r:id="rId12"/>
    <p:sldId id="266" r:id="rId13"/>
    <p:sldId id="310" r:id="rId14"/>
    <p:sldId id="312" r:id="rId15"/>
    <p:sldId id="320" r:id="rId16"/>
    <p:sldId id="278" r:id="rId17"/>
    <p:sldId id="280" r:id="rId18"/>
    <p:sldId id="281" r:id="rId19"/>
    <p:sldId id="283" r:id="rId20"/>
    <p:sldId id="284" r:id="rId21"/>
    <p:sldId id="287" r:id="rId22"/>
    <p:sldId id="305" r:id="rId23"/>
    <p:sldId id="321" r:id="rId24"/>
    <p:sldId id="313" r:id="rId25"/>
    <p:sldId id="289" r:id="rId26"/>
    <p:sldId id="314" r:id="rId27"/>
    <p:sldId id="322" r:id="rId28"/>
    <p:sldId id="306" r:id="rId29"/>
    <p:sldId id="290" r:id="rId30"/>
    <p:sldId id="291" r:id="rId31"/>
    <p:sldId id="292" r:id="rId32"/>
    <p:sldId id="293" r:id="rId33"/>
    <p:sldId id="294" r:id="rId34"/>
    <p:sldId id="295" r:id="rId35"/>
    <p:sldId id="311" r:id="rId36"/>
    <p:sldId id="315" r:id="rId37"/>
    <p:sldId id="316" r:id="rId38"/>
    <p:sldId id="317" r:id="rId39"/>
    <p:sldId id="318" r:id="rId40"/>
    <p:sldId id="319" r:id="rId41"/>
    <p:sldId id="300" r:id="rId42"/>
    <p:sldId id="301" r:id="rId43"/>
    <p:sldId id="302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CEDA9"/>
    <a:srgbClr val="408E8E"/>
    <a:srgbClr val="FBD1AF"/>
    <a:srgbClr val="B2874E"/>
    <a:srgbClr val="BA7144"/>
    <a:srgbClr val="B1864D"/>
    <a:srgbClr val="6A0202"/>
    <a:srgbClr val="A95007"/>
    <a:srgbClr val="4D2403"/>
    <a:srgbClr val="EEFEF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30" autoAdjust="0"/>
    <p:restoredTop sz="94622" autoAdjust="0"/>
  </p:normalViewPr>
  <p:slideViewPr>
    <p:cSldViewPr>
      <p:cViewPr>
        <p:scale>
          <a:sx n="100" d="100"/>
          <a:sy n="100" d="100"/>
        </p:scale>
        <p:origin x="-1944" y="-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34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PropertyBag">
  <ax:ocxPr ax:name="ForeColor" ax:value="0"/>
  <ax:ocxPr ax:name="BackColor" ax:value="16777215"/>
  <ax:ocxPr ax:name="Caption" ax:value="Label1"/>
  <ax:ocxPr ax:name="Size" ax:value="16933;11298"/>
  <ax:ocxPr ax:name="FontName" ax:value="Arial"/>
  <ax:ocxPr ax:name="FontHeight" ax:value="285"/>
  <ax:ocxPr ax:name="FontCharSet" ax:value="204"/>
  <ax:ocxPr ax:name="FontPitchAndFamily" ax:value="2"/>
</ax:ocx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 u="none" baseline="0">
                <a:uFill>
                  <a:solidFill>
                    <a:srgbClr val="C00000"/>
                  </a:solidFill>
                </a:uFill>
              </a:defRPr>
            </a:pPr>
            <a:r>
              <a:rPr lang="ru-RU" sz="2000" u="none" baseline="0" dirty="0">
                <a:uFill>
                  <a:solidFill>
                    <a:srgbClr val="C00000"/>
                  </a:solidFill>
                </a:uFill>
              </a:rPr>
              <a:t>Прогноз на </a:t>
            </a:r>
            <a:r>
              <a:rPr lang="ru-RU" sz="2000" u="none" baseline="0" dirty="0" smtClean="0">
                <a:uFill>
                  <a:solidFill>
                    <a:srgbClr val="C00000"/>
                  </a:solidFill>
                </a:uFill>
              </a:rPr>
              <a:t>2023год </a:t>
            </a:r>
          </a:p>
          <a:p>
            <a:pPr>
              <a:defRPr u="none" baseline="0">
                <a:uFill>
                  <a:solidFill>
                    <a:srgbClr val="C00000"/>
                  </a:solidFill>
                </a:uFill>
              </a:defRPr>
            </a:pPr>
            <a:r>
              <a:rPr lang="ru-RU" sz="2000" u="none" baseline="0" dirty="0" smtClean="0">
                <a:uFill>
                  <a:solidFill>
                    <a:srgbClr val="C00000"/>
                  </a:solidFill>
                </a:uFill>
              </a:rPr>
              <a:t>706 964,61тыс.руб</a:t>
            </a:r>
            <a:r>
              <a:rPr lang="ru-RU" sz="2000" u="none" baseline="0" dirty="0">
                <a:uFill>
                  <a:solidFill>
                    <a:srgbClr val="C00000"/>
                  </a:solidFill>
                </a:uFill>
              </a:rPr>
              <a:t>.</a:t>
            </a:r>
          </a:p>
        </c:rich>
      </c:tx>
      <c:layout>
        <c:manualLayout>
          <c:xMode val="edge"/>
          <c:yMode val="edge"/>
          <c:x val="0.2000216763596796"/>
          <c:y val="3.4255154445205022E-2"/>
        </c:manualLayout>
      </c:layout>
    </c:title>
    <c:plotArea>
      <c:layout>
        <c:manualLayout>
          <c:layoutTarget val="inner"/>
          <c:xMode val="edge"/>
          <c:yMode val="edge"/>
          <c:x val="0.19884992937292745"/>
          <c:y val="0.17203790222139131"/>
          <c:w val="0.76166834637421477"/>
          <c:h val="0.5612293078546828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Прогноз на 2021 год 503 621,4 тыс.руб.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5.8628101151154141E-3"/>
                  <c:y val="-4.6412971658120195E-3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33 161,31</a:t>
                    </a:r>
                    <a:endParaRPr lang="en-US" sz="1600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600" dirty="0" smtClean="0"/>
                      <a:t>93</a:t>
                    </a:r>
                    <a:r>
                      <a:rPr lang="ru-RU" sz="1600" baseline="0" dirty="0" smtClean="0"/>
                      <a:t> 861,4</a:t>
                    </a:r>
                    <a:endParaRPr lang="en-US" sz="16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9.9128186197536744E-2"/>
                  <c:y val="3.4809728743589896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579</a:t>
                    </a:r>
                    <a:r>
                      <a:rPr lang="ru-RU" sz="1600" baseline="0" dirty="0" smtClean="0"/>
                      <a:t> 941,9</a:t>
                    </a:r>
                    <a:endParaRPr lang="en-US" sz="1600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>
                    <a:effectLst/>
                  </a:defRPr>
                </a:pPr>
                <a:endParaRPr lang="ru-RU"/>
              </a:p>
            </c:txPr>
            <c:showVal val="1"/>
            <c:showLeaderLines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93861.4</c:v>
                </c:pt>
                <c:pt idx="1">
                  <c:v>33180.310000000012</c:v>
                </c:pt>
                <c:pt idx="2">
                  <c:v>458151.8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5.1054268823931923E-2"/>
          <c:w val="0.96655065146018548"/>
          <c:h val="0.8657429876212584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>
                <a:lumMod val="75000"/>
                <a:alpha val="77000"/>
              </a:schemeClr>
            </a:solidFill>
          </c:spPr>
          <c:dLbls>
            <c:dLbl>
              <c:idx val="0"/>
              <c:layout>
                <c:manualLayout>
                  <c:x val="-3.0408498672561345E-3"/>
                  <c:y val="4.641297165812009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23</a:t>
                    </a:r>
                    <a:r>
                      <a:rPr lang="ru-RU" baseline="0" dirty="0" smtClean="0">
                        <a:solidFill>
                          <a:schemeClr val="bg1"/>
                        </a:solidFill>
                      </a:rPr>
                      <a:t> 307,6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9</a:t>
                    </a:r>
                    <a:r>
                      <a:rPr lang="ru-RU" baseline="0" dirty="0" smtClean="0">
                        <a:solidFill>
                          <a:schemeClr val="bg1"/>
                        </a:solidFill>
                      </a:rPr>
                      <a:t> 567,4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17 265,01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7</a:t>
                    </a:r>
                    <a:r>
                      <a:rPr lang="ru-RU" baseline="0" dirty="0" smtClean="0">
                        <a:solidFill>
                          <a:schemeClr val="bg1"/>
                        </a:solidFill>
                      </a:rPr>
                      <a:t> 336,3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26913.66</c:v>
                </c:pt>
                <c:pt idx="1">
                  <c:v>5135</c:v>
                </c:pt>
                <c:pt idx="2">
                  <c:v>4334.6000000000004</c:v>
                </c:pt>
                <c:pt idx="3">
                  <c:v>3683.91</c:v>
                </c:pt>
              </c:numCache>
            </c:numRef>
          </c:val>
        </c:ser>
        <c:dLbls>
          <c:showVal val="1"/>
        </c:dLbls>
        <c:gapWidth val="75"/>
        <c:overlap val="100"/>
        <c:axId val="168761216"/>
        <c:axId val="168762752"/>
      </c:barChart>
      <c:catAx>
        <c:axId val="168761216"/>
        <c:scaling>
          <c:orientation val="minMax"/>
        </c:scaling>
        <c:axPos val="b"/>
        <c:numFmt formatCode="General" sourceLinked="1"/>
        <c:majorTickMark val="none"/>
        <c:tickLblPos val="nextTo"/>
        <c:crossAx val="168762752"/>
        <c:crosses val="autoZero"/>
        <c:auto val="1"/>
        <c:lblAlgn val="ctr"/>
        <c:lblOffset val="100"/>
      </c:catAx>
      <c:valAx>
        <c:axId val="168762752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687612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plotArea>
      <c:layout>
        <c:manualLayout>
          <c:layoutTarget val="inner"/>
          <c:xMode val="edge"/>
          <c:yMode val="edge"/>
          <c:x val="9.805262985351354E-2"/>
          <c:y val="2.5498080622620881E-2"/>
          <c:w val="0.89761042033580973"/>
          <c:h val="0.3949160985036771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92D050">
                <a:alpha val="72000"/>
              </a:srgb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3 933,2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891299873784569E-3"/>
                  <c:y val="1.160324291452995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</a:t>
                    </a:r>
                    <a:r>
                      <a:rPr lang="ru-RU" baseline="0" dirty="0" smtClean="0"/>
                      <a:t> 767,0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</a:t>
                    </a:r>
                    <a:r>
                      <a:rPr lang="ru-RU" baseline="0" dirty="0" smtClean="0"/>
                      <a:t> </a:t>
                    </a:r>
                    <a:r>
                      <a:rPr lang="ru-RU" baseline="0" dirty="0" smtClean="0"/>
                      <a:t>254,85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7.2282496844613487E-3"/>
                  <c:y val="-3.480972874358989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107,0</a:t>
                    </a:r>
                    <a:endParaRPr lang="en-US" dirty="0"/>
                  </a:p>
                </c:rich>
              </c:tx>
              <c:showVal val="1"/>
            </c:dLbl>
            <c:numFmt formatCode="#,##0.0" sourceLinked="0"/>
            <c:showVal val="1"/>
          </c:dLbls>
          <c:cat>
            <c:strRef>
              <c:f>Лист1!$A$2:$A$5</c:f>
              <c:strCache>
                <c:ptCount val="4"/>
                <c:pt idx="0">
                  <c:v>Пенсионное обеспечение</c:v>
                </c:pt>
                <c:pt idx="1">
                  <c:v>Социальное обеспечение населения,в том числе за исключением расходов по субсидии по ЖКУ</c:v>
                </c:pt>
                <c:pt idx="2">
                  <c:v>Охрана семьи и детства</c:v>
                </c:pt>
                <c:pt idx="3">
                  <c:v>Другие вопросы в области социальной политики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3933.2</c:v>
                </c:pt>
                <c:pt idx="1">
                  <c:v>8767</c:v>
                </c:pt>
                <c:pt idx="2">
                  <c:v>12236.349999999989</c:v>
                </c:pt>
                <c:pt idx="3">
                  <c:v>122</c:v>
                </c:pt>
              </c:numCache>
            </c:numRef>
          </c:val>
        </c:ser>
        <c:dLbls>
          <c:showVal val="1"/>
        </c:dLbls>
        <c:gapWidth val="75"/>
        <c:overlap val="100"/>
        <c:axId val="168746368"/>
        <c:axId val="168821888"/>
      </c:barChart>
      <c:catAx>
        <c:axId val="16874636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68821888"/>
        <c:crosses val="autoZero"/>
        <c:auto val="1"/>
        <c:lblAlgn val="ctr"/>
        <c:lblOffset val="100"/>
      </c:catAx>
      <c:valAx>
        <c:axId val="168821888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68746368"/>
        <c:crosses val="autoZero"/>
        <c:crossBetween val="between"/>
      </c:valAx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>
        <c:manualLayout>
          <c:layoutTarget val="inner"/>
          <c:xMode val="edge"/>
          <c:yMode val="edge"/>
          <c:x val="2.9394882050142578E-2"/>
          <c:y val="0.12943915322539987"/>
          <c:w val="0.94121023589971486"/>
          <c:h val="0.7426076395552039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 БЮДЖЕТА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b="1" dirty="0" smtClean="0"/>
                      <a:t>4</a:t>
                    </a:r>
                    <a:r>
                      <a:rPr lang="ru-RU" b="1" baseline="0" dirty="0" smtClean="0"/>
                      <a:t> </a:t>
                    </a:r>
                    <a:r>
                      <a:rPr lang="ru-RU" b="1" baseline="0" dirty="0" smtClean="0"/>
                      <a:t>705,12</a:t>
                    </a:r>
                    <a:endParaRPr lang="en-US" dirty="0"/>
                  </a:p>
                </c:rich>
              </c:tx>
              <c:spPr>
                <a:gradFill rotWithShape="1">
                  <a:gsLst>
                    <a:gs pos="0">
                      <a:schemeClr val="accent2">
                        <a:tint val="50000"/>
                        <a:satMod val="300000"/>
                      </a:schemeClr>
                    </a:gs>
                    <a:gs pos="35000">
                      <a:schemeClr val="accent2">
                        <a:tint val="37000"/>
                        <a:satMod val="300000"/>
                      </a:schemeClr>
                    </a:gs>
                    <a:gs pos="100000">
                      <a:schemeClr val="accent2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  <a:ln w="9525" cap="flat" cmpd="sng" algn="ctr">
                  <a:solidFill>
                    <a:schemeClr val="accent2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c:spPr>
              <c:dLblPos val="ctr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ru-RU" baseline="0" dirty="0" smtClean="0"/>
                      <a:t> </a:t>
                    </a:r>
                    <a:r>
                      <a:rPr lang="ru-RU" baseline="0" dirty="0" smtClean="0"/>
                      <a:t>155,06</a:t>
                    </a:r>
                    <a:endParaRPr lang="en-US" dirty="0"/>
                  </a:p>
                </c:rich>
              </c:tx>
              <c:dLblPos val="ctr"/>
              <c:showVal val="1"/>
            </c:dLbl>
            <c:spPr>
              <a:gradFill rotWithShape="1">
                <a:gsLst>
                  <a:gs pos="0">
                    <a:schemeClr val="accent2">
                      <a:tint val="50000"/>
                      <a:satMod val="300000"/>
                    </a:schemeClr>
                  </a:gs>
                  <a:gs pos="35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2024 год</c:v>
                </c:pt>
                <c:pt idx="1">
                  <c:v>2025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4654.9299999999994</c:v>
                </c:pt>
                <c:pt idx="1">
                  <c:v>1141.27</c:v>
                </c:pt>
              </c:numCache>
            </c:numRef>
          </c:val>
        </c:ser>
        <c:gapWidth val="90"/>
        <c:overlap val="-66"/>
        <c:axId val="171862272"/>
        <c:axId val="171872256"/>
      </c:barChart>
      <c:catAx>
        <c:axId val="171862272"/>
        <c:scaling>
          <c:orientation val="minMax"/>
        </c:scaling>
        <c:axPos val="b"/>
        <c:tickLblPos val="nextTo"/>
        <c:crossAx val="171872256"/>
        <c:crosses val="autoZero"/>
        <c:auto val="1"/>
        <c:lblAlgn val="ctr"/>
        <c:lblOffset val="100"/>
      </c:catAx>
      <c:valAx>
        <c:axId val="17187225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718622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sz="2000" dirty="0"/>
              <a:t>Оценка поступлений </a:t>
            </a:r>
            <a:r>
              <a:rPr lang="ru-RU" sz="2000" dirty="0" smtClean="0"/>
              <a:t>в </a:t>
            </a:r>
          </a:p>
          <a:p>
            <a:pPr>
              <a:defRPr/>
            </a:pPr>
            <a:r>
              <a:rPr lang="ru-RU" sz="2000" dirty="0" smtClean="0"/>
              <a:t>2022году</a:t>
            </a:r>
            <a:r>
              <a:rPr lang="ru-RU" sz="2000" baseline="0" dirty="0" smtClean="0"/>
              <a:t>  601 329,6 тыс.руб</a:t>
            </a:r>
            <a:endParaRPr lang="ru-RU" sz="2000" dirty="0"/>
          </a:p>
        </c:rich>
      </c:tx>
      <c:layout>
        <c:manualLayout>
          <c:xMode val="edge"/>
          <c:yMode val="edge"/>
          <c:x val="0.10794999386033131"/>
          <c:y val="2.5527134411965996E-2"/>
        </c:manualLayout>
      </c:layout>
    </c:title>
    <c:plotArea>
      <c:layout>
        <c:manualLayout>
          <c:layoutTarget val="inner"/>
          <c:xMode val="edge"/>
          <c:yMode val="edge"/>
          <c:x val="3.6580805458864545E-2"/>
          <c:y val="0.17046643940147163"/>
          <c:w val="0.68641502457534698"/>
          <c:h val="0.5373269929072181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Оценка поступлений в 2018 году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1.8565188663248043E-2"/>
                  <c:y val="9.2825943316240563E-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28</a:t>
                    </a:r>
                    <a:r>
                      <a:rPr lang="ru-RU" b="1" baseline="0" dirty="0" smtClean="0"/>
                      <a:t> 010,7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96</a:t>
                    </a:r>
                    <a:r>
                      <a:rPr lang="ru-RU" b="1" baseline="0" dirty="0" smtClean="0"/>
                      <a:t> 612,4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4.0224575437037211E-2"/>
                  <c:y val="2.0885837246154101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defRPr>
                    </a:pPr>
                    <a:r>
                      <a:rPr lang="ru-RU" sz="1400" b="1" dirty="0" smtClean="0"/>
                      <a:t>476</a:t>
                    </a:r>
                    <a:r>
                      <a:rPr lang="ru-RU" sz="1400" b="1" baseline="0" dirty="0" smtClean="0"/>
                      <a:t> 706,5</a:t>
                    </a:r>
                    <a:endParaRPr lang="en-US" dirty="0"/>
                  </a:p>
                </c:rich>
              </c:tx>
              <c:spPr/>
              <c:showVal val="1"/>
            </c:dLbl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96612.4</c:v>
                </c:pt>
                <c:pt idx="1">
                  <c:v>28010.7</c:v>
                </c:pt>
                <c:pt idx="2">
                  <c:v>476706.5</c:v>
                </c:pt>
              </c:numCache>
            </c:numRef>
          </c:val>
        </c:ser>
        <c:firstSliceAng val="0"/>
        <c:holeSize val="50"/>
      </c:doughnutChart>
      <c:doughnutChart>
        <c:varyColors val="1"/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</c:ser>
        <c:firstSliceAng val="0"/>
        <c:holeSize val="50"/>
      </c:doughnutChart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plotArea>
      <c:layout>
        <c:manualLayout>
          <c:layoutTarget val="inner"/>
          <c:xMode val="edge"/>
          <c:yMode val="edge"/>
          <c:x val="2.6576194730265887E-2"/>
          <c:y val="0.15965472438468362"/>
          <c:w val="0.93258701848957726"/>
          <c:h val="0.55160805426193482"/>
        </c:manualLayout>
      </c:layout>
      <c:bar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</a:t>
                    </a:r>
                    <a:r>
                      <a:rPr lang="ru-RU" baseline="0" dirty="0" smtClean="0"/>
                      <a:t> 000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baseline="0" dirty="0" smtClean="0"/>
                      <a:t> 737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Оценка показателей в 2022 году</c:v>
                </c:pt>
                <c:pt idx="1">
                  <c:v>Прогноз на 2023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2000</c:v>
                </c:pt>
                <c:pt idx="1">
                  <c:v>1737</c:v>
                </c:pt>
              </c:numCache>
            </c:numRef>
          </c:val>
        </c:ser>
        <c:overlap val="100"/>
        <c:axId val="160201728"/>
        <c:axId val="161904512"/>
      </c:barChart>
      <c:catAx>
        <c:axId val="160201728"/>
        <c:scaling>
          <c:orientation val="minMax"/>
        </c:scaling>
        <c:axPos val="b"/>
        <c:tickLblPos val="nextTo"/>
        <c:crossAx val="161904512"/>
        <c:crosses val="autoZero"/>
        <c:auto val="1"/>
        <c:lblAlgn val="ctr"/>
        <c:lblOffset val="100"/>
      </c:catAx>
      <c:valAx>
        <c:axId val="16190451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602017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plotArea>
      <c:layout>
        <c:manualLayout>
          <c:layoutTarget val="inner"/>
          <c:xMode val="edge"/>
          <c:yMode val="edge"/>
          <c:x val="4.2485301971050389E-2"/>
          <c:y val="3.2760758755119315E-2"/>
          <c:w val="0.95751469802894951"/>
          <c:h val="0.78295516583462998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28</a:t>
                    </a:r>
                    <a:r>
                      <a:rPr lang="ru-RU" baseline="0" dirty="0" smtClean="0"/>
                      <a:t> 010,7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3</a:t>
                    </a:r>
                    <a:r>
                      <a:rPr lang="ru-RU" baseline="0" dirty="0" smtClean="0"/>
                      <a:t> 180,31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Оценка поступлений на 2022 год</c:v>
                </c:pt>
                <c:pt idx="1">
                  <c:v>Прогноз на 2023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28010.7</c:v>
                </c:pt>
                <c:pt idx="1">
                  <c:v>33180.310000000012</c:v>
                </c:pt>
              </c:numCache>
            </c:numRef>
          </c:val>
        </c:ser>
        <c:overlap val="100"/>
        <c:axId val="160481664"/>
        <c:axId val="160483200"/>
      </c:barChart>
      <c:catAx>
        <c:axId val="160481664"/>
        <c:scaling>
          <c:orientation val="minMax"/>
        </c:scaling>
        <c:axPos val="b"/>
        <c:tickLblPos val="nextTo"/>
        <c:crossAx val="160483200"/>
        <c:crosses val="autoZero"/>
        <c:auto val="1"/>
        <c:lblAlgn val="ctr"/>
        <c:lblOffset val="100"/>
      </c:catAx>
      <c:valAx>
        <c:axId val="160483200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604816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000"/>
            </a:pPr>
            <a:r>
              <a:rPr lang="ru-RU" sz="2000" dirty="0" smtClean="0"/>
              <a:t>Социальная</a:t>
            </a:r>
            <a:r>
              <a:rPr lang="ru-RU" sz="2000" baseline="0" dirty="0" smtClean="0"/>
              <a:t> направленность бюджета</a:t>
            </a:r>
            <a:endParaRPr lang="ru-RU" sz="2000" dirty="0"/>
          </a:p>
        </c:rich>
      </c:tx>
      <c:layout/>
      <c:overlay val="1"/>
    </c:title>
    <c:plotArea>
      <c:layout>
        <c:manualLayout>
          <c:layoutTarget val="inner"/>
          <c:xMode val="edge"/>
          <c:yMode val="edge"/>
          <c:x val="1.646047264589659E-2"/>
          <c:y val="0.1038116976901553"/>
          <c:w val="0.95834374884272056"/>
          <c:h val="0.8098679567684976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15"/>
          <c:dPt>
            <c:idx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explosion val="13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dirty="0" smtClean="0"/>
                      <a:t>476 143,2</a:t>
                    </a:r>
                    <a:endParaRPr lang="en-US" sz="1200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ru-RU" sz="1200" dirty="0" smtClean="0"/>
                      <a:t>97</a:t>
                    </a:r>
                    <a:r>
                      <a:rPr lang="ru-RU" sz="1200" baseline="0" dirty="0" smtClean="0"/>
                      <a:t> 798,05</a:t>
                    </a:r>
                    <a:endParaRPr lang="en-US" sz="1200" dirty="0"/>
                  </a:p>
                </c:rich>
              </c:tx>
              <c:spPr>
                <a:noFill/>
                <a:ln>
                  <a:noFill/>
                </a:ln>
              </c:spPr>
              <c:showVal val="1"/>
            </c:dLbl>
            <c:dLbl>
              <c:idx val="2"/>
              <c:delete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Социальная-культурная сфера (66,7%)</c:v>
                </c:pt>
                <c:pt idx="1">
                  <c:v>Общего характера (26,2%)</c:v>
                </c:pt>
                <c:pt idx="2">
                  <c:v>Содержание органов управления (7,0%)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476143.2</c:v>
                </c:pt>
                <c:pt idx="1">
                  <c:v>186811.81</c:v>
                </c:pt>
                <c:pt idx="2">
                  <c:v>50253.75</c:v>
                </c:pt>
              </c:numCache>
            </c:numRef>
          </c:val>
        </c:ser>
        <c:dLbls>
          <c:showVal val="1"/>
        </c:dLbls>
        <c:firstSliceAng val="75"/>
        <c:holeSize val="43"/>
      </c:doughnutChart>
    </c:plotArea>
    <c:legend>
      <c:legendPos val="b"/>
      <c:layout>
        <c:manualLayout>
          <c:xMode val="edge"/>
          <c:yMode val="edge"/>
          <c:x val="1.6973312489088524E-2"/>
          <c:y val="0.82684850734742443"/>
          <c:w val="0.93202895488843684"/>
          <c:h val="0.16024642248422369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2"/>
  <c:chart>
    <c:autoTitleDeleted val="1"/>
    <c:plotArea>
      <c:layout>
        <c:manualLayout>
          <c:layoutTarget val="inner"/>
          <c:xMode val="edge"/>
          <c:yMode val="edge"/>
          <c:x val="3.5116696191727935E-2"/>
          <c:y val="1.9912662033967556E-2"/>
          <c:w val="0.9356193903151655"/>
          <c:h val="0.82739753826635754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1"/>
              <c:layout>
                <c:manualLayout>
                  <c:x val="1.5227834544137432E-2"/>
                  <c:y val="-4.0064320810232833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576 561,29</a:t>
                    </a:r>
                    <a:endParaRPr lang="en-US" sz="12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1.3638784837966943E-2"/>
                  <c:y val="-2.812500000000005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574 684,74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0"/>
                  <c:y val="-3.437500000000001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711542.26</c:v>
                </c:pt>
                <c:pt idx="1">
                  <c:v>576561.28999999992</c:v>
                </c:pt>
                <c:pt idx="2">
                  <c:v>574684.74</c:v>
                </c:pt>
              </c:numCache>
            </c:numRef>
          </c:val>
        </c:ser>
        <c:overlap val="100"/>
        <c:axId val="162771328"/>
        <c:axId val="162772864"/>
      </c:barChart>
      <c:catAx>
        <c:axId val="162771328"/>
        <c:scaling>
          <c:orientation val="minMax"/>
        </c:scaling>
        <c:axPos val="b"/>
        <c:numFmt formatCode="General" sourceLinked="1"/>
        <c:majorTickMark val="none"/>
        <c:tickLblPos val="nextTo"/>
        <c:crossAx val="162772864"/>
        <c:crosses val="autoZero"/>
        <c:auto val="1"/>
        <c:lblAlgn val="ctr"/>
        <c:lblOffset val="100"/>
      </c:catAx>
      <c:valAx>
        <c:axId val="162772864"/>
        <c:scaling>
          <c:orientation val="minMax"/>
        </c:scaling>
        <c:delete val="1"/>
        <c:axPos val="l"/>
        <c:majorGridlines/>
        <c:numFmt formatCode="#,##0.00" sourceLinked="1"/>
        <c:tickLblPos val="none"/>
        <c:crossAx val="1627713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6"/>
  <c:chart>
    <c:plotArea>
      <c:layout>
        <c:manualLayout>
          <c:layoutTarget val="inner"/>
          <c:xMode val="edge"/>
          <c:yMode val="edge"/>
          <c:x val="0"/>
          <c:y val="3.6390055549754094E-2"/>
          <c:w val="0.98868790757861469"/>
          <c:h val="0.91104653087837895"/>
        </c:manualLayout>
      </c:layout>
      <c:bar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Функционирование высшего должностного лица субъекта РФ и муниципального образования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-3.0218688532773915E-17"/>
                  <c:y val="-6.469343208845182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 480,0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0"/>
                  <c:y val="-4.447673456081079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138,4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0"/>
                  <c:y val="-8.086679011056470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33 753,85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8.8938958820727247E-4"/>
                  <c:y val="-2.426003703316939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6,5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0"/>
                  <c:y val="-7.682345060503641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1 528,1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0"/>
                  <c:y val="-6.873677159397997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1000,0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12 346,9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1480</c:v>
                </c:pt>
                <c:pt idx="1">
                  <c:v>138.4</c:v>
                </c:pt>
                <c:pt idx="2">
                  <c:v>33753.850000000006</c:v>
                </c:pt>
                <c:pt idx="3">
                  <c:v>6.5</c:v>
                </c:pt>
                <c:pt idx="4">
                  <c:v>1528.1</c:v>
                </c:pt>
                <c:pt idx="5">
                  <c:v>1000</c:v>
                </c:pt>
                <c:pt idx="6">
                  <c:v>12346.9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</c:numCache>
            </c:numRef>
          </c:val>
        </c:ser>
        <c:ser>
          <c:idx val="2"/>
          <c:order val="2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Лист1!$D$1:$D$8</c:f>
              <c:numCache>
                <c:formatCode>General</c:formatCode>
                <c:ptCount val="8"/>
              </c:numCache>
            </c:numRef>
          </c:val>
        </c:ser>
        <c:ser>
          <c:idx val="3"/>
          <c:order val="3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Лист1!$E$1:$E$8</c:f>
              <c:numCache>
                <c:formatCode>General</c:formatCode>
                <c:ptCount val="8"/>
              </c:numCache>
            </c:numRef>
          </c:val>
        </c:ser>
        <c:ser>
          <c:idx val="4"/>
          <c:order val="4"/>
          <c:tx>
            <c:strRef>
              <c:f>Лист1!$A$7</c:f>
              <c:strCache>
                <c:ptCount val="1"/>
                <c:pt idx="0">
                  <c:v>Резервные фонды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Лист1!$F$2:$F$8</c:f>
              <c:numCache>
                <c:formatCode>General</c:formatCode>
                <c:ptCount val="7"/>
              </c:numCache>
            </c:numRef>
          </c:val>
        </c:ser>
        <c:ser>
          <c:idx val="5"/>
          <c:order val="5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Лист1!$G$1:$G$8</c:f>
              <c:numCache>
                <c:formatCode>General</c:formatCode>
                <c:ptCount val="8"/>
              </c:numCache>
            </c:numRef>
          </c:val>
        </c:ser>
        <c:dLbls>
          <c:showVal val="1"/>
        </c:dLbls>
        <c:gapWidth val="75"/>
        <c:overlap val="100"/>
        <c:axId val="168135296"/>
        <c:axId val="168149376"/>
      </c:barChart>
      <c:catAx>
        <c:axId val="168135296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68149376"/>
        <c:crosses val="autoZero"/>
        <c:auto val="1"/>
        <c:lblAlgn val="ctr"/>
        <c:lblOffset val="100"/>
      </c:catAx>
      <c:valAx>
        <c:axId val="168149376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681352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plotArea>
      <c:layout>
        <c:manualLayout>
          <c:layoutTarget val="inner"/>
          <c:xMode val="edge"/>
          <c:yMode val="edge"/>
          <c:x val="1.790317026543254E-2"/>
          <c:y val="0"/>
          <c:w val="0.96445988324529663"/>
          <c:h val="0.76082737491537866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предусмотрены на:</c:v>
                </c:pt>
              </c:strCache>
            </c:strRef>
          </c:tx>
          <c:dLbls>
            <c:dLbl>
              <c:idx val="0"/>
              <c:layout>
                <c:manualLayout>
                  <c:x val="-1.6033572027350702E-3"/>
                  <c:y val="-4.6588114947395884E-2"/>
                </c:manualLayout>
              </c:layout>
              <c:showVal val="1"/>
            </c:dLbl>
            <c:dLbl>
              <c:idx val="1"/>
              <c:layout>
                <c:manualLayout>
                  <c:x val="3.206714405470051E-3"/>
                  <c:y val="-5.3243559939880947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4500,0</a:t>
                    </a:r>
                    <a:endParaRPr lang="en-US" b="1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41</a:t>
                    </a:r>
                    <a:r>
                      <a:rPr lang="ru-RU" b="1" baseline="0" dirty="0" smtClean="0"/>
                      <a:t> 160,3</a:t>
                    </a:r>
                    <a:endParaRPr lang="ru-RU" b="1" dirty="0" smtClean="0"/>
                  </a:p>
                  <a:p>
                    <a:endParaRPr lang="en-US" b="1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4.8100716082051494E-3"/>
                  <c:y val="-3.6604947458668373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70,0</a:t>
                    </a:r>
                    <a:endParaRPr lang="en-US" b="1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2168.1</c:v>
                </c:pt>
                <c:pt idx="1">
                  <c:v>4500</c:v>
                </c:pt>
                <c:pt idx="2">
                  <c:v>40360.300000000003</c:v>
                </c:pt>
                <c:pt idx="3">
                  <c:v>70</c:v>
                </c:pt>
              </c:numCache>
            </c:numRef>
          </c:val>
        </c:ser>
        <c:dLbls>
          <c:showVal val="1"/>
        </c:dLbls>
        <c:gapWidth val="95"/>
        <c:overlap val="100"/>
        <c:axId val="168217216"/>
        <c:axId val="168215680"/>
      </c:barChart>
      <c:valAx>
        <c:axId val="168215680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68217216"/>
        <c:crosses val="autoZero"/>
        <c:crossBetween val="between"/>
      </c:valAx>
      <c:catAx>
        <c:axId val="168217216"/>
        <c:scaling>
          <c:orientation val="minMax"/>
        </c:scaling>
        <c:axPos val="b"/>
        <c:numFmt formatCode="General" sourceLinked="1"/>
        <c:majorTickMark val="none"/>
        <c:tickLblPos val="nextTo"/>
        <c:crossAx val="168215680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plotArea>
      <c:layout>
        <c:manualLayout>
          <c:layoutTarget val="inner"/>
          <c:xMode val="edge"/>
          <c:yMode val="edge"/>
          <c:x val="0"/>
          <c:y val="2.8708950034358267E-2"/>
          <c:w val="1"/>
          <c:h val="0.46731227756107074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предусмотрена на: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81</a:t>
                    </a:r>
                    <a:r>
                      <a:rPr lang="ru-RU" baseline="0" dirty="0" smtClean="0"/>
                      <a:t> 381,4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5.9159690920798204E-3"/>
                  <c:y val="-2.612835433591618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251</a:t>
                    </a:r>
                    <a:r>
                      <a:rPr lang="ru-RU" baseline="0" dirty="0" smtClean="0"/>
                      <a:t> 984,4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5.4342851647173233E-17"/>
                  <c:y val="-6.009620330251402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24</a:t>
                    </a:r>
                    <a:r>
                      <a:rPr lang="ru-RU" baseline="0" dirty="0" smtClean="0"/>
                      <a:t> 525,9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5.9117353084692913E-3"/>
                  <c:y val="-4.703181128022813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72,44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4.4462846798536265E-3"/>
                  <c:y val="-4.441893287577137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144,0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-4.446284679853499E-3"/>
                  <c:y val="-5.487044649359952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</a:t>
                    </a:r>
                    <a:r>
                      <a:rPr lang="ru-RU" baseline="0" dirty="0" smtClean="0"/>
                      <a:t> </a:t>
                    </a:r>
                    <a:r>
                      <a:rPr lang="ru-RU" baseline="0" dirty="0" smtClean="0"/>
                      <a:t>706,3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Лист1!$A$2:$A$7</c:f>
              <c:strCache>
                <c:ptCount val="6"/>
                <c:pt idx="0">
                  <c:v>Дошкольное образование (22,2%)</c:v>
                </c:pt>
                <c:pt idx="1">
                  <c:v>Общее образование (69,0%)</c:v>
                </c:pt>
                <c:pt idx="2">
                  <c:v>Дополнительное образование детей (6,7%)</c:v>
                </c:pt>
                <c:pt idx="3">
                  <c:v>Профессиональная подготовка, переподготовка и повышение квалификации </c:v>
                </c:pt>
                <c:pt idx="4">
                  <c:v>Молодежная политика (0,1%)</c:v>
                </c:pt>
                <c:pt idx="5">
                  <c:v>Другие вопросы в области образования (2,0)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81381.399999999994</c:v>
                </c:pt>
                <c:pt idx="1">
                  <c:v>251984.4</c:v>
                </c:pt>
                <c:pt idx="2">
                  <c:v>24525.9</c:v>
                </c:pt>
                <c:pt idx="3">
                  <c:v>72.440000000000012</c:v>
                </c:pt>
                <c:pt idx="4">
                  <c:v>512.9</c:v>
                </c:pt>
                <c:pt idx="5">
                  <c:v>7337.4</c:v>
                </c:pt>
              </c:numCache>
            </c:numRef>
          </c:val>
        </c:ser>
        <c:dLbls>
          <c:showVal val="1"/>
        </c:dLbls>
        <c:gapWidth val="75"/>
        <c:overlap val="100"/>
        <c:axId val="168338560"/>
        <c:axId val="168340096"/>
      </c:barChart>
      <c:catAx>
        <c:axId val="168338560"/>
        <c:scaling>
          <c:orientation val="minMax"/>
        </c:scaling>
        <c:delete val="1"/>
        <c:axPos val="b"/>
        <c:tickLblPos val="nextTo"/>
        <c:crossAx val="168340096"/>
        <c:crosses val="autoZero"/>
        <c:auto val="1"/>
        <c:lblAlgn val="ctr"/>
        <c:lblOffset val="100"/>
      </c:catAx>
      <c:valAx>
        <c:axId val="168340096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68338560"/>
        <c:crosses val="autoZero"/>
        <c:crossBetween val="between"/>
      </c:valAx>
    </c:plotArea>
    <c:plotVisOnly val="1"/>
    <c:dispBlanksAs val="gap"/>
  </c:chart>
  <c:spPr>
    <a:noFill/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24602F-71EE-455A-854B-92C6E21D61EA}" type="doc">
      <dgm:prSet loTypeId="urn:microsoft.com/office/officeart/2008/layout/AscendingPictureAccentProcess" loCatId="process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FE3B1DF2-1EBE-4427-9654-B5014E093539}">
      <dgm:prSet phldrT="[Текст]"/>
      <dgm:spPr/>
      <dgm:t>
        <a:bodyPr/>
        <a:lstStyle/>
        <a:p>
          <a:r>
            <a:rPr lang="ru-RU" dirty="0" smtClean="0"/>
            <a:t>Прогноз на 2023год</a:t>
          </a:r>
          <a:endParaRPr lang="ru-RU" dirty="0"/>
        </a:p>
      </dgm:t>
    </dgm:pt>
    <dgm:pt modelId="{912C9CFD-1A7C-4265-85E3-3D6BD6EB7A3E}" type="parTrans" cxnId="{FB928435-1A5C-44D5-9FE6-F5A060367E7E}">
      <dgm:prSet/>
      <dgm:spPr/>
      <dgm:t>
        <a:bodyPr/>
        <a:lstStyle/>
        <a:p>
          <a:endParaRPr lang="ru-RU"/>
        </a:p>
      </dgm:t>
    </dgm:pt>
    <dgm:pt modelId="{9022551F-F6A9-47D1-903A-ECF599715415}" type="sibTrans" cxnId="{FB928435-1A5C-44D5-9FE6-F5A060367E7E}">
      <dgm:prSet/>
      <dgm:spPr/>
      <dgm:t>
        <a:bodyPr/>
        <a:lstStyle/>
        <a:p>
          <a:endParaRPr lang="ru-RU" dirty="0"/>
        </a:p>
      </dgm:t>
    </dgm:pt>
    <dgm:pt modelId="{D498A18B-7F66-4C42-A31C-2D1F04F0D599}">
      <dgm:prSet phldrT="[Текст]"/>
      <dgm:spPr>
        <a:gradFill rotWithShape="0">
          <a:gsLst>
            <a:gs pos="0">
              <a:schemeClr val="accent3">
                <a:hueOff val="0"/>
                <a:satOff val="0"/>
                <a:alphaOff val="0"/>
                <a:shade val="51000"/>
                <a:satMod val="130000"/>
                <a:lumMod val="6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ru-RU" dirty="0" smtClean="0"/>
            <a:t>Оценка поступлений </a:t>
          </a:r>
        </a:p>
        <a:p>
          <a:r>
            <a:rPr lang="ru-RU" dirty="0" smtClean="0"/>
            <a:t>в 2022 году</a:t>
          </a:r>
          <a:endParaRPr lang="ru-RU" dirty="0"/>
        </a:p>
      </dgm:t>
    </dgm:pt>
    <dgm:pt modelId="{46A1F41C-8809-43C2-9F48-93E7A4A878C5}" type="parTrans" cxnId="{E2BF7FE4-9978-4873-8B2F-FD102FD1B075}">
      <dgm:prSet/>
      <dgm:spPr/>
      <dgm:t>
        <a:bodyPr/>
        <a:lstStyle/>
        <a:p>
          <a:endParaRPr lang="ru-RU"/>
        </a:p>
      </dgm:t>
    </dgm:pt>
    <dgm:pt modelId="{C5BE37B4-B016-4C84-BD07-B02631C04384}" type="sibTrans" cxnId="{E2BF7FE4-9978-4873-8B2F-FD102FD1B075}">
      <dgm:prSet/>
      <dgm:spPr/>
      <dgm:t>
        <a:bodyPr/>
        <a:lstStyle/>
        <a:p>
          <a:endParaRPr lang="ru-RU" dirty="0"/>
        </a:p>
      </dgm:t>
    </dgm:pt>
    <dgm:pt modelId="{B33D3861-9278-4163-9326-45809A220013}" type="pres">
      <dgm:prSet presAssocID="{1724602F-71EE-455A-854B-92C6E21D61E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FAAC4D5-A944-469E-A2DD-018EA0506A7F}" type="pres">
      <dgm:prSet presAssocID="{1724602F-71EE-455A-854B-92C6E21D61EA}" presName="dot1" presStyleLbl="alignNode1" presStyleIdx="0" presStyleCnt="10" custLinFactNeighborX="-36038" custLinFactNeighborY="-59208"/>
      <dgm:spPr/>
      <dgm:t>
        <a:bodyPr/>
        <a:lstStyle/>
        <a:p>
          <a:endParaRPr lang="ru-RU"/>
        </a:p>
      </dgm:t>
    </dgm:pt>
    <dgm:pt modelId="{9E7F165A-3E6B-4B1E-85BC-D5548053361B}" type="pres">
      <dgm:prSet presAssocID="{1724602F-71EE-455A-854B-92C6E21D61EA}" presName="dot2" presStyleLbl="alignNode1" presStyleIdx="1" presStyleCnt="10" custLinFactNeighborX="12271" custLinFactNeighborY="-42430"/>
      <dgm:spPr/>
      <dgm:t>
        <a:bodyPr/>
        <a:lstStyle/>
        <a:p>
          <a:endParaRPr lang="ru-RU"/>
        </a:p>
      </dgm:t>
    </dgm:pt>
    <dgm:pt modelId="{C40D6D85-79ED-4E53-8B6A-AAC8043DA4EB}" type="pres">
      <dgm:prSet presAssocID="{1724602F-71EE-455A-854B-92C6E21D61EA}" presName="dot3" presStyleLbl="alignNode1" presStyleIdx="2" presStyleCnt="10" custLinFactNeighborX="38090" custLinFactNeighborY="-46100"/>
      <dgm:spPr/>
      <dgm:t>
        <a:bodyPr/>
        <a:lstStyle/>
        <a:p>
          <a:endParaRPr lang="ru-RU"/>
        </a:p>
      </dgm:t>
    </dgm:pt>
    <dgm:pt modelId="{EA6EA3CD-1581-4A4E-AFE5-806FED7D908F}" type="pres">
      <dgm:prSet presAssocID="{1724602F-71EE-455A-854B-92C6E21D61EA}" presName="dotArrow1" presStyleLbl="alignNode1" presStyleIdx="3" presStyleCnt="10" custLinFactX="-100000" custLinFactY="800000" custLinFactNeighborX="-183162" custLinFactNeighborY="828682"/>
      <dgm:spPr/>
      <dgm:t>
        <a:bodyPr/>
        <a:lstStyle/>
        <a:p>
          <a:endParaRPr lang="ru-RU"/>
        </a:p>
      </dgm:t>
    </dgm:pt>
    <dgm:pt modelId="{FEF3C7CB-3E50-40EB-BB7B-C913272814B5}" type="pres">
      <dgm:prSet presAssocID="{1724602F-71EE-455A-854B-92C6E21D61EA}" presName="dotArrow2" presStyleLbl="alignNode1" presStyleIdx="4" presStyleCnt="10" custLinFactX="-200000" custLinFactY="751133" custLinFactNeighborX="-256053" custLinFactNeighborY="800000"/>
      <dgm:spPr/>
      <dgm:t>
        <a:bodyPr/>
        <a:lstStyle/>
        <a:p>
          <a:endParaRPr lang="ru-RU"/>
        </a:p>
      </dgm:t>
    </dgm:pt>
    <dgm:pt modelId="{F91AC50D-29F9-44B3-A6C5-6F0A0CB6C679}" type="pres">
      <dgm:prSet presAssocID="{1724602F-71EE-455A-854B-92C6E21D61EA}" presName="dotArrow3" presStyleLbl="alignNode1" presStyleIdx="5" presStyleCnt="10" custLinFactX="-200000" custLinFactY="945069" custLinFactNeighborX="-232091" custLinFactNeighborY="1000000"/>
      <dgm:spPr/>
      <dgm:t>
        <a:bodyPr/>
        <a:lstStyle/>
        <a:p>
          <a:endParaRPr lang="ru-RU"/>
        </a:p>
      </dgm:t>
    </dgm:pt>
    <dgm:pt modelId="{7236BAB3-5F92-46B1-831C-71F0EB23F0E0}" type="pres">
      <dgm:prSet presAssocID="{1724602F-71EE-455A-854B-92C6E21D61EA}" presName="dotArrow4" presStyleLbl="alignNode1" presStyleIdx="6" presStyleCnt="10" custLinFactX="-72386" custLinFactY="886875" custLinFactNeighborX="-100000" custLinFactNeighborY="900000"/>
      <dgm:spPr/>
      <dgm:t>
        <a:bodyPr/>
        <a:lstStyle/>
        <a:p>
          <a:endParaRPr lang="ru-RU"/>
        </a:p>
      </dgm:t>
    </dgm:pt>
    <dgm:pt modelId="{C670BB7B-F894-4295-A045-B1B5FFA0066A}" type="pres">
      <dgm:prSet presAssocID="{1724602F-71EE-455A-854B-92C6E21D61EA}" presName="dotArrow5" presStyleLbl="alignNode1" presStyleIdx="7" presStyleCnt="10" custLinFactX="-202439" custLinFactY="846554" custLinFactNeighborX="-300000" custLinFactNeighborY="900000"/>
      <dgm:spPr/>
      <dgm:t>
        <a:bodyPr/>
        <a:lstStyle/>
        <a:p>
          <a:endParaRPr lang="ru-RU"/>
        </a:p>
      </dgm:t>
    </dgm:pt>
    <dgm:pt modelId="{E2B17C92-33F3-4BA7-B422-A27781CD8CE8}" type="pres">
      <dgm:prSet presAssocID="{1724602F-71EE-455A-854B-92C6E21D61EA}" presName="dotArrow6" presStyleLbl="alignNode1" presStyleIdx="8" presStyleCnt="10" custLinFactX="57266" custLinFactNeighborX="100000" custLinFactNeighborY="9015"/>
      <dgm:spPr/>
      <dgm:t>
        <a:bodyPr/>
        <a:lstStyle/>
        <a:p>
          <a:endParaRPr lang="ru-RU"/>
        </a:p>
      </dgm:t>
    </dgm:pt>
    <dgm:pt modelId="{89AE5B94-9677-403B-BD0A-9164CC4358AF}" type="pres">
      <dgm:prSet presAssocID="{1724602F-71EE-455A-854B-92C6E21D61EA}" presName="dotArrow7" presStyleLbl="alignNode1" presStyleIdx="9" presStyleCnt="10" custLinFactNeighborX="78685" custLinFactNeighborY="37485"/>
      <dgm:spPr/>
      <dgm:t>
        <a:bodyPr/>
        <a:lstStyle/>
        <a:p>
          <a:endParaRPr lang="ru-RU"/>
        </a:p>
      </dgm:t>
    </dgm:pt>
    <dgm:pt modelId="{914321C8-3003-4340-92F3-A48C88C25A5A}" type="pres">
      <dgm:prSet presAssocID="{FE3B1DF2-1EBE-4427-9654-B5014E093539}" presName="parTx1" presStyleLbl="node1" presStyleIdx="0" presStyleCnt="2" custLinFactY="-93464" custLinFactNeighborX="41284" custLinFactNeighborY="-100000"/>
      <dgm:spPr/>
      <dgm:t>
        <a:bodyPr/>
        <a:lstStyle/>
        <a:p>
          <a:endParaRPr lang="ru-RU"/>
        </a:p>
      </dgm:t>
    </dgm:pt>
    <dgm:pt modelId="{D972FB2E-8C12-4A60-9A97-80F62F3F59E5}" type="pres">
      <dgm:prSet presAssocID="{9022551F-F6A9-47D1-903A-ECF599715415}" presName="picture1" presStyleCnt="0"/>
      <dgm:spPr/>
      <dgm:t>
        <a:bodyPr/>
        <a:lstStyle/>
        <a:p>
          <a:endParaRPr lang="ru-RU"/>
        </a:p>
      </dgm:t>
    </dgm:pt>
    <dgm:pt modelId="{0F52015B-3452-4BA6-A848-98F8F58CCADA}" type="pres">
      <dgm:prSet presAssocID="{9022551F-F6A9-47D1-903A-ECF599715415}" presName="imageRepeatNode" presStyleLbl="fgImgPlace1" presStyleIdx="0" presStyleCnt="2" custScaleX="100497" custScaleY="94683" custLinFactNeighborX="-12419" custLinFactNeighborY="19399"/>
      <dgm:spPr/>
      <dgm:t>
        <a:bodyPr/>
        <a:lstStyle/>
        <a:p>
          <a:endParaRPr lang="ru-RU"/>
        </a:p>
      </dgm:t>
    </dgm:pt>
    <dgm:pt modelId="{1DDFEE93-7962-45B1-A523-7BA624812043}" type="pres">
      <dgm:prSet presAssocID="{D498A18B-7F66-4C42-A31C-2D1F04F0D599}" presName="parTx2" presStyleLbl="node1" presStyleIdx="1" presStyleCnt="2" custScaleX="124424" custLinFactY="100000" custLinFactNeighborX="-21823" custLinFactNeighborY="128043"/>
      <dgm:spPr/>
      <dgm:t>
        <a:bodyPr/>
        <a:lstStyle/>
        <a:p>
          <a:endParaRPr lang="ru-RU"/>
        </a:p>
      </dgm:t>
    </dgm:pt>
    <dgm:pt modelId="{A61BB2BB-5093-4556-A387-03944D239C5A}" type="pres">
      <dgm:prSet presAssocID="{C5BE37B4-B016-4C84-BD07-B02631C04384}" presName="picture2" presStyleCnt="0"/>
      <dgm:spPr/>
      <dgm:t>
        <a:bodyPr/>
        <a:lstStyle/>
        <a:p>
          <a:endParaRPr lang="ru-RU"/>
        </a:p>
      </dgm:t>
    </dgm:pt>
    <dgm:pt modelId="{44D6CC3A-E875-425F-AAFB-016F6D4B250E}" type="pres">
      <dgm:prSet presAssocID="{C5BE37B4-B016-4C84-BD07-B02631C04384}" presName="imageRepeatNode" presStyleLbl="fgImgPlace1" presStyleIdx="1" presStyleCnt="2" custScaleX="105098" custScaleY="96192" custLinFactNeighborX="-10799" custLinFactNeighborY="-4137"/>
      <dgm:spPr/>
      <dgm:t>
        <a:bodyPr/>
        <a:lstStyle/>
        <a:p>
          <a:endParaRPr lang="ru-RU"/>
        </a:p>
      </dgm:t>
    </dgm:pt>
  </dgm:ptLst>
  <dgm:cxnLst>
    <dgm:cxn modelId="{43130EBC-62FB-40CC-AFEE-7BD35808FBFE}" type="presOf" srcId="{9022551F-F6A9-47D1-903A-ECF599715415}" destId="{0F52015B-3452-4BA6-A848-98F8F58CCADA}" srcOrd="0" destOrd="0" presId="urn:microsoft.com/office/officeart/2008/layout/AscendingPictureAccentProcess"/>
    <dgm:cxn modelId="{A6B875BA-31A9-40FB-BA44-4770DC6F9F04}" type="presOf" srcId="{1724602F-71EE-455A-854B-92C6E21D61EA}" destId="{B33D3861-9278-4163-9326-45809A220013}" srcOrd="0" destOrd="0" presId="urn:microsoft.com/office/officeart/2008/layout/AscendingPictureAccentProcess"/>
    <dgm:cxn modelId="{FB928435-1A5C-44D5-9FE6-F5A060367E7E}" srcId="{1724602F-71EE-455A-854B-92C6E21D61EA}" destId="{FE3B1DF2-1EBE-4427-9654-B5014E093539}" srcOrd="0" destOrd="0" parTransId="{912C9CFD-1A7C-4265-85E3-3D6BD6EB7A3E}" sibTransId="{9022551F-F6A9-47D1-903A-ECF599715415}"/>
    <dgm:cxn modelId="{0D1CC0BB-F162-4669-B633-E9E618BC3E15}" type="presOf" srcId="{D498A18B-7F66-4C42-A31C-2D1F04F0D599}" destId="{1DDFEE93-7962-45B1-A523-7BA624812043}" srcOrd="0" destOrd="0" presId="urn:microsoft.com/office/officeart/2008/layout/AscendingPictureAccentProcess"/>
    <dgm:cxn modelId="{E2BF7FE4-9978-4873-8B2F-FD102FD1B075}" srcId="{1724602F-71EE-455A-854B-92C6E21D61EA}" destId="{D498A18B-7F66-4C42-A31C-2D1F04F0D599}" srcOrd="1" destOrd="0" parTransId="{46A1F41C-8809-43C2-9F48-93E7A4A878C5}" sibTransId="{C5BE37B4-B016-4C84-BD07-B02631C04384}"/>
    <dgm:cxn modelId="{32B5A45B-9008-4764-AF30-9E21965D5F6D}" type="presOf" srcId="{C5BE37B4-B016-4C84-BD07-B02631C04384}" destId="{44D6CC3A-E875-425F-AAFB-016F6D4B250E}" srcOrd="0" destOrd="0" presId="urn:microsoft.com/office/officeart/2008/layout/AscendingPictureAccentProcess"/>
    <dgm:cxn modelId="{38C42314-D179-454D-94C6-568D4C70B00D}" type="presOf" srcId="{FE3B1DF2-1EBE-4427-9654-B5014E093539}" destId="{914321C8-3003-4340-92F3-A48C88C25A5A}" srcOrd="0" destOrd="0" presId="urn:microsoft.com/office/officeart/2008/layout/AscendingPictureAccentProcess"/>
    <dgm:cxn modelId="{0578C1F2-B493-48AB-81D9-46D41A31FE12}" type="presParOf" srcId="{B33D3861-9278-4163-9326-45809A220013}" destId="{FFAAC4D5-A944-469E-A2DD-018EA0506A7F}" srcOrd="0" destOrd="0" presId="urn:microsoft.com/office/officeart/2008/layout/AscendingPictureAccentProcess"/>
    <dgm:cxn modelId="{510E7621-15CA-45C6-8385-EB35E374DECC}" type="presParOf" srcId="{B33D3861-9278-4163-9326-45809A220013}" destId="{9E7F165A-3E6B-4B1E-85BC-D5548053361B}" srcOrd="1" destOrd="0" presId="urn:microsoft.com/office/officeart/2008/layout/AscendingPictureAccentProcess"/>
    <dgm:cxn modelId="{EA151189-0430-4942-B958-4781EB4B94FE}" type="presParOf" srcId="{B33D3861-9278-4163-9326-45809A220013}" destId="{C40D6D85-79ED-4E53-8B6A-AAC8043DA4EB}" srcOrd="2" destOrd="0" presId="urn:microsoft.com/office/officeart/2008/layout/AscendingPictureAccentProcess"/>
    <dgm:cxn modelId="{2CD75C08-63F7-4356-9520-BE55D52D43C6}" type="presParOf" srcId="{B33D3861-9278-4163-9326-45809A220013}" destId="{EA6EA3CD-1581-4A4E-AFE5-806FED7D908F}" srcOrd="3" destOrd="0" presId="urn:microsoft.com/office/officeart/2008/layout/AscendingPictureAccentProcess"/>
    <dgm:cxn modelId="{6AA2B184-C092-4164-B6BD-7DA6ED463009}" type="presParOf" srcId="{B33D3861-9278-4163-9326-45809A220013}" destId="{FEF3C7CB-3E50-40EB-BB7B-C913272814B5}" srcOrd="4" destOrd="0" presId="urn:microsoft.com/office/officeart/2008/layout/AscendingPictureAccentProcess"/>
    <dgm:cxn modelId="{90A08094-AEFB-4515-AAD4-7D3BB0343833}" type="presParOf" srcId="{B33D3861-9278-4163-9326-45809A220013}" destId="{F91AC50D-29F9-44B3-A6C5-6F0A0CB6C679}" srcOrd="5" destOrd="0" presId="urn:microsoft.com/office/officeart/2008/layout/AscendingPictureAccentProcess"/>
    <dgm:cxn modelId="{85ABC91C-864B-4547-9A7E-C9FF6F2F0779}" type="presParOf" srcId="{B33D3861-9278-4163-9326-45809A220013}" destId="{7236BAB3-5F92-46B1-831C-71F0EB23F0E0}" srcOrd="6" destOrd="0" presId="urn:microsoft.com/office/officeart/2008/layout/AscendingPictureAccentProcess"/>
    <dgm:cxn modelId="{1794AADC-0958-4346-94F0-A8CEABDE7059}" type="presParOf" srcId="{B33D3861-9278-4163-9326-45809A220013}" destId="{C670BB7B-F894-4295-A045-B1B5FFA0066A}" srcOrd="7" destOrd="0" presId="urn:microsoft.com/office/officeart/2008/layout/AscendingPictureAccentProcess"/>
    <dgm:cxn modelId="{369C0173-3861-4D5B-8E26-D25DA61F94A7}" type="presParOf" srcId="{B33D3861-9278-4163-9326-45809A220013}" destId="{E2B17C92-33F3-4BA7-B422-A27781CD8CE8}" srcOrd="8" destOrd="0" presId="urn:microsoft.com/office/officeart/2008/layout/AscendingPictureAccentProcess"/>
    <dgm:cxn modelId="{CCC59B20-7008-4BD8-851D-2415C5C5C073}" type="presParOf" srcId="{B33D3861-9278-4163-9326-45809A220013}" destId="{89AE5B94-9677-403B-BD0A-9164CC4358AF}" srcOrd="9" destOrd="0" presId="urn:microsoft.com/office/officeart/2008/layout/AscendingPictureAccentProcess"/>
    <dgm:cxn modelId="{221C4C9E-5205-474E-B9F8-349B959F85C0}" type="presParOf" srcId="{B33D3861-9278-4163-9326-45809A220013}" destId="{914321C8-3003-4340-92F3-A48C88C25A5A}" srcOrd="10" destOrd="0" presId="urn:microsoft.com/office/officeart/2008/layout/AscendingPictureAccentProcess"/>
    <dgm:cxn modelId="{FC0BCBF8-0F28-4D33-8F8D-071F4D0C8150}" type="presParOf" srcId="{B33D3861-9278-4163-9326-45809A220013}" destId="{D972FB2E-8C12-4A60-9A97-80F62F3F59E5}" srcOrd="11" destOrd="0" presId="urn:microsoft.com/office/officeart/2008/layout/AscendingPictureAccentProcess"/>
    <dgm:cxn modelId="{D8415570-4EEF-4F12-8CCC-EC755C602343}" type="presParOf" srcId="{D972FB2E-8C12-4A60-9A97-80F62F3F59E5}" destId="{0F52015B-3452-4BA6-A848-98F8F58CCADA}" srcOrd="0" destOrd="0" presId="urn:microsoft.com/office/officeart/2008/layout/AscendingPictureAccentProcess"/>
    <dgm:cxn modelId="{D01E07E7-DA24-4EA9-B919-DB4B7D5911D2}" type="presParOf" srcId="{B33D3861-9278-4163-9326-45809A220013}" destId="{1DDFEE93-7962-45B1-A523-7BA624812043}" srcOrd="12" destOrd="0" presId="urn:microsoft.com/office/officeart/2008/layout/AscendingPictureAccentProcess"/>
    <dgm:cxn modelId="{63C6EB8A-D81F-46EA-A01B-B6AE68270971}" type="presParOf" srcId="{B33D3861-9278-4163-9326-45809A220013}" destId="{A61BB2BB-5093-4556-A387-03944D239C5A}" srcOrd="13" destOrd="0" presId="urn:microsoft.com/office/officeart/2008/layout/AscendingPictureAccentProcess"/>
    <dgm:cxn modelId="{1609983B-D367-4F6B-9391-E6FBDABC5DDE}" type="presParOf" srcId="{A61BB2BB-5093-4556-A387-03944D239C5A}" destId="{44D6CC3A-E875-425F-AAFB-016F6D4B250E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8115B34-6D15-4B71-AD97-3A12ADAE33F7}" type="doc">
      <dgm:prSet loTypeId="urn:microsoft.com/office/officeart/2008/layout/AlternatingHexagons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F970E9A-2E57-4DD2-B937-C6B68A8FABA0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2000" b="1" dirty="0"/>
        </a:p>
      </dgm:t>
    </dgm:pt>
    <dgm:pt modelId="{C4A9B845-FDA6-4387-83F1-B2BD14D283CA}" type="parTrans" cxnId="{CDB09EAC-2B06-49C6-8873-FE46A1C377D8}">
      <dgm:prSet/>
      <dgm:spPr/>
      <dgm:t>
        <a:bodyPr/>
        <a:lstStyle/>
        <a:p>
          <a:endParaRPr lang="ru-RU"/>
        </a:p>
      </dgm:t>
    </dgm:pt>
    <dgm:pt modelId="{C2AE2416-1059-4CF5-BADD-0C057D2190B3}" type="sibTrans" cxnId="{CDB09EAC-2B06-49C6-8873-FE46A1C377D8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dirty="0"/>
        </a:p>
      </dgm:t>
    </dgm:pt>
    <dgm:pt modelId="{709D0339-7471-4F34-A508-7C130D4D8CF5}">
      <dgm:prSet phldrT="[Текст]" custT="1"/>
      <dgm:spPr/>
      <dgm:t>
        <a:bodyPr/>
        <a:lstStyle/>
        <a:p>
          <a:r>
            <a:rPr lang="ru-RU" sz="1800" b="1" dirty="0" smtClean="0"/>
            <a:t>Дефицит </a:t>
          </a:r>
        </a:p>
        <a:p>
          <a:r>
            <a:rPr lang="ru-RU" sz="1800" b="1" dirty="0" smtClean="0"/>
            <a:t>4 </a:t>
          </a:r>
          <a:r>
            <a:rPr lang="ru-RU" sz="1800" b="1" dirty="0" smtClean="0"/>
            <a:t>705,12 </a:t>
          </a:r>
          <a:r>
            <a:rPr lang="ru-RU" sz="1800" b="1" dirty="0" smtClean="0"/>
            <a:t>тыс.руб</a:t>
          </a:r>
          <a:r>
            <a:rPr lang="ru-RU" sz="1800" dirty="0" smtClean="0"/>
            <a:t>.</a:t>
          </a:r>
          <a:endParaRPr lang="ru-RU" sz="1800" dirty="0"/>
        </a:p>
      </dgm:t>
    </dgm:pt>
    <dgm:pt modelId="{8B95117B-859E-42E7-9BF9-54E69284E0B7}" type="parTrans" cxnId="{1398DA2C-4991-4450-9EE3-282E74B67331}">
      <dgm:prSet/>
      <dgm:spPr/>
      <dgm:t>
        <a:bodyPr/>
        <a:lstStyle/>
        <a:p>
          <a:endParaRPr lang="ru-RU"/>
        </a:p>
      </dgm:t>
    </dgm:pt>
    <dgm:pt modelId="{9E8E9F71-F64E-4D12-9D02-5B557EF85EBA}" type="sibTrans" cxnId="{1398DA2C-4991-4450-9EE3-282E74B67331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dirty="0"/>
        </a:p>
      </dgm:t>
    </dgm:pt>
    <dgm:pt modelId="{1E991207-570B-4614-A30B-FB2AEC8F819B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2000" b="1" dirty="0"/>
        </a:p>
      </dgm:t>
    </dgm:pt>
    <dgm:pt modelId="{6D4227CA-D3F0-419C-B082-FE7AB449BA61}" type="parTrans" cxnId="{BAE58BD6-485F-402C-AA70-55248A13A659}">
      <dgm:prSet/>
      <dgm:spPr/>
      <dgm:t>
        <a:bodyPr/>
        <a:lstStyle/>
        <a:p>
          <a:endParaRPr lang="ru-RU"/>
        </a:p>
      </dgm:t>
    </dgm:pt>
    <dgm:pt modelId="{2457DF65-83DD-411A-B298-488866445B83}" type="sibTrans" cxnId="{BAE58BD6-485F-402C-AA70-55248A13A659}">
      <dgm:prSet custT="1"/>
      <dgm:spPr>
        <a:gradFill rotWithShape="0">
          <a:gsLst>
            <a:gs pos="0">
              <a:srgbClr val="B1864D"/>
            </a:gs>
            <a:gs pos="80000">
              <a:srgbClr val="B2874E"/>
            </a:gs>
            <a:gs pos="100000">
              <a:srgbClr val="B1864D"/>
            </a:gs>
          </a:gsLst>
        </a:gradFill>
      </dgm:spPr>
      <dgm:t>
        <a:bodyPr/>
        <a:lstStyle/>
        <a:p>
          <a:r>
            <a:rPr lang="ru-RU" sz="2000" b="1" dirty="0" smtClean="0"/>
            <a:t>Дефицит  1 </a:t>
          </a:r>
          <a:r>
            <a:rPr lang="ru-RU" sz="2000" b="1" dirty="0" smtClean="0"/>
            <a:t>155,06 </a:t>
          </a:r>
          <a:r>
            <a:rPr lang="ru-RU" sz="2000" b="1" dirty="0" err="1" smtClean="0"/>
            <a:t>тыс.руб</a:t>
          </a:r>
          <a:endParaRPr lang="ru-RU" sz="2000" b="1" dirty="0"/>
        </a:p>
      </dgm:t>
    </dgm:pt>
    <dgm:pt modelId="{20ACB450-EC74-47BF-9AF2-ACEDA9BDEE6E}" type="pres">
      <dgm:prSet presAssocID="{28115B34-6D15-4B71-AD97-3A12ADAE33F7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F779DB3-4EF6-4BE1-BEE6-A4FEB795C2C7}" type="pres">
      <dgm:prSet presAssocID="{7F970E9A-2E57-4DD2-B937-C6B68A8FABA0}" presName="composite" presStyleCnt="0"/>
      <dgm:spPr/>
      <dgm:t>
        <a:bodyPr/>
        <a:lstStyle/>
        <a:p>
          <a:endParaRPr lang="ru-RU"/>
        </a:p>
      </dgm:t>
    </dgm:pt>
    <dgm:pt modelId="{74E8371A-63D7-4522-9E82-DCF3FC674214}" type="pres">
      <dgm:prSet presAssocID="{7F970E9A-2E57-4DD2-B937-C6B68A8FABA0}" presName="Parent1" presStyleLbl="node1" presStyleIdx="0" presStyleCnt="6" custLinFactX="-100000" custLinFactNeighborX="-102227" custLinFactNeighborY="1374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ABD7E-FC76-4F30-A6FD-1A84E4F4CCC4}" type="pres">
      <dgm:prSet presAssocID="{7F970E9A-2E57-4DD2-B937-C6B68A8FABA0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6B0EB4-901B-41E4-AA14-C99AAD3B51ED}" type="pres">
      <dgm:prSet presAssocID="{7F970E9A-2E57-4DD2-B937-C6B68A8FABA0}" presName="BalanceSpacing" presStyleCnt="0"/>
      <dgm:spPr/>
      <dgm:t>
        <a:bodyPr/>
        <a:lstStyle/>
        <a:p>
          <a:endParaRPr lang="ru-RU"/>
        </a:p>
      </dgm:t>
    </dgm:pt>
    <dgm:pt modelId="{C3F1B247-EEAA-48BC-B17C-DB97F2856170}" type="pres">
      <dgm:prSet presAssocID="{7F970E9A-2E57-4DD2-B937-C6B68A8FABA0}" presName="BalanceSpacing1" presStyleCnt="0"/>
      <dgm:spPr/>
      <dgm:t>
        <a:bodyPr/>
        <a:lstStyle/>
        <a:p>
          <a:endParaRPr lang="ru-RU"/>
        </a:p>
      </dgm:t>
    </dgm:pt>
    <dgm:pt modelId="{651B2F91-D8CF-4735-9F28-BCDEB8A48651}" type="pres">
      <dgm:prSet presAssocID="{C2AE2416-1059-4CF5-BADD-0C057D2190B3}" presName="Accent1Text" presStyleLbl="node1" presStyleIdx="1" presStyleCnt="6" custLinFactNeighborX="25095" custLinFactNeighborY="13740"/>
      <dgm:spPr/>
      <dgm:t>
        <a:bodyPr/>
        <a:lstStyle/>
        <a:p>
          <a:endParaRPr lang="ru-RU"/>
        </a:p>
      </dgm:t>
    </dgm:pt>
    <dgm:pt modelId="{615B9C33-176D-4B43-9BAD-EB73D0034BD7}" type="pres">
      <dgm:prSet presAssocID="{C2AE2416-1059-4CF5-BADD-0C057D2190B3}" presName="spaceBetweenRectangles" presStyleCnt="0"/>
      <dgm:spPr/>
      <dgm:t>
        <a:bodyPr/>
        <a:lstStyle/>
        <a:p>
          <a:endParaRPr lang="ru-RU"/>
        </a:p>
      </dgm:t>
    </dgm:pt>
    <dgm:pt modelId="{2C965767-4F84-4457-BFEB-6D1DE3EEC23F}" type="pres">
      <dgm:prSet presAssocID="{709D0339-7471-4F34-A508-7C130D4D8CF5}" presName="composite" presStyleCnt="0"/>
      <dgm:spPr/>
      <dgm:t>
        <a:bodyPr/>
        <a:lstStyle/>
        <a:p>
          <a:endParaRPr lang="ru-RU"/>
        </a:p>
      </dgm:t>
    </dgm:pt>
    <dgm:pt modelId="{9FD4ECDA-B18C-48F0-9703-14E3E5199538}" type="pres">
      <dgm:prSet presAssocID="{709D0339-7471-4F34-A508-7C130D4D8CF5}" presName="Parent1" presStyleLbl="node1" presStyleIdx="2" presStyleCnt="6" custLinFactNeighborX="-89722" custLinFactNeighborY="1443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6AFC8D-61A0-4452-8BCF-4C21005BDC7A}" type="pres">
      <dgm:prSet presAssocID="{709D0339-7471-4F34-A508-7C130D4D8CF5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245C65-E335-4D2D-ADF5-5EE967333E78}" type="pres">
      <dgm:prSet presAssocID="{709D0339-7471-4F34-A508-7C130D4D8CF5}" presName="BalanceSpacing" presStyleCnt="0"/>
      <dgm:spPr/>
      <dgm:t>
        <a:bodyPr/>
        <a:lstStyle/>
        <a:p>
          <a:endParaRPr lang="ru-RU"/>
        </a:p>
      </dgm:t>
    </dgm:pt>
    <dgm:pt modelId="{A221A6CD-0796-45B0-9C44-2A4B39992CD9}" type="pres">
      <dgm:prSet presAssocID="{709D0339-7471-4F34-A508-7C130D4D8CF5}" presName="BalanceSpacing1" presStyleCnt="0"/>
      <dgm:spPr/>
      <dgm:t>
        <a:bodyPr/>
        <a:lstStyle/>
        <a:p>
          <a:endParaRPr lang="ru-RU"/>
        </a:p>
      </dgm:t>
    </dgm:pt>
    <dgm:pt modelId="{9335C49A-B00F-4B1A-A157-3EE583214AE1}" type="pres">
      <dgm:prSet presAssocID="{9E8E9F71-F64E-4D12-9D02-5B557EF85EBA}" presName="Accent1Text" presStyleLbl="node1" presStyleIdx="3" presStyleCnt="6" custLinFactNeighborX="7143" custLinFactNeighborY="-72950"/>
      <dgm:spPr/>
      <dgm:t>
        <a:bodyPr/>
        <a:lstStyle/>
        <a:p>
          <a:endParaRPr lang="ru-RU"/>
        </a:p>
      </dgm:t>
    </dgm:pt>
    <dgm:pt modelId="{D0856BFC-F11C-47F6-8650-E1CE31D8B49D}" type="pres">
      <dgm:prSet presAssocID="{9E8E9F71-F64E-4D12-9D02-5B557EF85EBA}" presName="spaceBetweenRectangles" presStyleCnt="0"/>
      <dgm:spPr/>
      <dgm:t>
        <a:bodyPr/>
        <a:lstStyle/>
        <a:p>
          <a:endParaRPr lang="ru-RU"/>
        </a:p>
      </dgm:t>
    </dgm:pt>
    <dgm:pt modelId="{A70FBACD-F1C5-499F-831F-8AA48115DA11}" type="pres">
      <dgm:prSet presAssocID="{1E991207-570B-4614-A30B-FB2AEC8F819B}" presName="composite" presStyleCnt="0"/>
      <dgm:spPr/>
      <dgm:t>
        <a:bodyPr/>
        <a:lstStyle/>
        <a:p>
          <a:endParaRPr lang="ru-RU"/>
        </a:p>
      </dgm:t>
    </dgm:pt>
    <dgm:pt modelId="{7EAD9F8A-C788-485F-B6EC-40D6E4F87BD3}" type="pres">
      <dgm:prSet presAssocID="{1E991207-570B-4614-A30B-FB2AEC8F819B}" presName="Parent1" presStyleLbl="node1" presStyleIdx="4" presStyleCnt="6" custLinFactX="72652" custLinFactY="-56928" custLinFactNeighborX="100000" custLinFactNeighborY="-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2D69C1-5FC6-4BC9-88B0-1EFF9669F278}" type="pres">
      <dgm:prSet presAssocID="{1E991207-570B-4614-A30B-FB2AEC8F819B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860F3-8555-4AF5-B098-803BAD7D6284}" type="pres">
      <dgm:prSet presAssocID="{1E991207-570B-4614-A30B-FB2AEC8F819B}" presName="BalanceSpacing" presStyleCnt="0"/>
      <dgm:spPr/>
      <dgm:t>
        <a:bodyPr/>
        <a:lstStyle/>
        <a:p>
          <a:endParaRPr lang="ru-RU"/>
        </a:p>
      </dgm:t>
    </dgm:pt>
    <dgm:pt modelId="{B1E29FE0-A95A-4C88-85F3-38A99E306F34}" type="pres">
      <dgm:prSet presAssocID="{1E991207-570B-4614-A30B-FB2AEC8F819B}" presName="BalanceSpacing1" presStyleCnt="0"/>
      <dgm:spPr/>
      <dgm:t>
        <a:bodyPr/>
        <a:lstStyle/>
        <a:p>
          <a:endParaRPr lang="ru-RU"/>
        </a:p>
      </dgm:t>
    </dgm:pt>
    <dgm:pt modelId="{FC472C21-E405-438A-AEE5-F6B0068223D5}" type="pres">
      <dgm:prSet presAssocID="{2457DF65-83DD-411A-B298-488866445B83}" presName="Accent1Text" presStyleLbl="node1" presStyleIdx="5" presStyleCnt="6" custLinFactX="100000" custLinFactNeighborX="123835" custLinFactNeighborY="-70394"/>
      <dgm:spPr/>
      <dgm:t>
        <a:bodyPr/>
        <a:lstStyle/>
        <a:p>
          <a:endParaRPr lang="ru-RU"/>
        </a:p>
      </dgm:t>
    </dgm:pt>
  </dgm:ptLst>
  <dgm:cxnLst>
    <dgm:cxn modelId="{CDB09EAC-2B06-49C6-8873-FE46A1C377D8}" srcId="{28115B34-6D15-4B71-AD97-3A12ADAE33F7}" destId="{7F970E9A-2E57-4DD2-B937-C6B68A8FABA0}" srcOrd="0" destOrd="0" parTransId="{C4A9B845-FDA6-4387-83F1-B2BD14D283CA}" sibTransId="{C2AE2416-1059-4CF5-BADD-0C057D2190B3}"/>
    <dgm:cxn modelId="{CF3119BD-6332-4211-9806-BC98A24A7A95}" type="presOf" srcId="{709D0339-7471-4F34-A508-7C130D4D8CF5}" destId="{9FD4ECDA-B18C-48F0-9703-14E3E5199538}" srcOrd="0" destOrd="0" presId="urn:microsoft.com/office/officeart/2008/layout/AlternatingHexagons"/>
    <dgm:cxn modelId="{715D2D87-077D-4305-AA34-E66655831149}" type="presOf" srcId="{9E8E9F71-F64E-4D12-9D02-5B557EF85EBA}" destId="{9335C49A-B00F-4B1A-A157-3EE583214AE1}" srcOrd="0" destOrd="0" presId="urn:microsoft.com/office/officeart/2008/layout/AlternatingHexagons"/>
    <dgm:cxn modelId="{BAE58BD6-485F-402C-AA70-55248A13A659}" srcId="{28115B34-6D15-4B71-AD97-3A12ADAE33F7}" destId="{1E991207-570B-4614-A30B-FB2AEC8F819B}" srcOrd="2" destOrd="0" parTransId="{6D4227CA-D3F0-419C-B082-FE7AB449BA61}" sibTransId="{2457DF65-83DD-411A-B298-488866445B83}"/>
    <dgm:cxn modelId="{BA4B3E98-8D93-4C96-948D-42328F2CB605}" type="presOf" srcId="{1E991207-570B-4614-A30B-FB2AEC8F819B}" destId="{7EAD9F8A-C788-485F-B6EC-40D6E4F87BD3}" srcOrd="0" destOrd="0" presId="urn:microsoft.com/office/officeart/2008/layout/AlternatingHexagons"/>
    <dgm:cxn modelId="{1398DA2C-4991-4450-9EE3-282E74B67331}" srcId="{28115B34-6D15-4B71-AD97-3A12ADAE33F7}" destId="{709D0339-7471-4F34-A508-7C130D4D8CF5}" srcOrd="1" destOrd="0" parTransId="{8B95117B-859E-42E7-9BF9-54E69284E0B7}" sibTransId="{9E8E9F71-F64E-4D12-9D02-5B557EF85EBA}"/>
    <dgm:cxn modelId="{C10F1A83-26F1-4370-AF1E-61701329D969}" type="presOf" srcId="{7F970E9A-2E57-4DD2-B937-C6B68A8FABA0}" destId="{74E8371A-63D7-4522-9E82-DCF3FC674214}" srcOrd="0" destOrd="0" presId="urn:microsoft.com/office/officeart/2008/layout/AlternatingHexagons"/>
    <dgm:cxn modelId="{45F25FD6-EEDA-4D1A-BBE2-5E58C98822B5}" type="presOf" srcId="{C2AE2416-1059-4CF5-BADD-0C057D2190B3}" destId="{651B2F91-D8CF-4735-9F28-BCDEB8A48651}" srcOrd="0" destOrd="0" presId="urn:microsoft.com/office/officeart/2008/layout/AlternatingHexagons"/>
    <dgm:cxn modelId="{5D38580A-E3E4-4EEC-97AC-52144C5F5592}" type="presOf" srcId="{2457DF65-83DD-411A-B298-488866445B83}" destId="{FC472C21-E405-438A-AEE5-F6B0068223D5}" srcOrd="0" destOrd="0" presId="urn:microsoft.com/office/officeart/2008/layout/AlternatingHexagons"/>
    <dgm:cxn modelId="{3CAD6A3D-8811-44F7-9611-F40D12C215D2}" type="presOf" srcId="{28115B34-6D15-4B71-AD97-3A12ADAE33F7}" destId="{20ACB450-EC74-47BF-9AF2-ACEDA9BDEE6E}" srcOrd="0" destOrd="0" presId="urn:microsoft.com/office/officeart/2008/layout/AlternatingHexagons"/>
    <dgm:cxn modelId="{8E727226-71C4-4308-A5D7-9B0C96B3752E}" type="presParOf" srcId="{20ACB450-EC74-47BF-9AF2-ACEDA9BDEE6E}" destId="{DF779DB3-4EF6-4BE1-BEE6-A4FEB795C2C7}" srcOrd="0" destOrd="0" presId="urn:microsoft.com/office/officeart/2008/layout/AlternatingHexagons"/>
    <dgm:cxn modelId="{8A91A790-F254-43F2-8FE4-D210FDE717C7}" type="presParOf" srcId="{DF779DB3-4EF6-4BE1-BEE6-A4FEB795C2C7}" destId="{74E8371A-63D7-4522-9E82-DCF3FC674214}" srcOrd="0" destOrd="0" presId="urn:microsoft.com/office/officeart/2008/layout/AlternatingHexagons"/>
    <dgm:cxn modelId="{A0AFAE71-B981-473C-9AD2-EB722FCEADB7}" type="presParOf" srcId="{DF779DB3-4EF6-4BE1-BEE6-A4FEB795C2C7}" destId="{D6EABD7E-FC76-4F30-A6FD-1A84E4F4CCC4}" srcOrd="1" destOrd="0" presId="urn:microsoft.com/office/officeart/2008/layout/AlternatingHexagons"/>
    <dgm:cxn modelId="{6CAA982E-3659-4B44-8FDF-51997F25613F}" type="presParOf" srcId="{DF779DB3-4EF6-4BE1-BEE6-A4FEB795C2C7}" destId="{FF6B0EB4-901B-41E4-AA14-C99AAD3B51ED}" srcOrd="2" destOrd="0" presId="urn:microsoft.com/office/officeart/2008/layout/AlternatingHexagons"/>
    <dgm:cxn modelId="{33078764-DE0C-47C6-AD40-AEC64CA977F5}" type="presParOf" srcId="{DF779DB3-4EF6-4BE1-BEE6-A4FEB795C2C7}" destId="{C3F1B247-EEAA-48BC-B17C-DB97F2856170}" srcOrd="3" destOrd="0" presId="urn:microsoft.com/office/officeart/2008/layout/AlternatingHexagons"/>
    <dgm:cxn modelId="{4AAD330C-FF57-4900-8D41-F4FD4CCE46AD}" type="presParOf" srcId="{DF779DB3-4EF6-4BE1-BEE6-A4FEB795C2C7}" destId="{651B2F91-D8CF-4735-9F28-BCDEB8A48651}" srcOrd="4" destOrd="0" presId="urn:microsoft.com/office/officeart/2008/layout/AlternatingHexagons"/>
    <dgm:cxn modelId="{0634584B-ADB8-4910-A379-0A83DA2A76D3}" type="presParOf" srcId="{20ACB450-EC74-47BF-9AF2-ACEDA9BDEE6E}" destId="{615B9C33-176D-4B43-9BAD-EB73D0034BD7}" srcOrd="1" destOrd="0" presId="urn:microsoft.com/office/officeart/2008/layout/AlternatingHexagons"/>
    <dgm:cxn modelId="{46C5DED7-1040-403D-A274-9D6A27FC0E91}" type="presParOf" srcId="{20ACB450-EC74-47BF-9AF2-ACEDA9BDEE6E}" destId="{2C965767-4F84-4457-BFEB-6D1DE3EEC23F}" srcOrd="2" destOrd="0" presId="urn:microsoft.com/office/officeart/2008/layout/AlternatingHexagons"/>
    <dgm:cxn modelId="{2C5BC23A-A6C3-4B9E-8EB4-F40101F9638B}" type="presParOf" srcId="{2C965767-4F84-4457-BFEB-6D1DE3EEC23F}" destId="{9FD4ECDA-B18C-48F0-9703-14E3E5199538}" srcOrd="0" destOrd="0" presId="urn:microsoft.com/office/officeart/2008/layout/AlternatingHexagons"/>
    <dgm:cxn modelId="{9830F7F6-D4E2-4763-8B94-CF8D0213C5E8}" type="presParOf" srcId="{2C965767-4F84-4457-BFEB-6D1DE3EEC23F}" destId="{8D6AFC8D-61A0-4452-8BCF-4C21005BDC7A}" srcOrd="1" destOrd="0" presId="urn:microsoft.com/office/officeart/2008/layout/AlternatingHexagons"/>
    <dgm:cxn modelId="{E8FE6EA6-1B41-47C8-BF82-057CC9465B1C}" type="presParOf" srcId="{2C965767-4F84-4457-BFEB-6D1DE3EEC23F}" destId="{9C245C65-E335-4D2D-ADF5-5EE967333E78}" srcOrd="2" destOrd="0" presId="urn:microsoft.com/office/officeart/2008/layout/AlternatingHexagons"/>
    <dgm:cxn modelId="{DCED3BA6-F110-4B7D-9D13-73BE8EB4FD90}" type="presParOf" srcId="{2C965767-4F84-4457-BFEB-6D1DE3EEC23F}" destId="{A221A6CD-0796-45B0-9C44-2A4B39992CD9}" srcOrd="3" destOrd="0" presId="urn:microsoft.com/office/officeart/2008/layout/AlternatingHexagons"/>
    <dgm:cxn modelId="{30912A17-2471-4421-A01F-10E6394C7991}" type="presParOf" srcId="{2C965767-4F84-4457-BFEB-6D1DE3EEC23F}" destId="{9335C49A-B00F-4B1A-A157-3EE583214AE1}" srcOrd="4" destOrd="0" presId="urn:microsoft.com/office/officeart/2008/layout/AlternatingHexagons"/>
    <dgm:cxn modelId="{87C3AD37-40EA-4B49-93EA-3593E1D691C8}" type="presParOf" srcId="{20ACB450-EC74-47BF-9AF2-ACEDA9BDEE6E}" destId="{D0856BFC-F11C-47F6-8650-E1CE31D8B49D}" srcOrd="3" destOrd="0" presId="urn:microsoft.com/office/officeart/2008/layout/AlternatingHexagons"/>
    <dgm:cxn modelId="{E19EE6FA-4E93-48B5-B498-355E78B458BE}" type="presParOf" srcId="{20ACB450-EC74-47BF-9AF2-ACEDA9BDEE6E}" destId="{A70FBACD-F1C5-499F-831F-8AA48115DA11}" srcOrd="4" destOrd="0" presId="urn:microsoft.com/office/officeart/2008/layout/AlternatingHexagons"/>
    <dgm:cxn modelId="{B7578044-CC40-4FFD-9E90-8301322DF525}" type="presParOf" srcId="{A70FBACD-F1C5-499F-831F-8AA48115DA11}" destId="{7EAD9F8A-C788-485F-B6EC-40D6E4F87BD3}" srcOrd="0" destOrd="0" presId="urn:microsoft.com/office/officeart/2008/layout/AlternatingHexagons"/>
    <dgm:cxn modelId="{9C271944-B352-489E-9014-B9787BDCE9E2}" type="presParOf" srcId="{A70FBACD-F1C5-499F-831F-8AA48115DA11}" destId="{FD2D69C1-5FC6-4BC9-88B0-1EFF9669F278}" srcOrd="1" destOrd="0" presId="urn:microsoft.com/office/officeart/2008/layout/AlternatingHexagons"/>
    <dgm:cxn modelId="{17572EEA-BC5C-4382-9ACA-F0339C0D400E}" type="presParOf" srcId="{A70FBACD-F1C5-499F-831F-8AA48115DA11}" destId="{E5D860F3-8555-4AF5-B098-803BAD7D6284}" srcOrd="2" destOrd="0" presId="urn:microsoft.com/office/officeart/2008/layout/AlternatingHexagons"/>
    <dgm:cxn modelId="{08B1B523-80C2-4484-8185-3102DA92BA03}" type="presParOf" srcId="{A70FBACD-F1C5-499F-831F-8AA48115DA11}" destId="{B1E29FE0-A95A-4C88-85F3-38A99E306F34}" srcOrd="3" destOrd="0" presId="urn:microsoft.com/office/officeart/2008/layout/AlternatingHexagons"/>
    <dgm:cxn modelId="{21A4C905-C955-4BD4-97CD-A082160817A3}" type="presParOf" srcId="{A70FBACD-F1C5-499F-831F-8AA48115DA11}" destId="{FC472C21-E405-438A-AEE5-F6B0068223D5}" srcOrd="4" destOrd="0" presId="urn:microsoft.com/office/officeart/2008/layout/AlternatingHexagons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22AFE05-A5D6-4352-B266-276BCD5156F0}" type="doc">
      <dgm:prSet loTypeId="urn:microsoft.com/office/officeart/2005/8/layout/hierarchy4" loCatId="hierarchy" qsTypeId="urn:microsoft.com/office/officeart/2005/8/quickstyle/3d6" qsCatId="3D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53DA6BAE-8B77-494E-B8C2-8F19C6AF7D8E}">
      <dgm:prSet phldrT="[Текст]"/>
      <dgm:spPr/>
      <dgm:t>
        <a:bodyPr/>
        <a:lstStyle/>
        <a:p>
          <a:r>
            <a:rPr lang="ru-RU" dirty="0" smtClean="0"/>
            <a:t>Предельный объем муниципального долга</a:t>
          </a:r>
          <a:endParaRPr lang="ru-RU" dirty="0"/>
        </a:p>
      </dgm:t>
    </dgm:pt>
    <dgm:pt modelId="{F9B43370-1BDB-46E9-940C-BC18F2E08EBD}" type="parTrans" cxnId="{3CEBB834-F029-4586-BBD0-D4F948C3B1F0}">
      <dgm:prSet/>
      <dgm:spPr/>
      <dgm:t>
        <a:bodyPr/>
        <a:lstStyle/>
        <a:p>
          <a:endParaRPr lang="ru-RU"/>
        </a:p>
      </dgm:t>
    </dgm:pt>
    <dgm:pt modelId="{24B96500-48C1-462A-AF8F-F12BC246DF66}" type="sibTrans" cxnId="{3CEBB834-F029-4586-BBD0-D4F948C3B1F0}">
      <dgm:prSet/>
      <dgm:spPr/>
      <dgm:t>
        <a:bodyPr/>
        <a:lstStyle/>
        <a:p>
          <a:endParaRPr lang="ru-RU"/>
        </a:p>
      </dgm:t>
    </dgm:pt>
    <dgm:pt modelId="{42A611F9-ABBB-4D8C-AF86-6291173C6E1C}">
      <dgm:prSet phldrT="[Текст]"/>
      <dgm:spPr/>
      <dgm:t>
        <a:bodyPr/>
        <a:lstStyle/>
        <a:p>
          <a:r>
            <a:rPr lang="ru-RU" dirty="0" smtClean="0"/>
            <a:t>На 2020 год – </a:t>
          </a:r>
        </a:p>
        <a:p>
          <a:r>
            <a:rPr lang="ru-RU" dirty="0" smtClean="0"/>
            <a:t>12 000 тыс. руб.</a:t>
          </a:r>
          <a:endParaRPr lang="ru-RU" dirty="0"/>
        </a:p>
      </dgm:t>
    </dgm:pt>
    <dgm:pt modelId="{88003E33-3D8D-4744-8F14-F91FA89CDBE5}" type="parTrans" cxnId="{80D38658-C3B5-4337-98A5-383B1CC2A593}">
      <dgm:prSet/>
      <dgm:spPr/>
      <dgm:t>
        <a:bodyPr/>
        <a:lstStyle/>
        <a:p>
          <a:endParaRPr lang="ru-RU"/>
        </a:p>
      </dgm:t>
    </dgm:pt>
    <dgm:pt modelId="{94CCEE3F-C691-44A5-BF37-BBCD4E43339D}" type="sibTrans" cxnId="{80D38658-C3B5-4337-98A5-383B1CC2A593}">
      <dgm:prSet/>
      <dgm:spPr/>
      <dgm:t>
        <a:bodyPr/>
        <a:lstStyle/>
        <a:p>
          <a:endParaRPr lang="ru-RU"/>
        </a:p>
      </dgm:t>
    </dgm:pt>
    <dgm:pt modelId="{73906F0A-CA5D-449B-B75E-6BB253966D4C}">
      <dgm:prSet phldrT="[Текст]"/>
      <dgm:spPr/>
      <dgm:t>
        <a:bodyPr/>
        <a:lstStyle/>
        <a:p>
          <a:r>
            <a:rPr lang="ru-RU" dirty="0" smtClean="0"/>
            <a:t>На 2021 год – </a:t>
          </a:r>
        </a:p>
        <a:p>
          <a:r>
            <a:rPr lang="ru-RU" dirty="0" smtClean="0"/>
            <a:t>13 000 тыс. руб.</a:t>
          </a:r>
          <a:endParaRPr lang="ru-RU" dirty="0"/>
        </a:p>
      </dgm:t>
    </dgm:pt>
    <dgm:pt modelId="{F9E6A744-BA30-4F1C-BCB3-A424A7CCFCB6}" type="parTrans" cxnId="{A25E308D-C515-46CA-BD70-2A6EE41BDD88}">
      <dgm:prSet/>
      <dgm:spPr/>
      <dgm:t>
        <a:bodyPr/>
        <a:lstStyle/>
        <a:p>
          <a:endParaRPr lang="ru-RU"/>
        </a:p>
      </dgm:t>
    </dgm:pt>
    <dgm:pt modelId="{C62994DD-78A1-4461-9143-5674EB9943EB}" type="sibTrans" cxnId="{A25E308D-C515-46CA-BD70-2A6EE41BDD88}">
      <dgm:prSet/>
      <dgm:spPr/>
      <dgm:t>
        <a:bodyPr/>
        <a:lstStyle/>
        <a:p>
          <a:endParaRPr lang="ru-RU"/>
        </a:p>
      </dgm:t>
    </dgm:pt>
    <dgm:pt modelId="{B50837D0-9DEC-47BF-9F1A-34812D6403C5}">
      <dgm:prSet phldrT="[Текст]"/>
      <dgm:spPr/>
      <dgm:t>
        <a:bodyPr/>
        <a:lstStyle/>
        <a:p>
          <a:r>
            <a:rPr lang="ru-RU" dirty="0" smtClean="0"/>
            <a:t>На 2022 год – </a:t>
          </a:r>
        </a:p>
        <a:p>
          <a:r>
            <a:rPr lang="ru-RU" dirty="0" smtClean="0"/>
            <a:t>13 000 тыс. руб.</a:t>
          </a:r>
          <a:endParaRPr lang="ru-RU" dirty="0"/>
        </a:p>
      </dgm:t>
    </dgm:pt>
    <dgm:pt modelId="{6429204E-D187-4795-AB0F-26C116ACB3A5}" type="parTrans" cxnId="{BE89C843-88CC-4C04-B367-8412B210CC84}">
      <dgm:prSet/>
      <dgm:spPr/>
      <dgm:t>
        <a:bodyPr/>
        <a:lstStyle/>
        <a:p>
          <a:endParaRPr lang="ru-RU"/>
        </a:p>
      </dgm:t>
    </dgm:pt>
    <dgm:pt modelId="{3CBE5265-1177-4D9A-ABB8-858CB734131C}" type="sibTrans" cxnId="{BE89C843-88CC-4C04-B367-8412B210CC84}">
      <dgm:prSet/>
      <dgm:spPr/>
      <dgm:t>
        <a:bodyPr/>
        <a:lstStyle/>
        <a:p>
          <a:endParaRPr lang="ru-RU"/>
        </a:p>
      </dgm:t>
    </dgm:pt>
    <dgm:pt modelId="{C8B6635D-0146-4A33-8AF8-B3D3F35B840D}" type="pres">
      <dgm:prSet presAssocID="{F22AFE05-A5D6-4352-B266-276BCD5156F0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50DBD23-05A7-4F51-8C68-C7C505C742E1}" type="pres">
      <dgm:prSet presAssocID="{53DA6BAE-8B77-494E-B8C2-8F19C6AF7D8E}" presName="vertOne" presStyleCnt="0"/>
      <dgm:spPr/>
      <dgm:t>
        <a:bodyPr/>
        <a:lstStyle/>
        <a:p>
          <a:endParaRPr lang="ru-RU"/>
        </a:p>
      </dgm:t>
    </dgm:pt>
    <dgm:pt modelId="{D95BA6C7-259C-4769-B7AF-C235A67D2F95}" type="pres">
      <dgm:prSet presAssocID="{53DA6BAE-8B77-494E-B8C2-8F19C6AF7D8E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CB5B76-026C-4A97-BD98-B44D05840DC3}" type="pres">
      <dgm:prSet presAssocID="{53DA6BAE-8B77-494E-B8C2-8F19C6AF7D8E}" presName="parTransOne" presStyleCnt="0"/>
      <dgm:spPr/>
      <dgm:t>
        <a:bodyPr/>
        <a:lstStyle/>
        <a:p>
          <a:endParaRPr lang="ru-RU"/>
        </a:p>
      </dgm:t>
    </dgm:pt>
    <dgm:pt modelId="{00A0CFB1-C084-485D-80A6-313EC9235C7D}" type="pres">
      <dgm:prSet presAssocID="{53DA6BAE-8B77-494E-B8C2-8F19C6AF7D8E}" presName="horzOne" presStyleCnt="0"/>
      <dgm:spPr/>
      <dgm:t>
        <a:bodyPr/>
        <a:lstStyle/>
        <a:p>
          <a:endParaRPr lang="ru-RU"/>
        </a:p>
      </dgm:t>
    </dgm:pt>
    <dgm:pt modelId="{0C2D0F01-12CC-4DCF-B4A4-4D7DFA1883C1}" type="pres">
      <dgm:prSet presAssocID="{42A611F9-ABBB-4D8C-AF86-6291173C6E1C}" presName="vertTwo" presStyleCnt="0"/>
      <dgm:spPr/>
      <dgm:t>
        <a:bodyPr/>
        <a:lstStyle/>
        <a:p>
          <a:endParaRPr lang="ru-RU"/>
        </a:p>
      </dgm:t>
    </dgm:pt>
    <dgm:pt modelId="{431F8E24-49DE-4AE0-A39D-24A230B4C6C2}" type="pres">
      <dgm:prSet presAssocID="{42A611F9-ABBB-4D8C-AF86-6291173C6E1C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8CC9E6-1885-4BC1-A5D5-A91EBE9AEF91}" type="pres">
      <dgm:prSet presAssocID="{42A611F9-ABBB-4D8C-AF86-6291173C6E1C}" presName="horzTwo" presStyleCnt="0"/>
      <dgm:spPr/>
      <dgm:t>
        <a:bodyPr/>
        <a:lstStyle/>
        <a:p>
          <a:endParaRPr lang="ru-RU"/>
        </a:p>
      </dgm:t>
    </dgm:pt>
    <dgm:pt modelId="{B5133A5A-C790-4188-A858-CED09A814196}" type="pres">
      <dgm:prSet presAssocID="{94CCEE3F-C691-44A5-BF37-BBCD4E43339D}" presName="sibSpaceTwo" presStyleCnt="0"/>
      <dgm:spPr/>
      <dgm:t>
        <a:bodyPr/>
        <a:lstStyle/>
        <a:p>
          <a:endParaRPr lang="ru-RU"/>
        </a:p>
      </dgm:t>
    </dgm:pt>
    <dgm:pt modelId="{10A08012-EE6E-4FCA-B077-1443CDDBBDE0}" type="pres">
      <dgm:prSet presAssocID="{73906F0A-CA5D-449B-B75E-6BB253966D4C}" presName="vertTwo" presStyleCnt="0"/>
      <dgm:spPr/>
      <dgm:t>
        <a:bodyPr/>
        <a:lstStyle/>
        <a:p>
          <a:endParaRPr lang="ru-RU"/>
        </a:p>
      </dgm:t>
    </dgm:pt>
    <dgm:pt modelId="{3955EAD0-112D-458A-ACEB-309634130393}" type="pres">
      <dgm:prSet presAssocID="{73906F0A-CA5D-449B-B75E-6BB253966D4C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DDB0F3-24EB-4B2F-A0E2-BEA69B6DBCD2}" type="pres">
      <dgm:prSet presAssocID="{73906F0A-CA5D-449B-B75E-6BB253966D4C}" presName="horzTwo" presStyleCnt="0"/>
      <dgm:spPr/>
      <dgm:t>
        <a:bodyPr/>
        <a:lstStyle/>
        <a:p>
          <a:endParaRPr lang="ru-RU"/>
        </a:p>
      </dgm:t>
    </dgm:pt>
    <dgm:pt modelId="{043F9565-FC1C-4230-A27F-7350E7B062E0}" type="pres">
      <dgm:prSet presAssocID="{C62994DD-78A1-4461-9143-5674EB9943EB}" presName="sibSpaceTwo" presStyleCnt="0"/>
      <dgm:spPr/>
      <dgm:t>
        <a:bodyPr/>
        <a:lstStyle/>
        <a:p>
          <a:endParaRPr lang="ru-RU"/>
        </a:p>
      </dgm:t>
    </dgm:pt>
    <dgm:pt modelId="{43AA08C6-7C59-4080-8A92-74B7A048A789}" type="pres">
      <dgm:prSet presAssocID="{B50837D0-9DEC-47BF-9F1A-34812D6403C5}" presName="vertTwo" presStyleCnt="0"/>
      <dgm:spPr/>
      <dgm:t>
        <a:bodyPr/>
        <a:lstStyle/>
        <a:p>
          <a:endParaRPr lang="ru-RU"/>
        </a:p>
      </dgm:t>
    </dgm:pt>
    <dgm:pt modelId="{FE4755B6-BD8A-4565-8573-FB51216D93FB}" type="pres">
      <dgm:prSet presAssocID="{B50837D0-9DEC-47BF-9F1A-34812D6403C5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B1A172-73EA-4354-A07B-B9D30188484B}" type="pres">
      <dgm:prSet presAssocID="{B50837D0-9DEC-47BF-9F1A-34812D6403C5}" presName="horzTwo" presStyleCnt="0"/>
      <dgm:spPr/>
      <dgm:t>
        <a:bodyPr/>
        <a:lstStyle/>
        <a:p>
          <a:endParaRPr lang="ru-RU"/>
        </a:p>
      </dgm:t>
    </dgm:pt>
  </dgm:ptLst>
  <dgm:cxnLst>
    <dgm:cxn modelId="{80D38658-C3B5-4337-98A5-383B1CC2A593}" srcId="{53DA6BAE-8B77-494E-B8C2-8F19C6AF7D8E}" destId="{42A611F9-ABBB-4D8C-AF86-6291173C6E1C}" srcOrd="0" destOrd="0" parTransId="{88003E33-3D8D-4744-8F14-F91FA89CDBE5}" sibTransId="{94CCEE3F-C691-44A5-BF37-BBCD4E43339D}"/>
    <dgm:cxn modelId="{A25E308D-C515-46CA-BD70-2A6EE41BDD88}" srcId="{53DA6BAE-8B77-494E-B8C2-8F19C6AF7D8E}" destId="{73906F0A-CA5D-449B-B75E-6BB253966D4C}" srcOrd="1" destOrd="0" parTransId="{F9E6A744-BA30-4F1C-BCB3-A424A7CCFCB6}" sibTransId="{C62994DD-78A1-4461-9143-5674EB9943EB}"/>
    <dgm:cxn modelId="{AF5808DB-D6EA-4545-AB98-072ADE8B363A}" type="presOf" srcId="{F22AFE05-A5D6-4352-B266-276BCD5156F0}" destId="{C8B6635D-0146-4A33-8AF8-B3D3F35B840D}" srcOrd="0" destOrd="0" presId="urn:microsoft.com/office/officeart/2005/8/layout/hierarchy4"/>
    <dgm:cxn modelId="{F8490F57-D5DB-4A71-933F-78D3F577C41F}" type="presOf" srcId="{53DA6BAE-8B77-494E-B8C2-8F19C6AF7D8E}" destId="{D95BA6C7-259C-4769-B7AF-C235A67D2F95}" srcOrd="0" destOrd="0" presId="urn:microsoft.com/office/officeart/2005/8/layout/hierarchy4"/>
    <dgm:cxn modelId="{4147E98C-CE7B-4303-ABE4-7F59C40339E7}" type="presOf" srcId="{42A611F9-ABBB-4D8C-AF86-6291173C6E1C}" destId="{431F8E24-49DE-4AE0-A39D-24A230B4C6C2}" srcOrd="0" destOrd="0" presId="urn:microsoft.com/office/officeart/2005/8/layout/hierarchy4"/>
    <dgm:cxn modelId="{A78E3645-7C7B-4D5D-8041-64111C1583C1}" type="presOf" srcId="{73906F0A-CA5D-449B-B75E-6BB253966D4C}" destId="{3955EAD0-112D-458A-ACEB-309634130393}" srcOrd="0" destOrd="0" presId="urn:microsoft.com/office/officeart/2005/8/layout/hierarchy4"/>
    <dgm:cxn modelId="{3CEBB834-F029-4586-BBD0-D4F948C3B1F0}" srcId="{F22AFE05-A5D6-4352-B266-276BCD5156F0}" destId="{53DA6BAE-8B77-494E-B8C2-8F19C6AF7D8E}" srcOrd="0" destOrd="0" parTransId="{F9B43370-1BDB-46E9-940C-BC18F2E08EBD}" sibTransId="{24B96500-48C1-462A-AF8F-F12BC246DF66}"/>
    <dgm:cxn modelId="{BE89C843-88CC-4C04-B367-8412B210CC84}" srcId="{53DA6BAE-8B77-494E-B8C2-8F19C6AF7D8E}" destId="{B50837D0-9DEC-47BF-9F1A-34812D6403C5}" srcOrd="2" destOrd="0" parTransId="{6429204E-D187-4795-AB0F-26C116ACB3A5}" sibTransId="{3CBE5265-1177-4D9A-ABB8-858CB734131C}"/>
    <dgm:cxn modelId="{8A47895F-3EC3-41D6-96E6-D99150ECC946}" type="presOf" srcId="{B50837D0-9DEC-47BF-9F1A-34812D6403C5}" destId="{FE4755B6-BD8A-4565-8573-FB51216D93FB}" srcOrd="0" destOrd="0" presId="urn:microsoft.com/office/officeart/2005/8/layout/hierarchy4"/>
    <dgm:cxn modelId="{EB33AEE3-3D4B-4467-8E42-E988AED40CB8}" type="presParOf" srcId="{C8B6635D-0146-4A33-8AF8-B3D3F35B840D}" destId="{850DBD23-05A7-4F51-8C68-C7C505C742E1}" srcOrd="0" destOrd="0" presId="urn:microsoft.com/office/officeart/2005/8/layout/hierarchy4"/>
    <dgm:cxn modelId="{1F01CEB4-E8ED-4C98-A0A6-B9663B17C0AD}" type="presParOf" srcId="{850DBD23-05A7-4F51-8C68-C7C505C742E1}" destId="{D95BA6C7-259C-4769-B7AF-C235A67D2F95}" srcOrd="0" destOrd="0" presId="urn:microsoft.com/office/officeart/2005/8/layout/hierarchy4"/>
    <dgm:cxn modelId="{1E7292FA-E0EB-409C-A28A-1E4EEC544DD2}" type="presParOf" srcId="{850DBD23-05A7-4F51-8C68-C7C505C742E1}" destId="{DFCB5B76-026C-4A97-BD98-B44D05840DC3}" srcOrd="1" destOrd="0" presId="urn:microsoft.com/office/officeart/2005/8/layout/hierarchy4"/>
    <dgm:cxn modelId="{3B532B1C-F86B-481C-A7E4-EE97CE6EF51D}" type="presParOf" srcId="{850DBD23-05A7-4F51-8C68-C7C505C742E1}" destId="{00A0CFB1-C084-485D-80A6-313EC9235C7D}" srcOrd="2" destOrd="0" presId="urn:microsoft.com/office/officeart/2005/8/layout/hierarchy4"/>
    <dgm:cxn modelId="{AA1C11C0-5085-408C-BECA-38402CBCD14B}" type="presParOf" srcId="{00A0CFB1-C084-485D-80A6-313EC9235C7D}" destId="{0C2D0F01-12CC-4DCF-B4A4-4D7DFA1883C1}" srcOrd="0" destOrd="0" presId="urn:microsoft.com/office/officeart/2005/8/layout/hierarchy4"/>
    <dgm:cxn modelId="{651F5BA6-91BC-4234-9879-B086656201F3}" type="presParOf" srcId="{0C2D0F01-12CC-4DCF-B4A4-4D7DFA1883C1}" destId="{431F8E24-49DE-4AE0-A39D-24A230B4C6C2}" srcOrd="0" destOrd="0" presId="urn:microsoft.com/office/officeart/2005/8/layout/hierarchy4"/>
    <dgm:cxn modelId="{568DC4FD-4F7A-4A89-88C6-E2FE1542F42F}" type="presParOf" srcId="{0C2D0F01-12CC-4DCF-B4A4-4D7DFA1883C1}" destId="{418CC9E6-1885-4BC1-A5D5-A91EBE9AEF91}" srcOrd="1" destOrd="0" presId="urn:microsoft.com/office/officeart/2005/8/layout/hierarchy4"/>
    <dgm:cxn modelId="{6B1FB27A-A97C-4529-8088-7AD51BFAB4C5}" type="presParOf" srcId="{00A0CFB1-C084-485D-80A6-313EC9235C7D}" destId="{B5133A5A-C790-4188-A858-CED09A814196}" srcOrd="1" destOrd="0" presId="urn:microsoft.com/office/officeart/2005/8/layout/hierarchy4"/>
    <dgm:cxn modelId="{66CDE2EB-5AA0-49EF-9DA2-B8D43282E5BB}" type="presParOf" srcId="{00A0CFB1-C084-485D-80A6-313EC9235C7D}" destId="{10A08012-EE6E-4FCA-B077-1443CDDBBDE0}" srcOrd="2" destOrd="0" presId="urn:microsoft.com/office/officeart/2005/8/layout/hierarchy4"/>
    <dgm:cxn modelId="{A2BD33E4-4D67-42B7-B774-F3CB77B51526}" type="presParOf" srcId="{10A08012-EE6E-4FCA-B077-1443CDDBBDE0}" destId="{3955EAD0-112D-458A-ACEB-309634130393}" srcOrd="0" destOrd="0" presId="urn:microsoft.com/office/officeart/2005/8/layout/hierarchy4"/>
    <dgm:cxn modelId="{7BD2DE0C-AD42-4E04-A5D9-D5F4BB8218D0}" type="presParOf" srcId="{10A08012-EE6E-4FCA-B077-1443CDDBBDE0}" destId="{2BDDB0F3-24EB-4B2F-A0E2-BEA69B6DBCD2}" srcOrd="1" destOrd="0" presId="urn:microsoft.com/office/officeart/2005/8/layout/hierarchy4"/>
    <dgm:cxn modelId="{3CF29F6F-3284-42AC-ACFF-C77F56BEBB43}" type="presParOf" srcId="{00A0CFB1-C084-485D-80A6-313EC9235C7D}" destId="{043F9565-FC1C-4230-A27F-7350E7B062E0}" srcOrd="3" destOrd="0" presId="urn:microsoft.com/office/officeart/2005/8/layout/hierarchy4"/>
    <dgm:cxn modelId="{33ACEE40-9B08-408F-BA99-B14C522A5C6F}" type="presParOf" srcId="{00A0CFB1-C084-485D-80A6-313EC9235C7D}" destId="{43AA08C6-7C59-4080-8A92-74B7A048A789}" srcOrd="4" destOrd="0" presId="urn:microsoft.com/office/officeart/2005/8/layout/hierarchy4"/>
    <dgm:cxn modelId="{836D9A63-87BA-43FD-A2A6-7CE03CB233C0}" type="presParOf" srcId="{43AA08C6-7C59-4080-8A92-74B7A048A789}" destId="{FE4755B6-BD8A-4565-8573-FB51216D93FB}" srcOrd="0" destOrd="0" presId="urn:microsoft.com/office/officeart/2005/8/layout/hierarchy4"/>
    <dgm:cxn modelId="{83AF6E61-EB0D-4755-AF3B-620BFEB688BA}" type="presParOf" srcId="{43AA08C6-7C59-4080-8A92-74B7A048A789}" destId="{63B1A172-73EA-4354-A07B-B9D30188484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8CCB1EF-BAE0-4026-B846-3A3E63D41324}" type="doc">
      <dgm:prSet loTypeId="urn:microsoft.com/office/officeart/2005/8/layout/hierarchy4" loCatId="hierarchy" qsTypeId="urn:microsoft.com/office/officeart/2005/8/quickstyle/3d6" qsCatId="3D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35EAB757-D5BE-4356-985E-00C9F44BB6B3}">
      <dgm:prSet phldrT="[Текст]"/>
      <dgm:spPr/>
      <dgm:t>
        <a:bodyPr/>
        <a:lstStyle/>
        <a:p>
          <a:r>
            <a:rPr lang="ru-RU" dirty="0" smtClean="0"/>
            <a:t>Верхний предел муниципального долга</a:t>
          </a:r>
          <a:endParaRPr lang="ru-RU" dirty="0"/>
        </a:p>
      </dgm:t>
    </dgm:pt>
    <dgm:pt modelId="{3D97D00C-BABD-4214-97F7-4CB1E8CD600C}" type="parTrans" cxnId="{4C7B58E2-9254-42DC-AD8F-2B11557BC272}">
      <dgm:prSet/>
      <dgm:spPr/>
      <dgm:t>
        <a:bodyPr/>
        <a:lstStyle/>
        <a:p>
          <a:endParaRPr lang="ru-RU"/>
        </a:p>
      </dgm:t>
    </dgm:pt>
    <dgm:pt modelId="{78F06E9A-AC1B-484A-B3B4-BF91127916E1}" type="sibTrans" cxnId="{4C7B58E2-9254-42DC-AD8F-2B11557BC272}">
      <dgm:prSet/>
      <dgm:spPr/>
      <dgm:t>
        <a:bodyPr/>
        <a:lstStyle/>
        <a:p>
          <a:endParaRPr lang="ru-RU"/>
        </a:p>
      </dgm:t>
    </dgm:pt>
    <dgm:pt modelId="{500F9A1B-F290-4E6D-9833-154E1AAE502A}">
      <dgm:prSet phldrT="[Текст]" custT="1"/>
      <dgm:spPr/>
      <dgm:t>
        <a:bodyPr/>
        <a:lstStyle/>
        <a:p>
          <a:r>
            <a:rPr lang="ru-RU" sz="2700" dirty="0" smtClean="0"/>
            <a:t>На 01.01.2024</a:t>
          </a:r>
        </a:p>
        <a:p>
          <a:r>
            <a:rPr lang="ru-RU" sz="3200" dirty="0" smtClean="0"/>
            <a:t>0,0</a:t>
          </a:r>
        </a:p>
        <a:p>
          <a:r>
            <a:rPr lang="ru-RU" sz="2700" dirty="0" smtClean="0"/>
            <a:t>тыс. руб.</a:t>
          </a:r>
          <a:endParaRPr lang="ru-RU" sz="2700" dirty="0"/>
        </a:p>
      </dgm:t>
    </dgm:pt>
    <dgm:pt modelId="{B9EB0F87-8817-4E9D-9D25-D3B09745C2CD}" type="parTrans" cxnId="{07EFC386-48A6-4ADB-BBF9-7A1F504EF19E}">
      <dgm:prSet/>
      <dgm:spPr/>
      <dgm:t>
        <a:bodyPr/>
        <a:lstStyle/>
        <a:p>
          <a:endParaRPr lang="ru-RU"/>
        </a:p>
      </dgm:t>
    </dgm:pt>
    <dgm:pt modelId="{0295E5A0-6BBF-45F5-AAA4-7546F144E67C}" type="sibTrans" cxnId="{07EFC386-48A6-4ADB-BBF9-7A1F504EF19E}">
      <dgm:prSet/>
      <dgm:spPr/>
      <dgm:t>
        <a:bodyPr/>
        <a:lstStyle/>
        <a:p>
          <a:endParaRPr lang="ru-RU"/>
        </a:p>
      </dgm:t>
    </dgm:pt>
    <dgm:pt modelId="{F08F4451-B4EF-452F-B568-2DAFE58DE0AF}">
      <dgm:prSet phldrT="[Текст]" custT="1"/>
      <dgm:spPr/>
      <dgm:t>
        <a:bodyPr/>
        <a:lstStyle/>
        <a:p>
          <a:r>
            <a:rPr lang="ru-RU" sz="2700" dirty="0" smtClean="0"/>
            <a:t>На 01.01.2026</a:t>
          </a:r>
        </a:p>
        <a:p>
          <a:r>
            <a:rPr lang="ru-RU" sz="3200" dirty="0" smtClean="0"/>
            <a:t>0,0</a:t>
          </a:r>
        </a:p>
        <a:p>
          <a:r>
            <a:rPr lang="ru-RU" sz="2700" dirty="0" smtClean="0"/>
            <a:t>тыс. руб.</a:t>
          </a:r>
          <a:endParaRPr lang="ru-RU" sz="2700" dirty="0"/>
        </a:p>
      </dgm:t>
    </dgm:pt>
    <dgm:pt modelId="{77F52BDE-42D4-44EE-AEE3-F18AEA288477}" type="parTrans" cxnId="{8FD3EA97-BD4A-42E5-90BC-EAECBEE76D92}">
      <dgm:prSet/>
      <dgm:spPr/>
      <dgm:t>
        <a:bodyPr/>
        <a:lstStyle/>
        <a:p>
          <a:endParaRPr lang="ru-RU"/>
        </a:p>
      </dgm:t>
    </dgm:pt>
    <dgm:pt modelId="{E13D05E2-BF6E-4B92-8D86-DF6C442CBD95}" type="sibTrans" cxnId="{8FD3EA97-BD4A-42E5-90BC-EAECBEE76D92}">
      <dgm:prSet/>
      <dgm:spPr/>
      <dgm:t>
        <a:bodyPr/>
        <a:lstStyle/>
        <a:p>
          <a:endParaRPr lang="ru-RU"/>
        </a:p>
      </dgm:t>
    </dgm:pt>
    <dgm:pt modelId="{F6ADDC00-C162-42D3-B9B6-8ACF571A4282}">
      <dgm:prSet custT="1"/>
      <dgm:spPr/>
      <dgm:t>
        <a:bodyPr/>
        <a:lstStyle/>
        <a:p>
          <a:r>
            <a:rPr lang="ru-RU" sz="2700" dirty="0" smtClean="0"/>
            <a:t>На 01.01.2025</a:t>
          </a:r>
        </a:p>
        <a:p>
          <a:r>
            <a:rPr lang="ru-RU" sz="3200" dirty="0" smtClean="0"/>
            <a:t>0,0</a:t>
          </a:r>
        </a:p>
        <a:p>
          <a:r>
            <a:rPr lang="ru-RU" sz="2700" dirty="0" smtClean="0"/>
            <a:t>тыс. руб.</a:t>
          </a:r>
          <a:endParaRPr lang="ru-RU" sz="2700" dirty="0"/>
        </a:p>
      </dgm:t>
    </dgm:pt>
    <dgm:pt modelId="{AC445499-A022-4AC8-97DA-988EF651284D}" type="parTrans" cxnId="{B0BC0B3B-9E45-428F-8367-D36EEE19E523}">
      <dgm:prSet/>
      <dgm:spPr/>
      <dgm:t>
        <a:bodyPr/>
        <a:lstStyle/>
        <a:p>
          <a:endParaRPr lang="ru-RU"/>
        </a:p>
      </dgm:t>
    </dgm:pt>
    <dgm:pt modelId="{391E0FE4-2F4E-460D-AA03-84EB96CC5798}" type="sibTrans" cxnId="{B0BC0B3B-9E45-428F-8367-D36EEE19E523}">
      <dgm:prSet/>
      <dgm:spPr/>
      <dgm:t>
        <a:bodyPr/>
        <a:lstStyle/>
        <a:p>
          <a:endParaRPr lang="ru-RU"/>
        </a:p>
      </dgm:t>
    </dgm:pt>
    <dgm:pt modelId="{74D9F53B-2940-4B58-B0C3-CCEC81716804}" type="pres">
      <dgm:prSet presAssocID="{D8CCB1EF-BAE0-4026-B846-3A3E63D4132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66D0BFC-2696-4B53-94DE-6F1A5C92BEA0}" type="pres">
      <dgm:prSet presAssocID="{35EAB757-D5BE-4356-985E-00C9F44BB6B3}" presName="vertOne" presStyleCnt="0"/>
      <dgm:spPr/>
      <dgm:t>
        <a:bodyPr/>
        <a:lstStyle/>
        <a:p>
          <a:endParaRPr lang="ru-RU"/>
        </a:p>
      </dgm:t>
    </dgm:pt>
    <dgm:pt modelId="{A4E6B0E5-FBCB-4960-AC1D-D3B0F2792E99}" type="pres">
      <dgm:prSet presAssocID="{35EAB757-D5BE-4356-985E-00C9F44BB6B3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FDF37B-BDB1-4D40-ABBB-4152512F6847}" type="pres">
      <dgm:prSet presAssocID="{35EAB757-D5BE-4356-985E-00C9F44BB6B3}" presName="parTransOne" presStyleCnt="0"/>
      <dgm:spPr/>
      <dgm:t>
        <a:bodyPr/>
        <a:lstStyle/>
        <a:p>
          <a:endParaRPr lang="ru-RU"/>
        </a:p>
      </dgm:t>
    </dgm:pt>
    <dgm:pt modelId="{30D31601-E3CE-40AB-8B3F-2A4E5DED6D10}" type="pres">
      <dgm:prSet presAssocID="{35EAB757-D5BE-4356-985E-00C9F44BB6B3}" presName="horzOne" presStyleCnt="0"/>
      <dgm:spPr/>
      <dgm:t>
        <a:bodyPr/>
        <a:lstStyle/>
        <a:p>
          <a:endParaRPr lang="ru-RU"/>
        </a:p>
      </dgm:t>
    </dgm:pt>
    <dgm:pt modelId="{D5028A74-2A07-4C48-A891-D4D990B50709}" type="pres">
      <dgm:prSet presAssocID="{500F9A1B-F290-4E6D-9833-154E1AAE502A}" presName="vertTwo" presStyleCnt="0"/>
      <dgm:spPr/>
      <dgm:t>
        <a:bodyPr/>
        <a:lstStyle/>
        <a:p>
          <a:endParaRPr lang="ru-RU"/>
        </a:p>
      </dgm:t>
    </dgm:pt>
    <dgm:pt modelId="{8D1DFB02-CD2D-4557-881B-F82EA84B24F6}" type="pres">
      <dgm:prSet presAssocID="{500F9A1B-F290-4E6D-9833-154E1AAE502A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ED7910-9F39-4BD8-B249-71D211ABF447}" type="pres">
      <dgm:prSet presAssocID="{500F9A1B-F290-4E6D-9833-154E1AAE502A}" presName="horzTwo" presStyleCnt="0"/>
      <dgm:spPr/>
      <dgm:t>
        <a:bodyPr/>
        <a:lstStyle/>
        <a:p>
          <a:endParaRPr lang="ru-RU"/>
        </a:p>
      </dgm:t>
    </dgm:pt>
    <dgm:pt modelId="{ED713E4E-EC7D-4832-9E43-26E0CFAEFFAE}" type="pres">
      <dgm:prSet presAssocID="{0295E5A0-6BBF-45F5-AAA4-7546F144E67C}" presName="sibSpaceTwo" presStyleCnt="0"/>
      <dgm:spPr/>
      <dgm:t>
        <a:bodyPr/>
        <a:lstStyle/>
        <a:p>
          <a:endParaRPr lang="ru-RU"/>
        </a:p>
      </dgm:t>
    </dgm:pt>
    <dgm:pt modelId="{2EB92D1D-E0FE-4083-B1EC-B68767538163}" type="pres">
      <dgm:prSet presAssocID="{F6ADDC00-C162-42D3-B9B6-8ACF571A4282}" presName="vertTwo" presStyleCnt="0"/>
      <dgm:spPr/>
      <dgm:t>
        <a:bodyPr/>
        <a:lstStyle/>
        <a:p>
          <a:endParaRPr lang="ru-RU"/>
        </a:p>
      </dgm:t>
    </dgm:pt>
    <dgm:pt modelId="{BEB51F2B-332D-43EA-AC9E-7355B2D07347}" type="pres">
      <dgm:prSet presAssocID="{F6ADDC00-C162-42D3-B9B6-8ACF571A4282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A4CD6A-9439-4F03-85DB-E3613D2899FC}" type="pres">
      <dgm:prSet presAssocID="{F6ADDC00-C162-42D3-B9B6-8ACF571A4282}" presName="horzTwo" presStyleCnt="0"/>
      <dgm:spPr/>
      <dgm:t>
        <a:bodyPr/>
        <a:lstStyle/>
        <a:p>
          <a:endParaRPr lang="ru-RU"/>
        </a:p>
      </dgm:t>
    </dgm:pt>
    <dgm:pt modelId="{B9C91627-0BEE-4D2A-9DEC-C7903B53459A}" type="pres">
      <dgm:prSet presAssocID="{391E0FE4-2F4E-460D-AA03-84EB96CC5798}" presName="sibSpaceTwo" presStyleCnt="0"/>
      <dgm:spPr/>
      <dgm:t>
        <a:bodyPr/>
        <a:lstStyle/>
        <a:p>
          <a:endParaRPr lang="ru-RU"/>
        </a:p>
      </dgm:t>
    </dgm:pt>
    <dgm:pt modelId="{2241AEF0-8AC2-455A-AE76-61B613736349}" type="pres">
      <dgm:prSet presAssocID="{F08F4451-B4EF-452F-B568-2DAFE58DE0AF}" presName="vertTwo" presStyleCnt="0"/>
      <dgm:spPr/>
      <dgm:t>
        <a:bodyPr/>
        <a:lstStyle/>
        <a:p>
          <a:endParaRPr lang="ru-RU"/>
        </a:p>
      </dgm:t>
    </dgm:pt>
    <dgm:pt modelId="{50D69FE0-C0AA-4C35-B3AD-8CEFA03A325B}" type="pres">
      <dgm:prSet presAssocID="{F08F4451-B4EF-452F-B568-2DAFE58DE0AF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701B33-ABB7-41ED-BE93-53DCBB381144}" type="pres">
      <dgm:prSet presAssocID="{F08F4451-B4EF-452F-B568-2DAFE58DE0AF}" presName="horzTwo" presStyleCnt="0"/>
      <dgm:spPr/>
      <dgm:t>
        <a:bodyPr/>
        <a:lstStyle/>
        <a:p>
          <a:endParaRPr lang="ru-RU"/>
        </a:p>
      </dgm:t>
    </dgm:pt>
  </dgm:ptLst>
  <dgm:cxnLst>
    <dgm:cxn modelId="{07EFC386-48A6-4ADB-BBF9-7A1F504EF19E}" srcId="{35EAB757-D5BE-4356-985E-00C9F44BB6B3}" destId="{500F9A1B-F290-4E6D-9833-154E1AAE502A}" srcOrd="0" destOrd="0" parTransId="{B9EB0F87-8817-4E9D-9D25-D3B09745C2CD}" sibTransId="{0295E5A0-6BBF-45F5-AAA4-7546F144E67C}"/>
    <dgm:cxn modelId="{3EFF8A96-F53C-47F8-861D-A938920FC7AD}" type="presOf" srcId="{500F9A1B-F290-4E6D-9833-154E1AAE502A}" destId="{8D1DFB02-CD2D-4557-881B-F82EA84B24F6}" srcOrd="0" destOrd="0" presId="urn:microsoft.com/office/officeart/2005/8/layout/hierarchy4"/>
    <dgm:cxn modelId="{B0BC0B3B-9E45-428F-8367-D36EEE19E523}" srcId="{35EAB757-D5BE-4356-985E-00C9F44BB6B3}" destId="{F6ADDC00-C162-42D3-B9B6-8ACF571A4282}" srcOrd="1" destOrd="0" parTransId="{AC445499-A022-4AC8-97DA-988EF651284D}" sibTransId="{391E0FE4-2F4E-460D-AA03-84EB96CC5798}"/>
    <dgm:cxn modelId="{49772C4F-4C38-4F4D-A614-E4845855E830}" type="presOf" srcId="{F6ADDC00-C162-42D3-B9B6-8ACF571A4282}" destId="{BEB51F2B-332D-43EA-AC9E-7355B2D07347}" srcOrd="0" destOrd="0" presId="urn:microsoft.com/office/officeart/2005/8/layout/hierarchy4"/>
    <dgm:cxn modelId="{8FD3EA97-BD4A-42E5-90BC-EAECBEE76D92}" srcId="{35EAB757-D5BE-4356-985E-00C9F44BB6B3}" destId="{F08F4451-B4EF-452F-B568-2DAFE58DE0AF}" srcOrd="2" destOrd="0" parTransId="{77F52BDE-42D4-44EE-AEE3-F18AEA288477}" sibTransId="{E13D05E2-BF6E-4B92-8D86-DF6C442CBD95}"/>
    <dgm:cxn modelId="{9BB62BF9-DFE4-4086-97D8-435F74E6C143}" type="presOf" srcId="{35EAB757-D5BE-4356-985E-00C9F44BB6B3}" destId="{A4E6B0E5-FBCB-4960-AC1D-D3B0F2792E99}" srcOrd="0" destOrd="0" presId="urn:microsoft.com/office/officeart/2005/8/layout/hierarchy4"/>
    <dgm:cxn modelId="{4C7B58E2-9254-42DC-AD8F-2B11557BC272}" srcId="{D8CCB1EF-BAE0-4026-B846-3A3E63D41324}" destId="{35EAB757-D5BE-4356-985E-00C9F44BB6B3}" srcOrd="0" destOrd="0" parTransId="{3D97D00C-BABD-4214-97F7-4CB1E8CD600C}" sibTransId="{78F06E9A-AC1B-484A-B3B4-BF91127916E1}"/>
    <dgm:cxn modelId="{5B709528-EB97-4955-A161-A23B5C09A7B7}" type="presOf" srcId="{D8CCB1EF-BAE0-4026-B846-3A3E63D41324}" destId="{74D9F53B-2940-4B58-B0C3-CCEC81716804}" srcOrd="0" destOrd="0" presId="urn:microsoft.com/office/officeart/2005/8/layout/hierarchy4"/>
    <dgm:cxn modelId="{6D820A84-0FCD-44CF-B4AA-CF70A81ED77D}" type="presOf" srcId="{F08F4451-B4EF-452F-B568-2DAFE58DE0AF}" destId="{50D69FE0-C0AA-4C35-B3AD-8CEFA03A325B}" srcOrd="0" destOrd="0" presId="urn:microsoft.com/office/officeart/2005/8/layout/hierarchy4"/>
    <dgm:cxn modelId="{6DBD04F5-4550-45E7-8738-0CF9F50379F4}" type="presParOf" srcId="{74D9F53B-2940-4B58-B0C3-CCEC81716804}" destId="{A66D0BFC-2696-4B53-94DE-6F1A5C92BEA0}" srcOrd="0" destOrd="0" presId="urn:microsoft.com/office/officeart/2005/8/layout/hierarchy4"/>
    <dgm:cxn modelId="{EC6AFE0E-B7CE-4B5C-8BA0-8AA8F1B82CED}" type="presParOf" srcId="{A66D0BFC-2696-4B53-94DE-6F1A5C92BEA0}" destId="{A4E6B0E5-FBCB-4960-AC1D-D3B0F2792E99}" srcOrd="0" destOrd="0" presId="urn:microsoft.com/office/officeart/2005/8/layout/hierarchy4"/>
    <dgm:cxn modelId="{6C76B43A-E6C2-4D2C-95EB-E525C4736602}" type="presParOf" srcId="{A66D0BFC-2696-4B53-94DE-6F1A5C92BEA0}" destId="{32FDF37B-BDB1-4D40-ABBB-4152512F6847}" srcOrd="1" destOrd="0" presId="urn:microsoft.com/office/officeart/2005/8/layout/hierarchy4"/>
    <dgm:cxn modelId="{F19FC8F0-AA1C-4A73-9EED-9DAC28F5690F}" type="presParOf" srcId="{A66D0BFC-2696-4B53-94DE-6F1A5C92BEA0}" destId="{30D31601-E3CE-40AB-8B3F-2A4E5DED6D10}" srcOrd="2" destOrd="0" presId="urn:microsoft.com/office/officeart/2005/8/layout/hierarchy4"/>
    <dgm:cxn modelId="{AA57C39D-CB08-4D9F-88BA-06A2CC1D7A2F}" type="presParOf" srcId="{30D31601-E3CE-40AB-8B3F-2A4E5DED6D10}" destId="{D5028A74-2A07-4C48-A891-D4D990B50709}" srcOrd="0" destOrd="0" presId="urn:microsoft.com/office/officeart/2005/8/layout/hierarchy4"/>
    <dgm:cxn modelId="{ADC1A764-7BF2-4E26-8730-4ED8E3DEB08C}" type="presParOf" srcId="{D5028A74-2A07-4C48-A891-D4D990B50709}" destId="{8D1DFB02-CD2D-4557-881B-F82EA84B24F6}" srcOrd="0" destOrd="0" presId="urn:microsoft.com/office/officeart/2005/8/layout/hierarchy4"/>
    <dgm:cxn modelId="{0ECC8484-A585-4F29-BDB0-5A8DBBDBD51E}" type="presParOf" srcId="{D5028A74-2A07-4C48-A891-D4D990B50709}" destId="{65ED7910-9F39-4BD8-B249-71D211ABF447}" srcOrd="1" destOrd="0" presId="urn:microsoft.com/office/officeart/2005/8/layout/hierarchy4"/>
    <dgm:cxn modelId="{CE70E17E-1630-48BF-9F69-0D7CFFB67F6E}" type="presParOf" srcId="{30D31601-E3CE-40AB-8B3F-2A4E5DED6D10}" destId="{ED713E4E-EC7D-4832-9E43-26E0CFAEFFAE}" srcOrd="1" destOrd="0" presId="urn:microsoft.com/office/officeart/2005/8/layout/hierarchy4"/>
    <dgm:cxn modelId="{F5162400-207D-4A0E-8F34-E5EFF0351AF8}" type="presParOf" srcId="{30D31601-E3CE-40AB-8B3F-2A4E5DED6D10}" destId="{2EB92D1D-E0FE-4083-B1EC-B68767538163}" srcOrd="2" destOrd="0" presId="urn:microsoft.com/office/officeart/2005/8/layout/hierarchy4"/>
    <dgm:cxn modelId="{DDDC301A-08FF-4E08-970E-CBA3BFFCAB36}" type="presParOf" srcId="{2EB92D1D-E0FE-4083-B1EC-B68767538163}" destId="{BEB51F2B-332D-43EA-AC9E-7355B2D07347}" srcOrd="0" destOrd="0" presId="urn:microsoft.com/office/officeart/2005/8/layout/hierarchy4"/>
    <dgm:cxn modelId="{F89C577B-3972-407C-A395-1F289C23A698}" type="presParOf" srcId="{2EB92D1D-E0FE-4083-B1EC-B68767538163}" destId="{E7A4CD6A-9439-4F03-85DB-E3613D2899FC}" srcOrd="1" destOrd="0" presId="urn:microsoft.com/office/officeart/2005/8/layout/hierarchy4"/>
    <dgm:cxn modelId="{3833CF80-7892-4B47-8EA2-0BBB2013252E}" type="presParOf" srcId="{30D31601-E3CE-40AB-8B3F-2A4E5DED6D10}" destId="{B9C91627-0BEE-4D2A-9DEC-C7903B53459A}" srcOrd="3" destOrd="0" presId="urn:microsoft.com/office/officeart/2005/8/layout/hierarchy4"/>
    <dgm:cxn modelId="{60EDED74-3C71-41F7-9BF2-B3871A6167EA}" type="presParOf" srcId="{30D31601-E3CE-40AB-8B3F-2A4E5DED6D10}" destId="{2241AEF0-8AC2-455A-AE76-61B613736349}" srcOrd="4" destOrd="0" presId="urn:microsoft.com/office/officeart/2005/8/layout/hierarchy4"/>
    <dgm:cxn modelId="{5F198295-A5D2-4F11-A8D0-686901F74D5F}" type="presParOf" srcId="{2241AEF0-8AC2-455A-AE76-61B613736349}" destId="{50D69FE0-C0AA-4C35-B3AD-8CEFA03A325B}" srcOrd="0" destOrd="0" presId="urn:microsoft.com/office/officeart/2005/8/layout/hierarchy4"/>
    <dgm:cxn modelId="{937B054F-258B-4338-BC12-7E858473C9AD}" type="presParOf" srcId="{2241AEF0-8AC2-455A-AE76-61B613736349}" destId="{2B701B33-ABB7-41ED-BE93-53DCBB38114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88DD00-B832-4743-9F6C-A1CA28ABC46E}" type="doc">
      <dgm:prSet loTypeId="urn:microsoft.com/office/officeart/2008/layout/AscendingPictureAccentProcess" loCatId="process" qsTypeId="urn:microsoft.com/office/officeart/2005/8/quickstyle/3d1" qsCatId="3D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15536EB3-6980-4018-80AB-E442F4CF9250}">
      <dgm:prSet phldrT="[Текст]"/>
      <dgm:spPr/>
      <dgm:t>
        <a:bodyPr/>
        <a:lstStyle/>
        <a:p>
          <a:r>
            <a:rPr lang="ru-RU" dirty="0" smtClean="0"/>
            <a:t>Оценка поступлений в 2022 году</a:t>
          </a:r>
          <a:endParaRPr lang="ru-RU" dirty="0"/>
        </a:p>
      </dgm:t>
    </dgm:pt>
    <dgm:pt modelId="{BAC11FDC-1E47-4652-8E46-C8F5C0649040}" type="parTrans" cxnId="{FA54DCB8-1021-4F1D-853B-32EBC750899C}">
      <dgm:prSet/>
      <dgm:spPr/>
      <dgm:t>
        <a:bodyPr/>
        <a:lstStyle/>
        <a:p>
          <a:endParaRPr lang="ru-RU"/>
        </a:p>
      </dgm:t>
    </dgm:pt>
    <dgm:pt modelId="{83F66843-7B67-4126-8E26-F2F795735F2A}" type="sibTrans" cxnId="{FA54DCB8-1021-4F1D-853B-32EBC750899C}">
      <dgm:prSet/>
      <dgm:spPr/>
      <dgm:t>
        <a:bodyPr/>
        <a:lstStyle/>
        <a:p>
          <a:endParaRPr lang="ru-RU" dirty="0"/>
        </a:p>
      </dgm:t>
    </dgm:pt>
    <dgm:pt modelId="{4409DFC7-3A84-473E-A688-B635BB224CC6}">
      <dgm:prSet phldrT="[Текст]"/>
      <dgm:spPr/>
      <dgm:t>
        <a:bodyPr/>
        <a:lstStyle/>
        <a:p>
          <a:r>
            <a:rPr lang="ru-RU" dirty="0" smtClean="0"/>
            <a:t>Прогноз на 2023 год</a:t>
          </a:r>
          <a:endParaRPr lang="ru-RU" dirty="0"/>
        </a:p>
      </dgm:t>
    </dgm:pt>
    <dgm:pt modelId="{23AD4696-DEE2-432E-B83B-C702DAFDBB4D}" type="parTrans" cxnId="{0952F6C9-B1D1-42B2-BFB5-FD43D95089E7}">
      <dgm:prSet/>
      <dgm:spPr/>
      <dgm:t>
        <a:bodyPr/>
        <a:lstStyle/>
        <a:p>
          <a:endParaRPr lang="ru-RU"/>
        </a:p>
      </dgm:t>
    </dgm:pt>
    <dgm:pt modelId="{80D70767-7EC4-4572-88E3-525E7B6608C8}" type="sibTrans" cxnId="{0952F6C9-B1D1-42B2-BFB5-FD43D95089E7}">
      <dgm:prSet/>
      <dgm:spPr/>
      <dgm:t>
        <a:bodyPr/>
        <a:lstStyle/>
        <a:p>
          <a:endParaRPr lang="ru-RU" dirty="0"/>
        </a:p>
      </dgm:t>
    </dgm:pt>
    <dgm:pt modelId="{B8515354-98F5-47F4-B458-573E2238AF3D}" type="pres">
      <dgm:prSet presAssocID="{4888DD00-B832-4743-9F6C-A1CA28ABC46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C71A1F3-A6B7-4F80-A890-1892655E51B3}" type="pres">
      <dgm:prSet presAssocID="{4888DD00-B832-4743-9F6C-A1CA28ABC46E}" presName="dot1" presStyleLbl="alignNode1" presStyleIdx="0" presStyleCnt="10"/>
      <dgm:spPr/>
    </dgm:pt>
    <dgm:pt modelId="{827C5372-75EA-4D4E-B0B9-A7D5B8074CAA}" type="pres">
      <dgm:prSet presAssocID="{4888DD00-B832-4743-9F6C-A1CA28ABC46E}" presName="dot2" presStyleLbl="alignNode1" presStyleIdx="1" presStyleCnt="10"/>
      <dgm:spPr/>
    </dgm:pt>
    <dgm:pt modelId="{982F51CE-9DC4-40F2-8CF7-73467DDA65DC}" type="pres">
      <dgm:prSet presAssocID="{4888DD00-B832-4743-9F6C-A1CA28ABC46E}" presName="dot3" presStyleLbl="alignNode1" presStyleIdx="2" presStyleCnt="10"/>
      <dgm:spPr/>
    </dgm:pt>
    <dgm:pt modelId="{E04EE501-D6CB-4829-B339-ED43392701C3}" type="pres">
      <dgm:prSet presAssocID="{4888DD00-B832-4743-9F6C-A1CA28ABC46E}" presName="dotArrow1" presStyleLbl="alignNode1" presStyleIdx="3" presStyleCnt="10" custLinFactX="-100000" custLinFactY="800000" custLinFactNeighborX="-186205" custLinFactNeighborY="820538"/>
      <dgm:spPr/>
    </dgm:pt>
    <dgm:pt modelId="{21E884C3-7CBA-4AB5-AAF3-0709E72F21E1}" type="pres">
      <dgm:prSet presAssocID="{4888DD00-B832-4743-9F6C-A1CA28ABC46E}" presName="dotArrow2" presStyleLbl="alignNode1" presStyleIdx="4" presStyleCnt="10" custLinFactX="-200000" custLinFactY="716644" custLinFactNeighborX="-265682" custLinFactNeighborY="800000"/>
      <dgm:spPr/>
    </dgm:pt>
    <dgm:pt modelId="{8FA28E0C-58F2-4EFA-9E4C-04E26FBFCD8B}" type="pres">
      <dgm:prSet presAssocID="{4888DD00-B832-4743-9F6C-A1CA28ABC46E}" presName="dotArrow3" presStyleLbl="alignNode1" presStyleIdx="5" presStyleCnt="10" custLinFactX="-207129" custLinFactY="917393" custLinFactNeighborX="-300000" custLinFactNeighborY="1000000"/>
      <dgm:spPr/>
    </dgm:pt>
    <dgm:pt modelId="{D8172FB1-A953-43E1-905E-B3586B36D92B}" type="pres">
      <dgm:prSet presAssocID="{4888DD00-B832-4743-9F6C-A1CA28ABC46E}" presName="dotArrow4" presStyleLbl="alignNode1" presStyleIdx="6" presStyleCnt="10" custLinFactX="-100000" custLinFactY="900000" custLinFactNeighborX="-173315" custLinFactNeighborY="983658"/>
      <dgm:spPr/>
    </dgm:pt>
    <dgm:pt modelId="{F75747D8-3F9E-4727-82F9-53469865F5D4}" type="pres">
      <dgm:prSet presAssocID="{4888DD00-B832-4743-9F6C-A1CA28ABC46E}" presName="dotArrow5" presStyleLbl="alignNode1" presStyleIdx="7" presStyleCnt="10" custLinFactX="-290422" custLinFactY="900000" custLinFactNeighborX="-300000" custLinFactNeighborY="904045"/>
      <dgm:spPr/>
    </dgm:pt>
    <dgm:pt modelId="{8E9A11E9-7876-4EDE-A2D3-4371425059EC}" type="pres">
      <dgm:prSet presAssocID="{4888DD00-B832-4743-9F6C-A1CA28ABC46E}" presName="dotArrow6" presStyleLbl="alignNode1" presStyleIdx="8" presStyleCnt="10"/>
      <dgm:spPr/>
    </dgm:pt>
    <dgm:pt modelId="{A89A92C1-9994-49A3-87B8-DCF1432B81D3}" type="pres">
      <dgm:prSet presAssocID="{4888DD00-B832-4743-9F6C-A1CA28ABC46E}" presName="dotArrow7" presStyleLbl="alignNode1" presStyleIdx="9" presStyleCnt="10"/>
      <dgm:spPr/>
    </dgm:pt>
    <dgm:pt modelId="{636FB5CD-7151-473A-8A8A-99A75397288E}" type="pres">
      <dgm:prSet presAssocID="{15536EB3-6980-4018-80AB-E442F4CF9250}" presName="parTx1" presStyleLbl="node1" presStyleIdx="0" presStyleCnt="2"/>
      <dgm:spPr/>
      <dgm:t>
        <a:bodyPr/>
        <a:lstStyle/>
        <a:p>
          <a:endParaRPr lang="ru-RU"/>
        </a:p>
      </dgm:t>
    </dgm:pt>
    <dgm:pt modelId="{B57583A2-C498-44A6-B5C8-E0C6AEA5D772}" type="pres">
      <dgm:prSet presAssocID="{83F66843-7B67-4126-8E26-F2F795735F2A}" presName="picture1" presStyleCnt="0"/>
      <dgm:spPr/>
    </dgm:pt>
    <dgm:pt modelId="{3D137890-E1C6-4835-8B85-97D3B916D68D}" type="pres">
      <dgm:prSet presAssocID="{83F66843-7B67-4126-8E26-F2F795735F2A}" presName="imageRepeatNode" presStyleLbl="fgImgPlace1" presStyleIdx="0" presStyleCnt="2" custLinFactNeighborX="-21712" custLinFactNeighborY="-613"/>
      <dgm:spPr/>
      <dgm:t>
        <a:bodyPr/>
        <a:lstStyle/>
        <a:p>
          <a:endParaRPr lang="ru-RU"/>
        </a:p>
      </dgm:t>
    </dgm:pt>
    <dgm:pt modelId="{2B820732-A6F3-4094-93E9-0BCE2B2DE796}" type="pres">
      <dgm:prSet presAssocID="{4409DFC7-3A84-473E-A688-B635BB224CC6}" presName="parTx2" presStyleLbl="node1" presStyleIdx="1" presStyleCnt="2"/>
      <dgm:spPr/>
      <dgm:t>
        <a:bodyPr/>
        <a:lstStyle/>
        <a:p>
          <a:endParaRPr lang="ru-RU"/>
        </a:p>
      </dgm:t>
    </dgm:pt>
    <dgm:pt modelId="{88F40685-1917-407D-996A-7BD90B10BFAD}" type="pres">
      <dgm:prSet presAssocID="{80D70767-7EC4-4572-88E3-525E7B6608C8}" presName="picture2" presStyleCnt="0"/>
      <dgm:spPr/>
    </dgm:pt>
    <dgm:pt modelId="{ADDD7645-E1CA-4956-99DD-5D36FA865C40}" type="pres">
      <dgm:prSet presAssocID="{80D70767-7EC4-4572-88E3-525E7B6608C8}" presName="imageRepeatNode" presStyleLbl="fgImgPlace1" presStyleIdx="1" presStyleCnt="2" custLinFactNeighborX="-13593" custLinFactNeighborY="315"/>
      <dgm:spPr/>
      <dgm:t>
        <a:bodyPr/>
        <a:lstStyle/>
        <a:p>
          <a:endParaRPr lang="ru-RU"/>
        </a:p>
      </dgm:t>
    </dgm:pt>
  </dgm:ptLst>
  <dgm:cxnLst>
    <dgm:cxn modelId="{3EDB042E-AFE0-4164-8584-F5406249A6C0}" type="presOf" srcId="{4888DD00-B832-4743-9F6C-A1CA28ABC46E}" destId="{B8515354-98F5-47F4-B458-573E2238AF3D}" srcOrd="0" destOrd="0" presId="urn:microsoft.com/office/officeart/2008/layout/AscendingPictureAccentProcess"/>
    <dgm:cxn modelId="{FA54DCB8-1021-4F1D-853B-32EBC750899C}" srcId="{4888DD00-B832-4743-9F6C-A1CA28ABC46E}" destId="{15536EB3-6980-4018-80AB-E442F4CF9250}" srcOrd="0" destOrd="0" parTransId="{BAC11FDC-1E47-4652-8E46-C8F5C0649040}" sibTransId="{83F66843-7B67-4126-8E26-F2F795735F2A}"/>
    <dgm:cxn modelId="{2DDA850F-B62F-4998-8252-6B3F21415EB5}" type="presOf" srcId="{15536EB3-6980-4018-80AB-E442F4CF9250}" destId="{636FB5CD-7151-473A-8A8A-99A75397288E}" srcOrd="0" destOrd="0" presId="urn:microsoft.com/office/officeart/2008/layout/AscendingPictureAccentProcess"/>
    <dgm:cxn modelId="{0952F6C9-B1D1-42B2-BFB5-FD43D95089E7}" srcId="{4888DD00-B832-4743-9F6C-A1CA28ABC46E}" destId="{4409DFC7-3A84-473E-A688-B635BB224CC6}" srcOrd="1" destOrd="0" parTransId="{23AD4696-DEE2-432E-B83B-C702DAFDBB4D}" sibTransId="{80D70767-7EC4-4572-88E3-525E7B6608C8}"/>
    <dgm:cxn modelId="{E375B2E9-F521-402F-90FE-7B5273746DD6}" type="presOf" srcId="{83F66843-7B67-4126-8E26-F2F795735F2A}" destId="{3D137890-E1C6-4835-8B85-97D3B916D68D}" srcOrd="0" destOrd="0" presId="urn:microsoft.com/office/officeart/2008/layout/AscendingPictureAccentProcess"/>
    <dgm:cxn modelId="{61CD1F6A-B60D-42A1-B786-88CAA2DE1CB1}" type="presOf" srcId="{4409DFC7-3A84-473E-A688-B635BB224CC6}" destId="{2B820732-A6F3-4094-93E9-0BCE2B2DE796}" srcOrd="0" destOrd="0" presId="urn:microsoft.com/office/officeart/2008/layout/AscendingPictureAccentProcess"/>
    <dgm:cxn modelId="{BEF8A4D7-7246-41B7-9CA5-ADAD865F4F9D}" type="presOf" srcId="{80D70767-7EC4-4572-88E3-525E7B6608C8}" destId="{ADDD7645-E1CA-4956-99DD-5D36FA865C40}" srcOrd="0" destOrd="0" presId="urn:microsoft.com/office/officeart/2008/layout/AscendingPictureAccentProcess"/>
    <dgm:cxn modelId="{1FD74710-BACE-4303-B6CC-E1F0CA012140}" type="presParOf" srcId="{B8515354-98F5-47F4-B458-573E2238AF3D}" destId="{CC71A1F3-A6B7-4F80-A890-1892655E51B3}" srcOrd="0" destOrd="0" presId="urn:microsoft.com/office/officeart/2008/layout/AscendingPictureAccentProcess"/>
    <dgm:cxn modelId="{5779188D-AE73-4AB7-9D07-AC9C83227734}" type="presParOf" srcId="{B8515354-98F5-47F4-B458-573E2238AF3D}" destId="{827C5372-75EA-4D4E-B0B9-A7D5B8074CAA}" srcOrd="1" destOrd="0" presId="urn:microsoft.com/office/officeart/2008/layout/AscendingPictureAccentProcess"/>
    <dgm:cxn modelId="{5BD3AD27-C1A6-45F5-AC0E-8437A2288FB9}" type="presParOf" srcId="{B8515354-98F5-47F4-B458-573E2238AF3D}" destId="{982F51CE-9DC4-40F2-8CF7-73467DDA65DC}" srcOrd="2" destOrd="0" presId="urn:microsoft.com/office/officeart/2008/layout/AscendingPictureAccentProcess"/>
    <dgm:cxn modelId="{8C18492D-37E2-4C7F-B49B-9468A9044230}" type="presParOf" srcId="{B8515354-98F5-47F4-B458-573E2238AF3D}" destId="{E04EE501-D6CB-4829-B339-ED43392701C3}" srcOrd="3" destOrd="0" presId="urn:microsoft.com/office/officeart/2008/layout/AscendingPictureAccentProcess"/>
    <dgm:cxn modelId="{9C655E01-61BF-40AF-8113-209537212B7B}" type="presParOf" srcId="{B8515354-98F5-47F4-B458-573E2238AF3D}" destId="{21E884C3-7CBA-4AB5-AAF3-0709E72F21E1}" srcOrd="4" destOrd="0" presId="urn:microsoft.com/office/officeart/2008/layout/AscendingPictureAccentProcess"/>
    <dgm:cxn modelId="{650A9EA1-3A2E-43E1-9E85-5336BD3769B5}" type="presParOf" srcId="{B8515354-98F5-47F4-B458-573E2238AF3D}" destId="{8FA28E0C-58F2-4EFA-9E4C-04E26FBFCD8B}" srcOrd="5" destOrd="0" presId="urn:microsoft.com/office/officeart/2008/layout/AscendingPictureAccentProcess"/>
    <dgm:cxn modelId="{CC03870A-6FD3-4FCE-A513-36C4F8E1DCA1}" type="presParOf" srcId="{B8515354-98F5-47F4-B458-573E2238AF3D}" destId="{D8172FB1-A953-43E1-905E-B3586B36D92B}" srcOrd="6" destOrd="0" presId="urn:microsoft.com/office/officeart/2008/layout/AscendingPictureAccentProcess"/>
    <dgm:cxn modelId="{F6570919-5E6D-44F3-B235-98585AED2259}" type="presParOf" srcId="{B8515354-98F5-47F4-B458-573E2238AF3D}" destId="{F75747D8-3F9E-4727-82F9-53469865F5D4}" srcOrd="7" destOrd="0" presId="urn:microsoft.com/office/officeart/2008/layout/AscendingPictureAccentProcess"/>
    <dgm:cxn modelId="{04D230C4-53F3-4E41-A2BF-E75EBB6D830E}" type="presParOf" srcId="{B8515354-98F5-47F4-B458-573E2238AF3D}" destId="{8E9A11E9-7876-4EDE-A2D3-4371425059EC}" srcOrd="8" destOrd="0" presId="urn:microsoft.com/office/officeart/2008/layout/AscendingPictureAccentProcess"/>
    <dgm:cxn modelId="{DDEFA303-A744-4127-B119-A0843186C5D5}" type="presParOf" srcId="{B8515354-98F5-47F4-B458-573E2238AF3D}" destId="{A89A92C1-9994-49A3-87B8-DCF1432B81D3}" srcOrd="9" destOrd="0" presId="urn:microsoft.com/office/officeart/2008/layout/AscendingPictureAccentProcess"/>
    <dgm:cxn modelId="{BD481F72-2C47-4A02-891E-F3562BC35FEB}" type="presParOf" srcId="{B8515354-98F5-47F4-B458-573E2238AF3D}" destId="{636FB5CD-7151-473A-8A8A-99A75397288E}" srcOrd="10" destOrd="0" presId="urn:microsoft.com/office/officeart/2008/layout/AscendingPictureAccentProcess"/>
    <dgm:cxn modelId="{62308D0F-FB3C-4D88-A40E-8D38785E745D}" type="presParOf" srcId="{B8515354-98F5-47F4-B458-573E2238AF3D}" destId="{B57583A2-C498-44A6-B5C8-E0C6AEA5D772}" srcOrd="11" destOrd="0" presId="urn:microsoft.com/office/officeart/2008/layout/AscendingPictureAccentProcess"/>
    <dgm:cxn modelId="{355290DF-6D8A-4716-BEF8-CCC16A92A9B6}" type="presParOf" srcId="{B57583A2-C498-44A6-B5C8-E0C6AEA5D772}" destId="{3D137890-E1C6-4835-8B85-97D3B916D68D}" srcOrd="0" destOrd="0" presId="urn:microsoft.com/office/officeart/2008/layout/AscendingPictureAccentProcess"/>
    <dgm:cxn modelId="{8A5CDCD0-DCE4-4456-A7E0-70C9316C1C29}" type="presParOf" srcId="{B8515354-98F5-47F4-B458-573E2238AF3D}" destId="{2B820732-A6F3-4094-93E9-0BCE2B2DE796}" srcOrd="12" destOrd="0" presId="urn:microsoft.com/office/officeart/2008/layout/AscendingPictureAccentProcess"/>
    <dgm:cxn modelId="{28D27A26-AD6B-4579-8063-8C586F2E9B20}" type="presParOf" srcId="{B8515354-98F5-47F4-B458-573E2238AF3D}" destId="{88F40685-1917-407D-996A-7BD90B10BFAD}" srcOrd="13" destOrd="0" presId="urn:microsoft.com/office/officeart/2008/layout/AscendingPictureAccentProcess"/>
    <dgm:cxn modelId="{F689693E-FCDB-47E5-A922-F5C7ED1039FC}" type="presParOf" srcId="{88F40685-1917-407D-996A-7BD90B10BFAD}" destId="{ADDD7645-E1CA-4956-99DD-5D36FA865C40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1239A3A-BAA3-4F4B-A4F2-E216E274012D}" type="doc">
      <dgm:prSet loTypeId="urn:microsoft.com/office/officeart/2009/3/layout/DescendingProcess" loCatId="process" qsTypeId="urn:microsoft.com/office/officeart/2005/8/quickstyle/3d2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E3A8367B-037C-4579-A768-E4896153EA0F}">
      <dgm:prSet phldrT="[Текст]" custT="1"/>
      <dgm:spPr/>
      <dgm:t>
        <a:bodyPr/>
        <a:lstStyle/>
        <a:p>
          <a:r>
            <a:rPr lang="ru-RU" sz="2300" dirty="0" smtClean="0"/>
            <a:t>Прогноз на 2023 год</a:t>
          </a:r>
          <a:endParaRPr lang="ru-RU" sz="2300" dirty="0"/>
        </a:p>
      </dgm:t>
    </dgm:pt>
    <dgm:pt modelId="{8AE115F5-C893-4069-88E6-9D57600C65FA}" type="parTrans" cxnId="{EE741C5F-DFF0-4121-8DBA-05E667CF3866}">
      <dgm:prSet/>
      <dgm:spPr/>
      <dgm:t>
        <a:bodyPr/>
        <a:lstStyle/>
        <a:p>
          <a:endParaRPr lang="ru-RU"/>
        </a:p>
      </dgm:t>
    </dgm:pt>
    <dgm:pt modelId="{9637FB09-0BBB-4D35-BB0F-54294EAD5D38}" type="sibTrans" cxnId="{EE741C5F-DFF0-4121-8DBA-05E667CF3866}">
      <dgm:prSet/>
      <dgm:spPr/>
      <dgm:t>
        <a:bodyPr/>
        <a:lstStyle/>
        <a:p>
          <a:endParaRPr lang="ru-RU"/>
        </a:p>
      </dgm:t>
    </dgm:pt>
    <dgm:pt modelId="{B11252E2-B13D-469D-945E-EB0F88581784}">
      <dgm:prSet phldrT="[Текст]" custT="1"/>
      <dgm:spPr/>
      <dgm:t>
        <a:bodyPr anchor="ctr"/>
        <a:lstStyle/>
        <a:p>
          <a:r>
            <a:rPr lang="ru-RU" sz="2300" b="0" dirty="0" smtClean="0">
              <a:solidFill>
                <a:schemeClr val="tx1"/>
              </a:solidFill>
            </a:rPr>
            <a:t>Оценка поступлений в 2022 году</a:t>
          </a:r>
          <a:endParaRPr lang="ru-RU" sz="2300" b="0" dirty="0">
            <a:solidFill>
              <a:schemeClr val="tx1"/>
            </a:solidFill>
          </a:endParaRPr>
        </a:p>
      </dgm:t>
    </dgm:pt>
    <dgm:pt modelId="{60028928-4087-459F-BEAA-AF1564D7F935}" type="parTrans" cxnId="{0151D987-A69E-447F-9F26-B11EF4513D8C}">
      <dgm:prSet/>
      <dgm:spPr/>
      <dgm:t>
        <a:bodyPr/>
        <a:lstStyle/>
        <a:p>
          <a:endParaRPr lang="ru-RU"/>
        </a:p>
      </dgm:t>
    </dgm:pt>
    <dgm:pt modelId="{3C4C4E02-762A-4B1D-88E7-5048C77D102F}" type="sibTrans" cxnId="{0151D987-A69E-447F-9F26-B11EF4513D8C}">
      <dgm:prSet/>
      <dgm:spPr/>
      <dgm:t>
        <a:bodyPr/>
        <a:lstStyle/>
        <a:p>
          <a:endParaRPr lang="ru-RU"/>
        </a:p>
      </dgm:t>
    </dgm:pt>
    <dgm:pt modelId="{5E08E8C9-E4CA-4337-832D-75CFA3F15253}" type="pres">
      <dgm:prSet presAssocID="{11239A3A-BAA3-4F4B-A4F2-E216E274012D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ru-RU"/>
        </a:p>
      </dgm:t>
    </dgm:pt>
    <dgm:pt modelId="{F71C6380-5295-48AA-88B0-3549CA88C8A2}" type="pres">
      <dgm:prSet presAssocID="{11239A3A-BAA3-4F4B-A4F2-E216E274012D}" presName="arrowNode" presStyleLbl="node1" presStyleIdx="0" presStyleCnt="1" custAng="15373372" custLinFactNeighborX="22197" custLinFactNeighborY="-5660"/>
      <dgm:spPr/>
      <dgm:t>
        <a:bodyPr/>
        <a:lstStyle/>
        <a:p>
          <a:endParaRPr lang="ru-RU"/>
        </a:p>
      </dgm:t>
    </dgm:pt>
    <dgm:pt modelId="{D2D06A43-0530-42EA-A1AF-2D6792F38C9A}" type="pres">
      <dgm:prSet presAssocID="{E3A8367B-037C-4579-A768-E4896153EA0F}" presName="txNode1" presStyleLbl="revTx" presStyleIdx="0" presStyleCnt="2" custScaleX="59848" custScaleY="86253" custLinFactNeighborX="96026" custLinFactNeighborY="557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CB2E6E-3ECD-422A-B72B-8385EC254D5B}" type="pres">
      <dgm:prSet presAssocID="{B11252E2-B13D-469D-945E-EB0F88581784}" presName="txNode2" presStyleLbl="revTx" presStyleIdx="1" presStyleCnt="2" custScaleX="64008" custScaleY="102552" custLinFactY="-100000" custLinFactNeighborX="-85185" custLinFactNeighborY="-161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0F346F-FA0A-4A30-90D4-E2512ECAB14D}" type="presOf" srcId="{B11252E2-B13D-469D-945E-EB0F88581784}" destId="{5CCB2E6E-3ECD-422A-B72B-8385EC254D5B}" srcOrd="0" destOrd="0" presId="urn:microsoft.com/office/officeart/2009/3/layout/DescendingProcess"/>
    <dgm:cxn modelId="{F2B6709F-6402-4A5B-BAAC-EF576A6B8E1B}" type="presOf" srcId="{11239A3A-BAA3-4F4B-A4F2-E216E274012D}" destId="{5E08E8C9-E4CA-4337-832D-75CFA3F15253}" srcOrd="0" destOrd="0" presId="urn:microsoft.com/office/officeart/2009/3/layout/DescendingProcess"/>
    <dgm:cxn modelId="{0151D987-A69E-447F-9F26-B11EF4513D8C}" srcId="{11239A3A-BAA3-4F4B-A4F2-E216E274012D}" destId="{B11252E2-B13D-469D-945E-EB0F88581784}" srcOrd="1" destOrd="0" parTransId="{60028928-4087-459F-BEAA-AF1564D7F935}" sibTransId="{3C4C4E02-762A-4B1D-88E7-5048C77D102F}"/>
    <dgm:cxn modelId="{A0C2BE28-C0D8-4A92-83A8-FDBE71A12271}" type="presOf" srcId="{E3A8367B-037C-4579-A768-E4896153EA0F}" destId="{D2D06A43-0530-42EA-A1AF-2D6792F38C9A}" srcOrd="0" destOrd="0" presId="urn:microsoft.com/office/officeart/2009/3/layout/DescendingProcess"/>
    <dgm:cxn modelId="{EE741C5F-DFF0-4121-8DBA-05E667CF3866}" srcId="{11239A3A-BAA3-4F4B-A4F2-E216E274012D}" destId="{E3A8367B-037C-4579-A768-E4896153EA0F}" srcOrd="0" destOrd="0" parTransId="{8AE115F5-C893-4069-88E6-9D57600C65FA}" sibTransId="{9637FB09-0BBB-4D35-BB0F-54294EAD5D38}"/>
    <dgm:cxn modelId="{008CCF21-8A40-4010-86B1-14DA621657AD}" type="presParOf" srcId="{5E08E8C9-E4CA-4337-832D-75CFA3F15253}" destId="{F71C6380-5295-48AA-88B0-3549CA88C8A2}" srcOrd="0" destOrd="0" presId="urn:microsoft.com/office/officeart/2009/3/layout/DescendingProcess"/>
    <dgm:cxn modelId="{0450DFB4-AC3F-4AC1-85BD-B3010A1D4A8A}" type="presParOf" srcId="{5E08E8C9-E4CA-4337-832D-75CFA3F15253}" destId="{D2D06A43-0530-42EA-A1AF-2D6792F38C9A}" srcOrd="1" destOrd="0" presId="urn:microsoft.com/office/officeart/2009/3/layout/DescendingProcess"/>
    <dgm:cxn modelId="{A6477DDC-9CAD-4C50-8F15-638DDEC71629}" type="presParOf" srcId="{5E08E8C9-E4CA-4337-832D-75CFA3F15253}" destId="{5CCB2E6E-3ECD-422A-B72B-8385EC254D5B}" srcOrd="2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B03415E-429F-4358-BD49-891A8A1F9640}" type="doc">
      <dgm:prSet loTypeId="urn:microsoft.com/office/officeart/2008/layout/AscendingPictureAccentProcess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771A37-41BF-461A-B2EA-69D4344FE72F}">
      <dgm:prSet phldrT="[Текст]"/>
      <dgm:spPr/>
      <dgm:t>
        <a:bodyPr/>
        <a:lstStyle/>
        <a:p>
          <a:r>
            <a:rPr lang="ru-RU" dirty="0" smtClean="0"/>
            <a:t>Оценка поступлений в 2022 году</a:t>
          </a:r>
          <a:endParaRPr lang="ru-RU" dirty="0"/>
        </a:p>
      </dgm:t>
    </dgm:pt>
    <dgm:pt modelId="{08B9ECEC-3C0A-4430-934E-8D2B182E9D19}" type="parTrans" cxnId="{1BBC0A29-D67C-4F07-8962-6855CB84DE1D}">
      <dgm:prSet/>
      <dgm:spPr/>
      <dgm:t>
        <a:bodyPr/>
        <a:lstStyle/>
        <a:p>
          <a:endParaRPr lang="ru-RU"/>
        </a:p>
      </dgm:t>
    </dgm:pt>
    <dgm:pt modelId="{60B2C0D5-9F3D-4282-96FC-934CF51B6E3F}" type="sibTrans" cxnId="{1BBC0A29-D67C-4F07-8962-6855CB84DE1D}">
      <dgm:prSet/>
      <dgm:spPr/>
      <dgm:t>
        <a:bodyPr/>
        <a:lstStyle/>
        <a:p>
          <a:endParaRPr lang="ru-RU" dirty="0"/>
        </a:p>
      </dgm:t>
    </dgm:pt>
    <dgm:pt modelId="{E07C3173-16AB-4BFF-BD17-66BAE876855E}">
      <dgm:prSet phldrT="[Текст]"/>
      <dgm:spPr/>
      <dgm:t>
        <a:bodyPr/>
        <a:lstStyle/>
        <a:p>
          <a:r>
            <a:rPr lang="ru-RU" dirty="0" smtClean="0"/>
            <a:t>Прогноз на 2023 год</a:t>
          </a:r>
          <a:endParaRPr lang="ru-RU" dirty="0"/>
        </a:p>
      </dgm:t>
    </dgm:pt>
    <dgm:pt modelId="{02F5C480-DAC5-491A-91D6-D6B652E6B4FF}" type="parTrans" cxnId="{3636FA89-0D46-4E9D-9A28-8C9DBD2C7672}">
      <dgm:prSet/>
      <dgm:spPr/>
      <dgm:t>
        <a:bodyPr/>
        <a:lstStyle/>
        <a:p>
          <a:endParaRPr lang="ru-RU"/>
        </a:p>
      </dgm:t>
    </dgm:pt>
    <dgm:pt modelId="{A4AFF048-FCA5-41D4-A400-EEDE1B89B662}" type="sibTrans" cxnId="{3636FA89-0D46-4E9D-9A28-8C9DBD2C7672}">
      <dgm:prSet/>
      <dgm:spPr/>
      <dgm:t>
        <a:bodyPr/>
        <a:lstStyle/>
        <a:p>
          <a:endParaRPr lang="ru-RU" dirty="0"/>
        </a:p>
      </dgm:t>
    </dgm:pt>
    <dgm:pt modelId="{07842E34-8341-4477-844E-E8170E1E267E}" type="pres">
      <dgm:prSet presAssocID="{FB03415E-429F-4358-BD49-891A8A1F964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8A8AD1E-8FA1-4BE1-BADD-101825A7CCD2}" type="pres">
      <dgm:prSet presAssocID="{FB03415E-429F-4358-BD49-891A8A1F9640}" presName="dot1" presStyleLbl="alignNode1" presStyleIdx="0" presStyleCnt="10"/>
      <dgm:spPr/>
    </dgm:pt>
    <dgm:pt modelId="{D31FDEF6-D835-4147-BB79-A1DCDCBFB1C2}" type="pres">
      <dgm:prSet presAssocID="{FB03415E-429F-4358-BD49-891A8A1F9640}" presName="dot2" presStyleLbl="alignNode1" presStyleIdx="1" presStyleCnt="10"/>
      <dgm:spPr/>
    </dgm:pt>
    <dgm:pt modelId="{40E26C24-CB2D-49BC-8695-DC6D677D9C53}" type="pres">
      <dgm:prSet presAssocID="{FB03415E-429F-4358-BD49-891A8A1F9640}" presName="dot3" presStyleLbl="alignNode1" presStyleIdx="2" presStyleCnt="10"/>
      <dgm:spPr/>
    </dgm:pt>
    <dgm:pt modelId="{9990B800-B345-4429-8B5C-228CA482AAD9}" type="pres">
      <dgm:prSet presAssocID="{FB03415E-429F-4358-BD49-891A8A1F9640}" presName="dotArrow1" presStyleLbl="alignNode1" presStyleIdx="3" presStyleCnt="10"/>
      <dgm:spPr/>
    </dgm:pt>
    <dgm:pt modelId="{92136207-7B86-4516-B276-F23D96016A5D}" type="pres">
      <dgm:prSet presAssocID="{FB03415E-429F-4358-BD49-891A8A1F9640}" presName="dotArrow2" presStyleLbl="alignNode1" presStyleIdx="4" presStyleCnt="10"/>
      <dgm:spPr/>
    </dgm:pt>
    <dgm:pt modelId="{E0F06D39-F081-4224-B262-2071AFA56055}" type="pres">
      <dgm:prSet presAssocID="{FB03415E-429F-4358-BD49-891A8A1F9640}" presName="dotArrow3" presStyleLbl="alignNode1" presStyleIdx="5" presStyleCnt="10"/>
      <dgm:spPr/>
    </dgm:pt>
    <dgm:pt modelId="{41AF8045-EEF6-4130-B3C2-02A59C792BCC}" type="pres">
      <dgm:prSet presAssocID="{FB03415E-429F-4358-BD49-891A8A1F9640}" presName="dotArrow4" presStyleLbl="alignNode1" presStyleIdx="6" presStyleCnt="10"/>
      <dgm:spPr/>
    </dgm:pt>
    <dgm:pt modelId="{2A453126-C6FF-4751-9BB2-3E4B762214D4}" type="pres">
      <dgm:prSet presAssocID="{FB03415E-429F-4358-BD49-891A8A1F9640}" presName="dotArrow5" presStyleLbl="alignNode1" presStyleIdx="7" presStyleCnt="10"/>
      <dgm:spPr/>
    </dgm:pt>
    <dgm:pt modelId="{DAFF4634-4F8C-4297-9A81-E28DA06244D6}" type="pres">
      <dgm:prSet presAssocID="{FB03415E-429F-4358-BD49-891A8A1F9640}" presName="dotArrow6" presStyleLbl="alignNode1" presStyleIdx="8" presStyleCnt="10"/>
      <dgm:spPr/>
    </dgm:pt>
    <dgm:pt modelId="{CCCF02C2-A119-4561-9BE7-063218C54B67}" type="pres">
      <dgm:prSet presAssocID="{FB03415E-429F-4358-BD49-891A8A1F9640}" presName="dotArrow7" presStyleLbl="alignNode1" presStyleIdx="9" presStyleCnt="10"/>
      <dgm:spPr/>
    </dgm:pt>
    <dgm:pt modelId="{1F0EA7A4-957C-40C9-B4E0-51B387CDC58A}" type="pres">
      <dgm:prSet presAssocID="{63771A37-41BF-461A-B2EA-69D4344FE72F}" presName="parTx1" presStyleLbl="node1" presStyleIdx="0" presStyleCnt="2"/>
      <dgm:spPr/>
      <dgm:t>
        <a:bodyPr/>
        <a:lstStyle/>
        <a:p>
          <a:endParaRPr lang="ru-RU"/>
        </a:p>
      </dgm:t>
    </dgm:pt>
    <dgm:pt modelId="{0269D90F-7C29-48D5-9FEF-4A20B436166D}" type="pres">
      <dgm:prSet presAssocID="{60B2C0D5-9F3D-4282-96FC-934CF51B6E3F}" presName="picture1" presStyleCnt="0"/>
      <dgm:spPr/>
    </dgm:pt>
    <dgm:pt modelId="{3D534F87-EF99-4914-9559-50A2D42C3044}" type="pres">
      <dgm:prSet presAssocID="{60B2C0D5-9F3D-4282-96FC-934CF51B6E3F}" presName="imageRepeatNode" presStyleLbl="fgImgPlace1" presStyleIdx="0" presStyleCnt="2" custScaleX="94578" custScaleY="87088"/>
      <dgm:spPr/>
      <dgm:t>
        <a:bodyPr/>
        <a:lstStyle/>
        <a:p>
          <a:endParaRPr lang="ru-RU"/>
        </a:p>
      </dgm:t>
    </dgm:pt>
    <dgm:pt modelId="{EDB197EA-E826-434E-9B29-0D007D66A4FC}" type="pres">
      <dgm:prSet presAssocID="{E07C3173-16AB-4BFF-BD17-66BAE876855E}" presName="parTx2" presStyleLbl="node1" presStyleIdx="1" presStyleCnt="2"/>
      <dgm:spPr/>
      <dgm:t>
        <a:bodyPr/>
        <a:lstStyle/>
        <a:p>
          <a:endParaRPr lang="ru-RU"/>
        </a:p>
      </dgm:t>
    </dgm:pt>
    <dgm:pt modelId="{1156CA42-ABE8-4E1E-BB16-79F8F0E94755}" type="pres">
      <dgm:prSet presAssocID="{A4AFF048-FCA5-41D4-A400-EEDE1B89B662}" presName="picture2" presStyleCnt="0"/>
      <dgm:spPr/>
    </dgm:pt>
    <dgm:pt modelId="{1784CE48-96AB-43C4-8A2C-591203DCCE28}" type="pres">
      <dgm:prSet presAssocID="{A4AFF048-FCA5-41D4-A400-EEDE1B89B662}" presName="imageRepeatNode" presStyleLbl="fgImgPlace1" presStyleIdx="1" presStyleCnt="2" custScaleX="92404" custScaleY="89763"/>
      <dgm:spPr/>
      <dgm:t>
        <a:bodyPr/>
        <a:lstStyle/>
        <a:p>
          <a:endParaRPr lang="ru-RU"/>
        </a:p>
      </dgm:t>
    </dgm:pt>
  </dgm:ptLst>
  <dgm:cxnLst>
    <dgm:cxn modelId="{C965EFC0-20E3-44FD-8C2A-F94A26FBC070}" type="presOf" srcId="{63771A37-41BF-461A-B2EA-69D4344FE72F}" destId="{1F0EA7A4-957C-40C9-B4E0-51B387CDC58A}" srcOrd="0" destOrd="0" presId="urn:microsoft.com/office/officeart/2008/layout/AscendingPictureAccentProcess"/>
    <dgm:cxn modelId="{3636FA89-0D46-4E9D-9A28-8C9DBD2C7672}" srcId="{FB03415E-429F-4358-BD49-891A8A1F9640}" destId="{E07C3173-16AB-4BFF-BD17-66BAE876855E}" srcOrd="1" destOrd="0" parTransId="{02F5C480-DAC5-491A-91D6-D6B652E6B4FF}" sibTransId="{A4AFF048-FCA5-41D4-A400-EEDE1B89B662}"/>
    <dgm:cxn modelId="{15BEB7EE-5082-4D03-8805-9BD67605B5D1}" type="presOf" srcId="{60B2C0D5-9F3D-4282-96FC-934CF51B6E3F}" destId="{3D534F87-EF99-4914-9559-50A2D42C3044}" srcOrd="0" destOrd="0" presId="urn:microsoft.com/office/officeart/2008/layout/AscendingPictureAccentProcess"/>
    <dgm:cxn modelId="{8997D4C9-294A-40B6-BC21-0E4FC7E31F6A}" type="presOf" srcId="{FB03415E-429F-4358-BD49-891A8A1F9640}" destId="{07842E34-8341-4477-844E-E8170E1E267E}" srcOrd="0" destOrd="0" presId="urn:microsoft.com/office/officeart/2008/layout/AscendingPictureAccentProcess"/>
    <dgm:cxn modelId="{1BBC0A29-D67C-4F07-8962-6855CB84DE1D}" srcId="{FB03415E-429F-4358-BD49-891A8A1F9640}" destId="{63771A37-41BF-461A-B2EA-69D4344FE72F}" srcOrd="0" destOrd="0" parTransId="{08B9ECEC-3C0A-4430-934E-8D2B182E9D19}" sibTransId="{60B2C0D5-9F3D-4282-96FC-934CF51B6E3F}"/>
    <dgm:cxn modelId="{6A095ED3-689E-4F2B-94DB-138328F29B6D}" type="presOf" srcId="{E07C3173-16AB-4BFF-BD17-66BAE876855E}" destId="{EDB197EA-E826-434E-9B29-0D007D66A4FC}" srcOrd="0" destOrd="0" presId="urn:microsoft.com/office/officeart/2008/layout/AscendingPictureAccentProcess"/>
    <dgm:cxn modelId="{4B207EAD-E4E5-4527-BE4E-D3165778C0ED}" type="presOf" srcId="{A4AFF048-FCA5-41D4-A400-EEDE1B89B662}" destId="{1784CE48-96AB-43C4-8A2C-591203DCCE28}" srcOrd="0" destOrd="0" presId="urn:microsoft.com/office/officeart/2008/layout/AscendingPictureAccentProcess"/>
    <dgm:cxn modelId="{1F6A485E-985F-42A3-A304-1717EA579812}" type="presParOf" srcId="{07842E34-8341-4477-844E-E8170E1E267E}" destId="{78A8AD1E-8FA1-4BE1-BADD-101825A7CCD2}" srcOrd="0" destOrd="0" presId="urn:microsoft.com/office/officeart/2008/layout/AscendingPictureAccentProcess"/>
    <dgm:cxn modelId="{8294410A-0839-42AC-912E-05FDA58995AB}" type="presParOf" srcId="{07842E34-8341-4477-844E-E8170E1E267E}" destId="{D31FDEF6-D835-4147-BB79-A1DCDCBFB1C2}" srcOrd="1" destOrd="0" presId="urn:microsoft.com/office/officeart/2008/layout/AscendingPictureAccentProcess"/>
    <dgm:cxn modelId="{4B447024-F0BD-49BD-B92C-ED2FD0D6EA7F}" type="presParOf" srcId="{07842E34-8341-4477-844E-E8170E1E267E}" destId="{40E26C24-CB2D-49BC-8695-DC6D677D9C53}" srcOrd="2" destOrd="0" presId="urn:microsoft.com/office/officeart/2008/layout/AscendingPictureAccentProcess"/>
    <dgm:cxn modelId="{AE3BCC18-977C-43C4-A0C5-1BBA7F2C3C50}" type="presParOf" srcId="{07842E34-8341-4477-844E-E8170E1E267E}" destId="{9990B800-B345-4429-8B5C-228CA482AAD9}" srcOrd="3" destOrd="0" presId="urn:microsoft.com/office/officeart/2008/layout/AscendingPictureAccentProcess"/>
    <dgm:cxn modelId="{BA486D82-CE9F-4C19-81B7-D3FCB949849B}" type="presParOf" srcId="{07842E34-8341-4477-844E-E8170E1E267E}" destId="{92136207-7B86-4516-B276-F23D96016A5D}" srcOrd="4" destOrd="0" presId="urn:microsoft.com/office/officeart/2008/layout/AscendingPictureAccentProcess"/>
    <dgm:cxn modelId="{61125376-C27B-481C-AA09-E2A4AA28F437}" type="presParOf" srcId="{07842E34-8341-4477-844E-E8170E1E267E}" destId="{E0F06D39-F081-4224-B262-2071AFA56055}" srcOrd="5" destOrd="0" presId="urn:microsoft.com/office/officeart/2008/layout/AscendingPictureAccentProcess"/>
    <dgm:cxn modelId="{9452FF9E-2823-41C1-8430-DE32C4435E8D}" type="presParOf" srcId="{07842E34-8341-4477-844E-E8170E1E267E}" destId="{41AF8045-EEF6-4130-B3C2-02A59C792BCC}" srcOrd="6" destOrd="0" presId="urn:microsoft.com/office/officeart/2008/layout/AscendingPictureAccentProcess"/>
    <dgm:cxn modelId="{CC41C367-90F9-44AB-AED2-5ACCC22DB489}" type="presParOf" srcId="{07842E34-8341-4477-844E-E8170E1E267E}" destId="{2A453126-C6FF-4751-9BB2-3E4B762214D4}" srcOrd="7" destOrd="0" presId="urn:microsoft.com/office/officeart/2008/layout/AscendingPictureAccentProcess"/>
    <dgm:cxn modelId="{6F5A6B36-59C4-48F2-87EC-BD4E5A3DB0CC}" type="presParOf" srcId="{07842E34-8341-4477-844E-E8170E1E267E}" destId="{DAFF4634-4F8C-4297-9A81-E28DA06244D6}" srcOrd="8" destOrd="0" presId="urn:microsoft.com/office/officeart/2008/layout/AscendingPictureAccentProcess"/>
    <dgm:cxn modelId="{8C388701-03D3-4292-8193-B60876DCB529}" type="presParOf" srcId="{07842E34-8341-4477-844E-E8170E1E267E}" destId="{CCCF02C2-A119-4561-9BE7-063218C54B67}" srcOrd="9" destOrd="0" presId="urn:microsoft.com/office/officeart/2008/layout/AscendingPictureAccentProcess"/>
    <dgm:cxn modelId="{2975B0C9-0A23-405D-9FC1-50D19018784F}" type="presParOf" srcId="{07842E34-8341-4477-844E-E8170E1E267E}" destId="{1F0EA7A4-957C-40C9-B4E0-51B387CDC58A}" srcOrd="10" destOrd="0" presId="urn:microsoft.com/office/officeart/2008/layout/AscendingPictureAccentProcess"/>
    <dgm:cxn modelId="{A69FA049-4445-45B7-BEB2-AE9CD1B7AC81}" type="presParOf" srcId="{07842E34-8341-4477-844E-E8170E1E267E}" destId="{0269D90F-7C29-48D5-9FEF-4A20B436166D}" srcOrd="11" destOrd="0" presId="urn:microsoft.com/office/officeart/2008/layout/AscendingPictureAccentProcess"/>
    <dgm:cxn modelId="{1B3C00AE-6865-42A0-B13D-4BF0A9FBB1D2}" type="presParOf" srcId="{0269D90F-7C29-48D5-9FEF-4A20B436166D}" destId="{3D534F87-EF99-4914-9559-50A2D42C3044}" srcOrd="0" destOrd="0" presId="urn:microsoft.com/office/officeart/2008/layout/AscendingPictureAccentProcess"/>
    <dgm:cxn modelId="{222D4569-A694-4336-AB65-1D1D83AFAA4D}" type="presParOf" srcId="{07842E34-8341-4477-844E-E8170E1E267E}" destId="{EDB197EA-E826-434E-9B29-0D007D66A4FC}" srcOrd="12" destOrd="0" presId="urn:microsoft.com/office/officeart/2008/layout/AscendingPictureAccentProcess"/>
    <dgm:cxn modelId="{DC40129B-AD8E-4EB7-82CB-FB100AED8504}" type="presParOf" srcId="{07842E34-8341-4477-844E-E8170E1E267E}" destId="{1156CA42-ABE8-4E1E-BB16-79F8F0E94755}" srcOrd="13" destOrd="0" presId="urn:microsoft.com/office/officeart/2008/layout/AscendingPictureAccentProcess"/>
    <dgm:cxn modelId="{4B2B1B17-7578-495D-AF84-FEB185A72DDC}" type="presParOf" srcId="{1156CA42-ABE8-4E1E-BB16-79F8F0E94755}" destId="{1784CE48-96AB-43C4-8A2C-591203DCCE28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E410144-4457-4147-9334-7B6D6F62398A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26F6020F-7B74-4D9B-8B22-7EFAAF0E02DC}">
      <dgm:prSet phldrT="[Текст]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Прогноз на 2023 год</a:t>
          </a:r>
        </a:p>
      </dgm:t>
    </dgm:pt>
    <dgm:pt modelId="{4A701543-8909-4F17-935B-FE8DF1861D5D}" type="parTrans" cxnId="{E47AFBBE-9D26-452E-A29D-D9166FBDD8E3}">
      <dgm:prSet/>
      <dgm:spPr/>
      <dgm:t>
        <a:bodyPr/>
        <a:lstStyle/>
        <a:p>
          <a:endParaRPr lang="ru-RU"/>
        </a:p>
      </dgm:t>
    </dgm:pt>
    <dgm:pt modelId="{6854219E-6CA7-4D78-8FE5-118061691AA1}" type="sibTrans" cxnId="{E47AFBBE-9D26-452E-A29D-D9166FBDD8E3}">
      <dgm:prSet/>
      <dgm:spPr/>
      <dgm:t>
        <a:bodyPr/>
        <a:lstStyle/>
        <a:p>
          <a:endParaRPr lang="ru-RU" dirty="0"/>
        </a:p>
      </dgm:t>
    </dgm:pt>
    <dgm:pt modelId="{D93ABE61-C803-41B1-9210-61731F0D55C0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Оценка поступлений в 2022 году</a:t>
          </a:r>
        </a:p>
      </dgm:t>
    </dgm:pt>
    <dgm:pt modelId="{2B04D792-07BC-4B35-9EAE-6CDBDE2A132F}" type="parTrans" cxnId="{F0BFFA48-F617-4B1D-8F4D-8E9A7E235F00}">
      <dgm:prSet/>
      <dgm:spPr/>
      <dgm:t>
        <a:bodyPr/>
        <a:lstStyle/>
        <a:p>
          <a:endParaRPr lang="ru-RU"/>
        </a:p>
      </dgm:t>
    </dgm:pt>
    <dgm:pt modelId="{A7E7D457-62EB-4371-9350-6EF7EC9C7A6F}" type="sibTrans" cxnId="{F0BFFA48-F617-4B1D-8F4D-8E9A7E235F00}">
      <dgm:prSet/>
      <dgm:spPr/>
      <dgm:t>
        <a:bodyPr/>
        <a:lstStyle/>
        <a:p>
          <a:endParaRPr lang="ru-RU" dirty="0"/>
        </a:p>
      </dgm:t>
    </dgm:pt>
    <dgm:pt modelId="{969B1CBD-42A8-4A14-BD16-BC5CA8E23F93}" type="pres">
      <dgm:prSet presAssocID="{FE410144-4457-4147-9334-7B6D6F62398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E647253-9EC3-4476-90D2-3CA74E35D93C}" type="pres">
      <dgm:prSet presAssocID="{FE410144-4457-4147-9334-7B6D6F62398A}" presName="dot1" presStyleLbl="alignNode1" presStyleIdx="0" presStyleCnt="10"/>
      <dgm:spPr/>
    </dgm:pt>
    <dgm:pt modelId="{E77D4703-4945-445B-BF1B-58F07F10B62A}" type="pres">
      <dgm:prSet presAssocID="{FE410144-4457-4147-9334-7B6D6F62398A}" presName="dot2" presStyleLbl="alignNode1" presStyleIdx="1" presStyleCnt="10"/>
      <dgm:spPr/>
    </dgm:pt>
    <dgm:pt modelId="{240C64AA-26E4-4C93-90E4-8D634B502DFA}" type="pres">
      <dgm:prSet presAssocID="{FE410144-4457-4147-9334-7B6D6F62398A}" presName="dot3" presStyleLbl="alignNode1" presStyleIdx="2" presStyleCnt="10"/>
      <dgm:spPr/>
    </dgm:pt>
    <dgm:pt modelId="{09960A14-92D0-442B-8C13-7FDC52AF7D8F}" type="pres">
      <dgm:prSet presAssocID="{FE410144-4457-4147-9334-7B6D6F62398A}" presName="dotArrow1" presStyleLbl="alignNode1" presStyleIdx="3" presStyleCnt="10"/>
      <dgm:spPr/>
    </dgm:pt>
    <dgm:pt modelId="{18A8A92E-30C0-43CE-8B35-6225AEBE19E6}" type="pres">
      <dgm:prSet presAssocID="{FE410144-4457-4147-9334-7B6D6F62398A}" presName="dotArrow2" presStyleLbl="alignNode1" presStyleIdx="4" presStyleCnt="10"/>
      <dgm:spPr/>
    </dgm:pt>
    <dgm:pt modelId="{1D4FF7A9-EF06-474A-BF3D-2052A3797EE4}" type="pres">
      <dgm:prSet presAssocID="{FE410144-4457-4147-9334-7B6D6F62398A}" presName="dotArrow3" presStyleLbl="alignNode1" presStyleIdx="5" presStyleCnt="10"/>
      <dgm:spPr/>
    </dgm:pt>
    <dgm:pt modelId="{713892DF-814E-4075-BD27-92BF63191AD2}" type="pres">
      <dgm:prSet presAssocID="{FE410144-4457-4147-9334-7B6D6F62398A}" presName="dotArrow4" presStyleLbl="alignNode1" presStyleIdx="6" presStyleCnt="10"/>
      <dgm:spPr/>
    </dgm:pt>
    <dgm:pt modelId="{F26FBFD5-BC48-456A-8BE4-415C711EA790}" type="pres">
      <dgm:prSet presAssocID="{FE410144-4457-4147-9334-7B6D6F62398A}" presName="dotArrow5" presStyleLbl="alignNode1" presStyleIdx="7" presStyleCnt="10"/>
      <dgm:spPr/>
    </dgm:pt>
    <dgm:pt modelId="{784CF004-2402-4A44-8FAF-449479152E84}" type="pres">
      <dgm:prSet presAssocID="{FE410144-4457-4147-9334-7B6D6F62398A}" presName="dotArrow6" presStyleLbl="alignNode1" presStyleIdx="8" presStyleCnt="10"/>
      <dgm:spPr/>
    </dgm:pt>
    <dgm:pt modelId="{F8A4E8C2-73F9-46BB-AD27-C9A8EF17C1E7}" type="pres">
      <dgm:prSet presAssocID="{FE410144-4457-4147-9334-7B6D6F62398A}" presName="dotArrow7" presStyleLbl="alignNode1" presStyleIdx="9" presStyleCnt="10"/>
      <dgm:spPr/>
    </dgm:pt>
    <dgm:pt modelId="{4A33B54C-187E-4256-8301-3C3DF7B2907C}" type="pres">
      <dgm:prSet presAssocID="{26F6020F-7B74-4D9B-8B22-7EFAAF0E02DC}" presName="parTx1" presStyleLbl="node1" presStyleIdx="0" presStyleCnt="2" custLinFactY="-100000" custLinFactNeighborX="53948" custLinFactNeighborY="-111514"/>
      <dgm:spPr/>
      <dgm:t>
        <a:bodyPr/>
        <a:lstStyle/>
        <a:p>
          <a:endParaRPr lang="ru-RU"/>
        </a:p>
      </dgm:t>
    </dgm:pt>
    <dgm:pt modelId="{BC4143B5-7D15-431E-963C-8E25B5087F46}" type="pres">
      <dgm:prSet presAssocID="{6854219E-6CA7-4D78-8FE5-118061691AA1}" presName="picture1" presStyleCnt="0"/>
      <dgm:spPr/>
    </dgm:pt>
    <dgm:pt modelId="{D1C6F1EA-7D01-44C5-9D53-2787D5881C81}" type="pres">
      <dgm:prSet presAssocID="{6854219E-6CA7-4D78-8FE5-118061691AA1}" presName="imageRepeatNode" presStyleLbl="fgImgPlace1" presStyleIdx="0" presStyleCnt="2" custLinFactNeighborX="-11568" custLinFactNeighborY="3197"/>
      <dgm:spPr/>
      <dgm:t>
        <a:bodyPr/>
        <a:lstStyle/>
        <a:p>
          <a:endParaRPr lang="ru-RU"/>
        </a:p>
      </dgm:t>
    </dgm:pt>
    <dgm:pt modelId="{D5139AF2-8D41-4F68-8E91-912DF6109E8C}" type="pres">
      <dgm:prSet presAssocID="{D93ABE61-C803-41B1-9210-61731F0D55C0}" presName="parTx2" presStyleLbl="node1" presStyleIdx="1" presStyleCnt="2" custLinFactY="82599" custLinFactNeighborX="-29191" custLinFactNeighborY="100000"/>
      <dgm:spPr/>
      <dgm:t>
        <a:bodyPr/>
        <a:lstStyle/>
        <a:p>
          <a:endParaRPr lang="ru-RU"/>
        </a:p>
      </dgm:t>
    </dgm:pt>
    <dgm:pt modelId="{A87B4F65-2B98-4119-B2BA-985E6566CEF7}" type="pres">
      <dgm:prSet presAssocID="{A7E7D457-62EB-4371-9350-6EF7EC9C7A6F}" presName="picture2" presStyleCnt="0"/>
      <dgm:spPr/>
    </dgm:pt>
    <dgm:pt modelId="{0D23433E-0133-4ACE-A68C-D1D7A213D0F3}" type="pres">
      <dgm:prSet presAssocID="{A7E7D457-62EB-4371-9350-6EF7EC9C7A6F}" presName="imageRepeatNode" presStyleLbl="fgImgPlace1" presStyleIdx="1" presStyleCnt="2"/>
      <dgm:spPr/>
      <dgm:t>
        <a:bodyPr/>
        <a:lstStyle/>
        <a:p>
          <a:endParaRPr lang="ru-RU"/>
        </a:p>
      </dgm:t>
    </dgm:pt>
  </dgm:ptLst>
  <dgm:cxnLst>
    <dgm:cxn modelId="{9B33DC3A-2CF6-4D4C-8F23-82E5BA3036D2}" type="presOf" srcId="{6854219E-6CA7-4D78-8FE5-118061691AA1}" destId="{D1C6F1EA-7D01-44C5-9D53-2787D5881C81}" srcOrd="0" destOrd="0" presId="urn:microsoft.com/office/officeart/2008/layout/AscendingPictureAccentProcess"/>
    <dgm:cxn modelId="{500FBBE6-EB5B-4E4E-AD89-873AEA179375}" type="presOf" srcId="{D93ABE61-C803-41B1-9210-61731F0D55C0}" destId="{D5139AF2-8D41-4F68-8E91-912DF6109E8C}" srcOrd="0" destOrd="0" presId="urn:microsoft.com/office/officeart/2008/layout/AscendingPictureAccentProcess"/>
    <dgm:cxn modelId="{B0265ED9-8D7B-4954-B57D-D7F2B5736088}" type="presOf" srcId="{26F6020F-7B74-4D9B-8B22-7EFAAF0E02DC}" destId="{4A33B54C-187E-4256-8301-3C3DF7B2907C}" srcOrd="0" destOrd="0" presId="urn:microsoft.com/office/officeart/2008/layout/AscendingPictureAccentProcess"/>
    <dgm:cxn modelId="{B45A53F9-261D-4898-B330-496C92603382}" type="presOf" srcId="{FE410144-4457-4147-9334-7B6D6F62398A}" destId="{969B1CBD-42A8-4A14-BD16-BC5CA8E23F93}" srcOrd="0" destOrd="0" presId="urn:microsoft.com/office/officeart/2008/layout/AscendingPictureAccentProcess"/>
    <dgm:cxn modelId="{F0BFFA48-F617-4B1D-8F4D-8E9A7E235F00}" srcId="{FE410144-4457-4147-9334-7B6D6F62398A}" destId="{D93ABE61-C803-41B1-9210-61731F0D55C0}" srcOrd="1" destOrd="0" parTransId="{2B04D792-07BC-4B35-9EAE-6CDBDE2A132F}" sibTransId="{A7E7D457-62EB-4371-9350-6EF7EC9C7A6F}"/>
    <dgm:cxn modelId="{E47AFBBE-9D26-452E-A29D-D9166FBDD8E3}" srcId="{FE410144-4457-4147-9334-7B6D6F62398A}" destId="{26F6020F-7B74-4D9B-8B22-7EFAAF0E02DC}" srcOrd="0" destOrd="0" parTransId="{4A701543-8909-4F17-935B-FE8DF1861D5D}" sibTransId="{6854219E-6CA7-4D78-8FE5-118061691AA1}"/>
    <dgm:cxn modelId="{1A534D42-B4FE-41C9-8940-B827058DA4A4}" type="presOf" srcId="{A7E7D457-62EB-4371-9350-6EF7EC9C7A6F}" destId="{0D23433E-0133-4ACE-A68C-D1D7A213D0F3}" srcOrd="0" destOrd="0" presId="urn:microsoft.com/office/officeart/2008/layout/AscendingPictureAccentProcess"/>
    <dgm:cxn modelId="{84DEFE09-B0CA-4FBF-82C2-7E3F14D8FF50}" type="presParOf" srcId="{969B1CBD-42A8-4A14-BD16-BC5CA8E23F93}" destId="{2E647253-9EC3-4476-90D2-3CA74E35D93C}" srcOrd="0" destOrd="0" presId="urn:microsoft.com/office/officeart/2008/layout/AscendingPictureAccentProcess"/>
    <dgm:cxn modelId="{FB7F0FA7-DC3B-4BD5-AE77-41CFB4E76D7F}" type="presParOf" srcId="{969B1CBD-42A8-4A14-BD16-BC5CA8E23F93}" destId="{E77D4703-4945-445B-BF1B-58F07F10B62A}" srcOrd="1" destOrd="0" presId="urn:microsoft.com/office/officeart/2008/layout/AscendingPictureAccentProcess"/>
    <dgm:cxn modelId="{6E813282-E0B0-4BEC-8DA0-5B5173805160}" type="presParOf" srcId="{969B1CBD-42A8-4A14-BD16-BC5CA8E23F93}" destId="{240C64AA-26E4-4C93-90E4-8D634B502DFA}" srcOrd="2" destOrd="0" presId="urn:microsoft.com/office/officeart/2008/layout/AscendingPictureAccentProcess"/>
    <dgm:cxn modelId="{2B08DD33-332F-42B2-BDF1-029C69D06BBA}" type="presParOf" srcId="{969B1CBD-42A8-4A14-BD16-BC5CA8E23F93}" destId="{09960A14-92D0-442B-8C13-7FDC52AF7D8F}" srcOrd="3" destOrd="0" presId="urn:microsoft.com/office/officeart/2008/layout/AscendingPictureAccentProcess"/>
    <dgm:cxn modelId="{39A13198-ADA9-47CF-95B3-13D012B0E13C}" type="presParOf" srcId="{969B1CBD-42A8-4A14-BD16-BC5CA8E23F93}" destId="{18A8A92E-30C0-43CE-8B35-6225AEBE19E6}" srcOrd="4" destOrd="0" presId="urn:microsoft.com/office/officeart/2008/layout/AscendingPictureAccentProcess"/>
    <dgm:cxn modelId="{A69FD1A6-E1A1-4DE2-878B-DCD48324887D}" type="presParOf" srcId="{969B1CBD-42A8-4A14-BD16-BC5CA8E23F93}" destId="{1D4FF7A9-EF06-474A-BF3D-2052A3797EE4}" srcOrd="5" destOrd="0" presId="urn:microsoft.com/office/officeart/2008/layout/AscendingPictureAccentProcess"/>
    <dgm:cxn modelId="{C32644C7-C082-4CBF-B704-30B6F3150846}" type="presParOf" srcId="{969B1CBD-42A8-4A14-BD16-BC5CA8E23F93}" destId="{713892DF-814E-4075-BD27-92BF63191AD2}" srcOrd="6" destOrd="0" presId="urn:microsoft.com/office/officeart/2008/layout/AscendingPictureAccentProcess"/>
    <dgm:cxn modelId="{228876A0-45E7-4B7F-8BCA-8C1CFA85A7B6}" type="presParOf" srcId="{969B1CBD-42A8-4A14-BD16-BC5CA8E23F93}" destId="{F26FBFD5-BC48-456A-8BE4-415C711EA790}" srcOrd="7" destOrd="0" presId="urn:microsoft.com/office/officeart/2008/layout/AscendingPictureAccentProcess"/>
    <dgm:cxn modelId="{860FDB68-ACAF-40E0-9D3A-85A2687F527B}" type="presParOf" srcId="{969B1CBD-42A8-4A14-BD16-BC5CA8E23F93}" destId="{784CF004-2402-4A44-8FAF-449479152E84}" srcOrd="8" destOrd="0" presId="urn:microsoft.com/office/officeart/2008/layout/AscendingPictureAccentProcess"/>
    <dgm:cxn modelId="{5EA2C34D-90E8-443A-9FCD-B102AE4153AC}" type="presParOf" srcId="{969B1CBD-42A8-4A14-BD16-BC5CA8E23F93}" destId="{F8A4E8C2-73F9-46BB-AD27-C9A8EF17C1E7}" srcOrd="9" destOrd="0" presId="urn:microsoft.com/office/officeart/2008/layout/AscendingPictureAccentProcess"/>
    <dgm:cxn modelId="{B4D9F55E-68B5-4E88-8C98-B2BE3BCE2A94}" type="presParOf" srcId="{969B1CBD-42A8-4A14-BD16-BC5CA8E23F93}" destId="{4A33B54C-187E-4256-8301-3C3DF7B2907C}" srcOrd="10" destOrd="0" presId="urn:microsoft.com/office/officeart/2008/layout/AscendingPictureAccentProcess"/>
    <dgm:cxn modelId="{5F017AFF-4B77-47E6-81EA-53FDFC807359}" type="presParOf" srcId="{969B1CBD-42A8-4A14-BD16-BC5CA8E23F93}" destId="{BC4143B5-7D15-431E-963C-8E25B5087F46}" srcOrd="11" destOrd="0" presId="urn:microsoft.com/office/officeart/2008/layout/AscendingPictureAccentProcess"/>
    <dgm:cxn modelId="{97F35483-7397-43DA-ACC1-3636A636117B}" type="presParOf" srcId="{BC4143B5-7D15-431E-963C-8E25B5087F46}" destId="{D1C6F1EA-7D01-44C5-9D53-2787D5881C81}" srcOrd="0" destOrd="0" presId="urn:microsoft.com/office/officeart/2008/layout/AscendingPictureAccentProcess"/>
    <dgm:cxn modelId="{CA3181CA-14CA-4F28-8F0E-7B707FA7C436}" type="presParOf" srcId="{969B1CBD-42A8-4A14-BD16-BC5CA8E23F93}" destId="{D5139AF2-8D41-4F68-8E91-912DF6109E8C}" srcOrd="12" destOrd="0" presId="urn:microsoft.com/office/officeart/2008/layout/AscendingPictureAccentProcess"/>
    <dgm:cxn modelId="{50FC19E1-86B9-45D0-9878-B1D941156092}" type="presParOf" srcId="{969B1CBD-42A8-4A14-BD16-BC5CA8E23F93}" destId="{A87B4F65-2B98-4119-B2BA-985E6566CEF7}" srcOrd="13" destOrd="0" presId="urn:microsoft.com/office/officeart/2008/layout/AscendingPictureAccentProcess"/>
    <dgm:cxn modelId="{51E56F18-0690-4CBD-9464-BA4918A75E08}" type="presParOf" srcId="{A87B4F65-2B98-4119-B2BA-985E6566CEF7}" destId="{0D23433E-0133-4ACE-A68C-D1D7A213D0F3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A99CE84-7C26-4D58-A9B0-358566183FCA}" type="doc">
      <dgm:prSet loTypeId="urn:microsoft.com/office/officeart/2005/8/layout/vList2" loCatId="list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5187CE17-395C-45CA-BF57-C7C3D3701504}">
      <dgm:prSet custT="1"/>
      <dgm:spPr/>
      <dgm:t>
        <a:bodyPr/>
        <a:lstStyle/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 smtClean="0"/>
            <a:t> Расходы дорожного фонда определены исходя из прогнозируемых доходов районного бюджета и межбюджетных трансфертов из областного бюджета</a:t>
          </a:r>
          <a:endParaRPr lang="ru-RU" sz="1400" dirty="0"/>
        </a:p>
      </dgm:t>
    </dgm:pt>
    <dgm:pt modelId="{3198BF76-AD4A-4C99-986F-FB550DD96DED}" type="parTrans" cxnId="{7FE62BE7-7AD0-4D0A-92B1-181D4E9BA1B3}">
      <dgm:prSet/>
      <dgm:spPr/>
      <dgm:t>
        <a:bodyPr/>
        <a:lstStyle/>
        <a:p>
          <a:endParaRPr lang="ru-RU"/>
        </a:p>
      </dgm:t>
    </dgm:pt>
    <dgm:pt modelId="{44192839-5186-4958-AFD3-E10B0C483EA5}" type="sibTrans" cxnId="{7FE62BE7-7AD0-4D0A-92B1-181D4E9BA1B3}">
      <dgm:prSet/>
      <dgm:spPr/>
      <dgm:t>
        <a:bodyPr/>
        <a:lstStyle/>
        <a:p>
          <a:endParaRPr lang="ru-RU"/>
        </a:p>
      </dgm:t>
    </dgm:pt>
    <dgm:pt modelId="{903E7B2C-39F4-4A4A-B7AA-C0DB4DC942CD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/>
            <a:t>Сохранены основные подходы по формированию межбюджетных трансфертов бюджетам поселений</a:t>
          </a:r>
        </a:p>
      </dgm:t>
    </dgm:pt>
    <dgm:pt modelId="{D2DDAAFB-A60B-4182-9DFB-4AF8C4937DF4}" type="parTrans" cxnId="{8969C688-9897-40F2-B2E9-B656FA5F017B}">
      <dgm:prSet/>
      <dgm:spPr/>
      <dgm:t>
        <a:bodyPr/>
        <a:lstStyle/>
        <a:p>
          <a:endParaRPr lang="ru-RU"/>
        </a:p>
      </dgm:t>
    </dgm:pt>
    <dgm:pt modelId="{B494579F-C315-4382-9ACC-BB549C4A6F38}" type="sibTrans" cxnId="{8969C688-9897-40F2-B2E9-B656FA5F017B}">
      <dgm:prSet/>
      <dgm:spPr/>
      <dgm:t>
        <a:bodyPr/>
        <a:lstStyle/>
        <a:p>
          <a:endParaRPr lang="ru-RU"/>
        </a:p>
      </dgm:t>
    </dgm:pt>
    <dgm:pt modelId="{ADD8E973-25EC-4970-9D4C-A66269DE0C74}">
      <dgm:prSet custT="1"/>
      <dgm:spPr/>
      <dgm:t>
        <a:bodyPr/>
        <a:lstStyle/>
        <a:p>
          <a:r>
            <a:rPr lang="ru-RU" sz="1400" dirty="0" smtClean="0"/>
            <a:t>Расходы на заработную плату с начислениями работникам</a:t>
          </a:r>
          <a:r>
            <a:rPr lang="en-US" sz="1400" dirty="0" smtClean="0"/>
            <a:t> </a:t>
          </a:r>
          <a:r>
            <a:rPr lang="ru-RU" sz="1400" dirty="0" smtClean="0"/>
            <a:t>учреждений  бюджетной сферы  и органов местного самоуправления предусмотрены в условиях 2022 года с данных, представленных министерством финансов Кировской области при расчете субсидии на выполнение расходных обязательств</a:t>
          </a:r>
          <a:endParaRPr lang="ru-RU" sz="1400" dirty="0"/>
        </a:p>
      </dgm:t>
    </dgm:pt>
    <dgm:pt modelId="{0AF2B41F-5246-4ED6-8AF8-4A56D52C1E74}" type="parTrans" cxnId="{357B5040-FFE7-4231-9C60-A160A831674A}">
      <dgm:prSet/>
      <dgm:spPr/>
      <dgm:t>
        <a:bodyPr/>
        <a:lstStyle/>
        <a:p>
          <a:endParaRPr lang="ru-RU"/>
        </a:p>
      </dgm:t>
    </dgm:pt>
    <dgm:pt modelId="{DA524D18-288B-418B-92C0-10A229AAB364}" type="sibTrans" cxnId="{357B5040-FFE7-4231-9C60-A160A831674A}">
      <dgm:prSet/>
      <dgm:spPr/>
      <dgm:t>
        <a:bodyPr/>
        <a:lstStyle/>
        <a:p>
          <a:endParaRPr lang="ru-RU"/>
        </a:p>
      </dgm:t>
    </dgm:pt>
    <dgm:pt modelId="{EB691F0D-D4CE-48FA-B0C9-B28797A5BD3C}">
      <dgm:prSet custT="1"/>
      <dgm:spPr/>
      <dgm:t>
        <a:bodyPr/>
        <a:lstStyle/>
        <a:p>
          <a:r>
            <a:rPr lang="ru-RU" sz="1400" dirty="0" smtClean="0"/>
            <a:t>Обеспечение в полном объеме софинансирования к средствам федерального и областного бюджетов в соответствии с условиями предоставления межбюджетных трансфертов</a:t>
          </a:r>
          <a:endParaRPr lang="ru-RU" sz="1400" dirty="0"/>
        </a:p>
      </dgm:t>
    </dgm:pt>
    <dgm:pt modelId="{F4E57053-0508-4738-B944-F380567C7C75}" type="parTrans" cxnId="{7FEBF499-C0F8-4694-AB73-96F2EE2A5D94}">
      <dgm:prSet/>
      <dgm:spPr/>
      <dgm:t>
        <a:bodyPr/>
        <a:lstStyle/>
        <a:p>
          <a:endParaRPr lang="ru-RU"/>
        </a:p>
      </dgm:t>
    </dgm:pt>
    <dgm:pt modelId="{16D69D06-7CAD-48E4-A2BD-EA1767664F90}" type="sibTrans" cxnId="{7FEBF499-C0F8-4694-AB73-96F2EE2A5D94}">
      <dgm:prSet/>
      <dgm:spPr/>
      <dgm:t>
        <a:bodyPr/>
        <a:lstStyle/>
        <a:p>
          <a:endParaRPr lang="ru-RU"/>
        </a:p>
      </dgm:t>
    </dgm:pt>
    <dgm:pt modelId="{16CB4A85-F436-47CC-9C1B-EEE1DA1478B6}">
      <dgm:prSet custT="1"/>
      <dgm:spPr/>
      <dgm:t>
        <a:bodyPr/>
        <a:lstStyle/>
        <a:p>
          <a:r>
            <a:rPr lang="ru-RU" sz="1400" dirty="0" smtClean="0"/>
            <a:t>Расходы на оплату коммунальных услуг муниципальных учреждений  предусмотрены с учетом роста тарифов на планируемый период по данным региональной службы по тарифам Кировской области.</a:t>
          </a:r>
        </a:p>
      </dgm:t>
    </dgm:pt>
    <dgm:pt modelId="{FBA1C0AE-EED9-4F32-984F-AB4BFC9DC763}" type="parTrans" cxnId="{D7FB038C-E0B5-4A0E-B273-2853E9ADE944}">
      <dgm:prSet/>
      <dgm:spPr/>
      <dgm:t>
        <a:bodyPr/>
        <a:lstStyle/>
        <a:p>
          <a:endParaRPr lang="ru-RU"/>
        </a:p>
      </dgm:t>
    </dgm:pt>
    <dgm:pt modelId="{00A7852A-6B12-4502-819B-A637C4D8229E}" type="sibTrans" cxnId="{D7FB038C-E0B5-4A0E-B273-2853E9ADE944}">
      <dgm:prSet/>
      <dgm:spPr/>
      <dgm:t>
        <a:bodyPr/>
        <a:lstStyle/>
        <a:p>
          <a:endParaRPr lang="ru-RU"/>
        </a:p>
      </dgm:t>
    </dgm:pt>
    <dgm:pt modelId="{FAF83F38-536B-4A99-9086-C9787183A5B9}">
      <dgm:prSet custT="1"/>
      <dgm:spPr/>
      <dgm:t>
        <a:bodyPr/>
        <a:lstStyle/>
        <a:p>
          <a:r>
            <a:rPr lang="ru-RU" sz="1400" dirty="0" smtClean="0"/>
            <a:t>На оплату налогов, сборов и иных обязательных платежей определяет ГРБС</a:t>
          </a:r>
          <a:endParaRPr lang="ru-RU" sz="1400" dirty="0"/>
        </a:p>
      </dgm:t>
    </dgm:pt>
    <dgm:pt modelId="{C715F119-F554-4000-9E2E-0E01628C55E6}" type="parTrans" cxnId="{A61F2453-35ED-4C7F-AB56-7894C763202E}">
      <dgm:prSet/>
      <dgm:spPr/>
      <dgm:t>
        <a:bodyPr/>
        <a:lstStyle/>
        <a:p>
          <a:endParaRPr lang="ru-RU"/>
        </a:p>
      </dgm:t>
    </dgm:pt>
    <dgm:pt modelId="{88FCC866-8FA1-4AE5-B900-020B56B3C429}" type="sibTrans" cxnId="{A61F2453-35ED-4C7F-AB56-7894C763202E}">
      <dgm:prSet/>
      <dgm:spPr/>
      <dgm:t>
        <a:bodyPr/>
        <a:lstStyle/>
        <a:p>
          <a:endParaRPr lang="ru-RU"/>
        </a:p>
      </dgm:t>
    </dgm:pt>
    <dgm:pt modelId="{E958760A-73DE-497C-8BD9-77657919FC66}">
      <dgm:prSet custT="1"/>
      <dgm:spPr/>
      <dgm:t>
        <a:bodyPr/>
        <a:lstStyle/>
        <a:p>
          <a:r>
            <a:rPr lang="ru-RU" sz="1400" dirty="0" smtClean="0"/>
            <a:t>Все остальные расходы, связанные в том числе с материальными затратами муниципальных учреждений, предусмотрены  без учета индексации на уровне плановых назначений текущего года</a:t>
          </a:r>
        </a:p>
      </dgm:t>
    </dgm:pt>
    <dgm:pt modelId="{652CFBFA-888F-4801-A670-9E6006A144A3}" type="parTrans" cxnId="{DAF8F0D3-4382-4B31-85CB-909731499105}">
      <dgm:prSet/>
      <dgm:spPr/>
      <dgm:t>
        <a:bodyPr/>
        <a:lstStyle/>
        <a:p>
          <a:endParaRPr lang="ru-RU"/>
        </a:p>
      </dgm:t>
    </dgm:pt>
    <dgm:pt modelId="{BA668984-4542-4A72-BE36-BDB6FD59CE10}" type="sibTrans" cxnId="{DAF8F0D3-4382-4B31-85CB-909731499105}">
      <dgm:prSet/>
      <dgm:spPr/>
      <dgm:t>
        <a:bodyPr/>
        <a:lstStyle/>
        <a:p>
          <a:endParaRPr lang="ru-RU"/>
        </a:p>
      </dgm:t>
    </dgm:pt>
    <dgm:pt modelId="{A482CE59-DAE2-44FD-BFF5-D6166A4429EA}" type="pres">
      <dgm:prSet presAssocID="{9A99CE84-7C26-4D58-A9B0-358566183FC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2B416A-C303-4477-A266-556F90AC66DE}" type="pres">
      <dgm:prSet presAssocID="{ADD8E973-25EC-4970-9D4C-A66269DE0C74}" presName="parentText" presStyleLbl="node1" presStyleIdx="0" presStyleCnt="7" custScaleY="93310" custLinFactNeighborX="403" custLinFactNeighborY="312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74CB09-F3E5-4F1A-A2A7-BA584278B743}" type="pres">
      <dgm:prSet presAssocID="{DA524D18-288B-418B-92C0-10A229AAB364}" presName="spacer" presStyleCnt="0"/>
      <dgm:spPr/>
    </dgm:pt>
    <dgm:pt modelId="{9DA151FB-ADBA-4CCC-866A-6A3C33385EB9}" type="pres">
      <dgm:prSet presAssocID="{16CB4A85-F436-47CC-9C1B-EEE1DA1478B6}" presName="parentText" presStyleLbl="node1" presStyleIdx="1" presStyleCnt="7" custScaleY="88346" custLinFactNeighborX="403" custLinFactNeighborY="-445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6A7213-2532-4802-BDC4-60FAE810C494}" type="pres">
      <dgm:prSet presAssocID="{00A7852A-6B12-4502-819B-A637C4D8229E}" presName="spacer" presStyleCnt="0"/>
      <dgm:spPr/>
    </dgm:pt>
    <dgm:pt modelId="{874FE3E4-E231-4F69-8D99-20820D266ABD}" type="pres">
      <dgm:prSet presAssocID="{FAF83F38-536B-4A99-9086-C9787183A5B9}" presName="parentText" presStyleLbl="node1" presStyleIdx="2" presStyleCnt="7" custScaleY="527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167754-BB94-4779-8EE3-672238A97525}" type="pres">
      <dgm:prSet presAssocID="{88FCC866-8FA1-4AE5-B900-020B56B3C429}" presName="spacer" presStyleCnt="0"/>
      <dgm:spPr/>
    </dgm:pt>
    <dgm:pt modelId="{7DA8FB62-9CCF-4E77-AC81-420342A709AF}" type="pres">
      <dgm:prSet presAssocID="{E958760A-73DE-497C-8BD9-77657919FC66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D50329-209F-4DB1-94AD-D75958C1810D}" type="pres">
      <dgm:prSet presAssocID="{BA668984-4542-4A72-BE36-BDB6FD59CE10}" presName="spacer" presStyleCnt="0"/>
      <dgm:spPr/>
    </dgm:pt>
    <dgm:pt modelId="{762B380E-7DEA-4CDE-B1B4-39B56C2ACFB2}" type="pres">
      <dgm:prSet presAssocID="{EB691F0D-D4CE-48FA-B0C9-B28797A5BD3C}" presName="parentText" presStyleLbl="node1" presStyleIdx="4" presStyleCnt="7" custScaleY="442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F43222-624C-4FF1-81DD-2D6DAF8BE01E}" type="pres">
      <dgm:prSet presAssocID="{16D69D06-7CAD-48E4-A2BD-EA1767664F90}" presName="spacer" presStyleCnt="0"/>
      <dgm:spPr/>
    </dgm:pt>
    <dgm:pt modelId="{7FB2298B-B799-4259-ACBD-E1C24B0DCFAC}" type="pres">
      <dgm:prSet presAssocID="{5187CE17-395C-45CA-BF57-C7C3D3701504}" presName="parentText" presStyleLbl="node1" presStyleIdx="5" presStyleCnt="7" custScaleY="53031" custLinFactNeighborY="541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45C8E9-7B85-46C2-81EB-EA6794C65D76}" type="pres">
      <dgm:prSet presAssocID="{44192839-5186-4958-AFD3-E10B0C483EA5}" presName="spacer" presStyleCnt="0"/>
      <dgm:spPr/>
    </dgm:pt>
    <dgm:pt modelId="{A2152764-47E0-42E1-BC7A-55A8BA34F3A7}" type="pres">
      <dgm:prSet presAssocID="{903E7B2C-39F4-4A4A-B7AA-C0DB4DC942CD}" presName="parentText" presStyleLbl="node1" presStyleIdx="6" presStyleCnt="7" custScaleY="59760" custLinFactY="501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70231E-5959-4A8F-B653-CAF51F24C65F}" type="presOf" srcId="{16CB4A85-F436-47CC-9C1B-EEE1DA1478B6}" destId="{9DA151FB-ADBA-4CCC-866A-6A3C33385EB9}" srcOrd="0" destOrd="0" presId="urn:microsoft.com/office/officeart/2005/8/layout/vList2"/>
    <dgm:cxn modelId="{78D36C0D-3B5F-4C12-8C68-B452D1700238}" type="presOf" srcId="{FAF83F38-536B-4A99-9086-C9787183A5B9}" destId="{874FE3E4-E231-4F69-8D99-20820D266ABD}" srcOrd="0" destOrd="0" presId="urn:microsoft.com/office/officeart/2005/8/layout/vList2"/>
    <dgm:cxn modelId="{3849E74E-AD4D-4A50-9E04-25B5DF4CBF5F}" type="presOf" srcId="{EB691F0D-D4CE-48FA-B0C9-B28797A5BD3C}" destId="{762B380E-7DEA-4CDE-B1B4-39B56C2ACFB2}" srcOrd="0" destOrd="0" presId="urn:microsoft.com/office/officeart/2005/8/layout/vList2"/>
    <dgm:cxn modelId="{8969C688-9897-40F2-B2E9-B656FA5F017B}" srcId="{9A99CE84-7C26-4D58-A9B0-358566183FCA}" destId="{903E7B2C-39F4-4A4A-B7AA-C0DB4DC942CD}" srcOrd="6" destOrd="0" parTransId="{D2DDAAFB-A60B-4182-9DFB-4AF8C4937DF4}" sibTransId="{B494579F-C315-4382-9ACC-BB549C4A6F38}"/>
    <dgm:cxn modelId="{A61F2453-35ED-4C7F-AB56-7894C763202E}" srcId="{9A99CE84-7C26-4D58-A9B0-358566183FCA}" destId="{FAF83F38-536B-4A99-9086-C9787183A5B9}" srcOrd="2" destOrd="0" parTransId="{C715F119-F554-4000-9E2E-0E01628C55E6}" sibTransId="{88FCC866-8FA1-4AE5-B900-020B56B3C429}"/>
    <dgm:cxn modelId="{D7FB038C-E0B5-4A0E-B273-2853E9ADE944}" srcId="{9A99CE84-7C26-4D58-A9B0-358566183FCA}" destId="{16CB4A85-F436-47CC-9C1B-EEE1DA1478B6}" srcOrd="1" destOrd="0" parTransId="{FBA1C0AE-EED9-4F32-984F-AB4BFC9DC763}" sibTransId="{00A7852A-6B12-4502-819B-A637C4D8229E}"/>
    <dgm:cxn modelId="{BA715606-D904-4EE9-93BD-C4F50286C37B}" type="presOf" srcId="{5187CE17-395C-45CA-BF57-C7C3D3701504}" destId="{7FB2298B-B799-4259-ACBD-E1C24B0DCFAC}" srcOrd="0" destOrd="0" presId="urn:microsoft.com/office/officeart/2005/8/layout/vList2"/>
    <dgm:cxn modelId="{421B3389-D4CF-4BED-AE61-6B8BA3F26F21}" type="presOf" srcId="{903E7B2C-39F4-4A4A-B7AA-C0DB4DC942CD}" destId="{A2152764-47E0-42E1-BC7A-55A8BA34F3A7}" srcOrd="0" destOrd="0" presId="urn:microsoft.com/office/officeart/2005/8/layout/vList2"/>
    <dgm:cxn modelId="{231896BF-E23B-471B-A382-9292A01011A8}" type="presOf" srcId="{E958760A-73DE-497C-8BD9-77657919FC66}" destId="{7DA8FB62-9CCF-4E77-AC81-420342A709AF}" srcOrd="0" destOrd="0" presId="urn:microsoft.com/office/officeart/2005/8/layout/vList2"/>
    <dgm:cxn modelId="{654F2910-DC18-4279-8B9E-D9756177AB69}" type="presOf" srcId="{ADD8E973-25EC-4970-9D4C-A66269DE0C74}" destId="{FA2B416A-C303-4477-A266-556F90AC66DE}" srcOrd="0" destOrd="0" presId="urn:microsoft.com/office/officeart/2005/8/layout/vList2"/>
    <dgm:cxn modelId="{DAF8F0D3-4382-4B31-85CB-909731499105}" srcId="{9A99CE84-7C26-4D58-A9B0-358566183FCA}" destId="{E958760A-73DE-497C-8BD9-77657919FC66}" srcOrd="3" destOrd="0" parTransId="{652CFBFA-888F-4801-A670-9E6006A144A3}" sibTransId="{BA668984-4542-4A72-BE36-BDB6FD59CE10}"/>
    <dgm:cxn modelId="{7FE62BE7-7AD0-4D0A-92B1-181D4E9BA1B3}" srcId="{9A99CE84-7C26-4D58-A9B0-358566183FCA}" destId="{5187CE17-395C-45CA-BF57-C7C3D3701504}" srcOrd="5" destOrd="0" parTransId="{3198BF76-AD4A-4C99-986F-FB550DD96DED}" sibTransId="{44192839-5186-4958-AFD3-E10B0C483EA5}"/>
    <dgm:cxn modelId="{F52B99F3-AF7C-4B3A-ABB0-0F6FB4384843}" type="presOf" srcId="{9A99CE84-7C26-4D58-A9B0-358566183FCA}" destId="{A482CE59-DAE2-44FD-BFF5-D6166A4429EA}" srcOrd="0" destOrd="0" presId="urn:microsoft.com/office/officeart/2005/8/layout/vList2"/>
    <dgm:cxn modelId="{357B5040-FFE7-4231-9C60-A160A831674A}" srcId="{9A99CE84-7C26-4D58-A9B0-358566183FCA}" destId="{ADD8E973-25EC-4970-9D4C-A66269DE0C74}" srcOrd="0" destOrd="0" parTransId="{0AF2B41F-5246-4ED6-8AF8-4A56D52C1E74}" sibTransId="{DA524D18-288B-418B-92C0-10A229AAB364}"/>
    <dgm:cxn modelId="{7FEBF499-C0F8-4694-AB73-96F2EE2A5D94}" srcId="{9A99CE84-7C26-4D58-A9B0-358566183FCA}" destId="{EB691F0D-D4CE-48FA-B0C9-B28797A5BD3C}" srcOrd="4" destOrd="0" parTransId="{F4E57053-0508-4738-B944-F380567C7C75}" sibTransId="{16D69D06-7CAD-48E4-A2BD-EA1767664F90}"/>
    <dgm:cxn modelId="{6BD9BCDD-DE6C-4EA8-9C12-D0DE17308D74}" type="presParOf" srcId="{A482CE59-DAE2-44FD-BFF5-D6166A4429EA}" destId="{FA2B416A-C303-4477-A266-556F90AC66DE}" srcOrd="0" destOrd="0" presId="urn:microsoft.com/office/officeart/2005/8/layout/vList2"/>
    <dgm:cxn modelId="{E01898BB-A85A-4623-B8F9-126DDA37BE57}" type="presParOf" srcId="{A482CE59-DAE2-44FD-BFF5-D6166A4429EA}" destId="{B774CB09-F3E5-4F1A-A2A7-BA584278B743}" srcOrd="1" destOrd="0" presId="urn:microsoft.com/office/officeart/2005/8/layout/vList2"/>
    <dgm:cxn modelId="{4E4169D1-B56A-49DA-91A1-8422325A7EA1}" type="presParOf" srcId="{A482CE59-DAE2-44FD-BFF5-D6166A4429EA}" destId="{9DA151FB-ADBA-4CCC-866A-6A3C33385EB9}" srcOrd="2" destOrd="0" presId="urn:microsoft.com/office/officeart/2005/8/layout/vList2"/>
    <dgm:cxn modelId="{0A8939C9-96D8-4FB2-8A97-B6A14E7E6E7F}" type="presParOf" srcId="{A482CE59-DAE2-44FD-BFF5-D6166A4429EA}" destId="{B96A7213-2532-4802-BDC4-60FAE810C494}" srcOrd="3" destOrd="0" presId="urn:microsoft.com/office/officeart/2005/8/layout/vList2"/>
    <dgm:cxn modelId="{8D3DD140-AD4F-4E14-96EE-4ABA9D7B83A3}" type="presParOf" srcId="{A482CE59-DAE2-44FD-BFF5-D6166A4429EA}" destId="{874FE3E4-E231-4F69-8D99-20820D266ABD}" srcOrd="4" destOrd="0" presId="urn:microsoft.com/office/officeart/2005/8/layout/vList2"/>
    <dgm:cxn modelId="{1BCB0A54-BA87-4738-BCB2-DF867234470B}" type="presParOf" srcId="{A482CE59-DAE2-44FD-BFF5-D6166A4429EA}" destId="{1E167754-BB94-4779-8EE3-672238A97525}" srcOrd="5" destOrd="0" presId="urn:microsoft.com/office/officeart/2005/8/layout/vList2"/>
    <dgm:cxn modelId="{0E8F5AB9-B3CA-4F58-B8A3-C6C8F5351971}" type="presParOf" srcId="{A482CE59-DAE2-44FD-BFF5-D6166A4429EA}" destId="{7DA8FB62-9CCF-4E77-AC81-420342A709AF}" srcOrd="6" destOrd="0" presId="urn:microsoft.com/office/officeart/2005/8/layout/vList2"/>
    <dgm:cxn modelId="{7D99E1EC-B106-46FC-B20F-A844047DB5BC}" type="presParOf" srcId="{A482CE59-DAE2-44FD-BFF5-D6166A4429EA}" destId="{6FD50329-209F-4DB1-94AD-D75958C1810D}" srcOrd="7" destOrd="0" presId="urn:microsoft.com/office/officeart/2005/8/layout/vList2"/>
    <dgm:cxn modelId="{992A159B-4486-40DC-99E0-E782E5AB49A2}" type="presParOf" srcId="{A482CE59-DAE2-44FD-BFF5-D6166A4429EA}" destId="{762B380E-7DEA-4CDE-B1B4-39B56C2ACFB2}" srcOrd="8" destOrd="0" presId="urn:microsoft.com/office/officeart/2005/8/layout/vList2"/>
    <dgm:cxn modelId="{BCDBDCA5-8490-4D26-BB67-EF20C6C61502}" type="presParOf" srcId="{A482CE59-DAE2-44FD-BFF5-D6166A4429EA}" destId="{D5F43222-624C-4FF1-81DD-2D6DAF8BE01E}" srcOrd="9" destOrd="0" presId="urn:microsoft.com/office/officeart/2005/8/layout/vList2"/>
    <dgm:cxn modelId="{AFCABC4A-BECF-4C17-889A-4F65BFFB76B3}" type="presParOf" srcId="{A482CE59-DAE2-44FD-BFF5-D6166A4429EA}" destId="{7FB2298B-B799-4259-ACBD-E1C24B0DCFAC}" srcOrd="10" destOrd="0" presId="urn:microsoft.com/office/officeart/2005/8/layout/vList2"/>
    <dgm:cxn modelId="{8860D906-F967-4D4C-87EB-A61076D5569E}" type="presParOf" srcId="{A482CE59-DAE2-44FD-BFF5-D6166A4429EA}" destId="{E145C8E9-7B85-46C2-81EB-EA6794C65D76}" srcOrd="11" destOrd="0" presId="urn:microsoft.com/office/officeart/2005/8/layout/vList2"/>
    <dgm:cxn modelId="{8C9EB25B-8382-4194-8354-6E79F352B91C}" type="presParOf" srcId="{A482CE59-DAE2-44FD-BFF5-D6166A4429EA}" destId="{A2152764-47E0-42E1-BC7A-55A8BA34F3A7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1085396-A8CD-4C13-9D4B-685F1B8996BB}" type="doc">
      <dgm:prSet loTypeId="urn:microsoft.com/office/officeart/2008/layout/VerticalCurvedList" loCatId="list" qsTypeId="urn:microsoft.com/office/officeart/2005/8/quickstyle/3d2" qsCatId="3D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EBAE6194-F942-48D4-A9A2-57351157443A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Выполнение государственных полномочий по возмещению расходов, связанных с предоставлением специалистам образовательных учреждений бесплатной жилой площади с отоплением и освещением в сельских населенных пунктах</a:t>
          </a:r>
        </a:p>
      </dgm:t>
    </dgm:pt>
    <dgm:pt modelId="{B162B301-2EB3-4A95-8494-8FBB64F23264}" type="parTrans" cxnId="{89A0B916-DBF9-44F4-B0DB-5050627B8410}">
      <dgm:prSet/>
      <dgm:spPr/>
      <dgm:t>
        <a:bodyPr/>
        <a:lstStyle/>
        <a:p>
          <a:endParaRPr lang="ru-RU"/>
        </a:p>
      </dgm:t>
    </dgm:pt>
    <dgm:pt modelId="{408EC3DF-9CF8-4B47-9F5E-E664D57FED1E}" type="sibTrans" cxnId="{89A0B916-DBF9-44F4-B0DB-5050627B8410}">
      <dgm:prSet/>
      <dgm:spPr>
        <a:ln>
          <a:solidFill>
            <a:srgbClr val="00A29E"/>
          </a:solidFill>
        </a:ln>
      </dgm:spPr>
      <dgm:t>
        <a:bodyPr/>
        <a:lstStyle/>
        <a:p>
          <a:endParaRPr lang="ru-RU" dirty="0"/>
        </a:p>
      </dgm:t>
    </dgm:pt>
    <dgm:pt modelId="{F9FB1F82-D70C-4BB4-A772-35B037750F7B}">
      <dgm:prSet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На частичную компенсацию расходов на оплату жилого помещения и коммунальных услуг </a:t>
          </a:r>
          <a:endParaRPr lang="ru-RU" sz="2000" dirty="0">
            <a:solidFill>
              <a:schemeClr val="tx1"/>
            </a:solidFill>
          </a:endParaRPr>
        </a:p>
      </dgm:t>
    </dgm:pt>
    <dgm:pt modelId="{A7EE7213-CC22-44C9-94D2-5AAAE3174C6E}" type="parTrans" cxnId="{BF395A23-18A4-406E-82FF-1D844A2068BD}">
      <dgm:prSet/>
      <dgm:spPr/>
      <dgm:t>
        <a:bodyPr/>
        <a:lstStyle/>
        <a:p>
          <a:endParaRPr lang="ru-RU"/>
        </a:p>
      </dgm:t>
    </dgm:pt>
    <dgm:pt modelId="{1C395E85-A1A1-43BE-9F8F-876B740C044D}" type="sibTrans" cxnId="{BF395A23-18A4-406E-82FF-1D844A2068BD}">
      <dgm:prSet/>
      <dgm:spPr/>
      <dgm:t>
        <a:bodyPr/>
        <a:lstStyle/>
        <a:p>
          <a:endParaRPr lang="ru-RU"/>
        </a:p>
      </dgm:t>
    </dgm:pt>
    <dgm:pt modelId="{992767CB-ED6B-4933-B73D-CA63BB00C739}" type="pres">
      <dgm:prSet presAssocID="{91085396-A8CD-4C13-9D4B-685F1B8996B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DB8DF9D-7715-4894-B5D9-35D03FA10507}" type="pres">
      <dgm:prSet presAssocID="{91085396-A8CD-4C13-9D4B-685F1B8996BB}" presName="Name1" presStyleCnt="0"/>
      <dgm:spPr/>
    </dgm:pt>
    <dgm:pt modelId="{194171FA-13E4-43CC-AEF4-F2B2B5C9B401}" type="pres">
      <dgm:prSet presAssocID="{91085396-A8CD-4C13-9D4B-685F1B8996BB}" presName="cycle" presStyleCnt="0"/>
      <dgm:spPr/>
    </dgm:pt>
    <dgm:pt modelId="{4DA5D0CF-0329-4044-8769-90DC1AE89E3E}" type="pres">
      <dgm:prSet presAssocID="{91085396-A8CD-4C13-9D4B-685F1B8996BB}" presName="srcNode" presStyleLbl="node1" presStyleIdx="0" presStyleCnt="2"/>
      <dgm:spPr/>
    </dgm:pt>
    <dgm:pt modelId="{ADACE9FD-0D11-488F-A77C-C98ED6307EF0}" type="pres">
      <dgm:prSet presAssocID="{91085396-A8CD-4C13-9D4B-685F1B8996BB}" presName="conn" presStyleLbl="parChTrans1D2" presStyleIdx="0" presStyleCnt="1"/>
      <dgm:spPr/>
      <dgm:t>
        <a:bodyPr/>
        <a:lstStyle/>
        <a:p>
          <a:endParaRPr lang="ru-RU"/>
        </a:p>
      </dgm:t>
    </dgm:pt>
    <dgm:pt modelId="{1AAD3975-1AA6-47F2-85C4-3CCE777FA3F5}" type="pres">
      <dgm:prSet presAssocID="{91085396-A8CD-4C13-9D4B-685F1B8996BB}" presName="extraNode" presStyleLbl="node1" presStyleIdx="0" presStyleCnt="2"/>
      <dgm:spPr/>
    </dgm:pt>
    <dgm:pt modelId="{85C70713-0540-4CC6-BDB9-013C95252625}" type="pres">
      <dgm:prSet presAssocID="{91085396-A8CD-4C13-9D4B-685F1B8996BB}" presName="dstNode" presStyleLbl="node1" presStyleIdx="0" presStyleCnt="2"/>
      <dgm:spPr/>
    </dgm:pt>
    <dgm:pt modelId="{9032DB81-6DE7-40ED-A8A6-90763F3C7A92}" type="pres">
      <dgm:prSet presAssocID="{EBAE6194-F942-48D4-A9A2-57351157443A}" presName="text_1" presStyleLbl="node1" presStyleIdx="0" presStyleCnt="2" custScaleY="1493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954A67-BF97-40C1-AC5F-15C9BB8F207E}" type="pres">
      <dgm:prSet presAssocID="{EBAE6194-F942-48D4-A9A2-57351157443A}" presName="accent_1" presStyleCnt="0"/>
      <dgm:spPr/>
    </dgm:pt>
    <dgm:pt modelId="{97C6E8DB-F32A-4167-A3C6-B56DB8CC7528}" type="pres">
      <dgm:prSet presAssocID="{EBAE6194-F942-48D4-A9A2-57351157443A}" presName="accentRepeatNode" presStyleLbl="solidFgAcc1" presStyleIdx="0" presStyleCnt="2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  <dgm:pt modelId="{00E707C5-4046-4E85-A060-0BFE5B0CF555}" type="pres">
      <dgm:prSet presAssocID="{F9FB1F82-D70C-4BB4-A772-35B037750F7B}" presName="text_2" presStyleLbl="node1" presStyleIdx="1" presStyleCnt="2" custLinFactNeighborX="-479" custLinFactNeighborY="9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971746-332B-42E2-B4B2-9F20146D71D5}" type="pres">
      <dgm:prSet presAssocID="{F9FB1F82-D70C-4BB4-A772-35B037750F7B}" presName="accent_2" presStyleCnt="0"/>
      <dgm:spPr/>
    </dgm:pt>
    <dgm:pt modelId="{BAA98DD3-3FD1-4E0B-8804-C701711781D3}" type="pres">
      <dgm:prSet presAssocID="{F9FB1F82-D70C-4BB4-A772-35B037750F7B}" presName="accentRepeatNode" presStyleLbl="solidFgAcc1" presStyleIdx="1" presStyleCnt="2" custLinFactNeighborX="-2931" custLinFactNeighborY="9427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</dgm:ptLst>
  <dgm:cxnLst>
    <dgm:cxn modelId="{E0C40470-19FF-4673-B5B6-23894BAA1FC3}" type="presOf" srcId="{408EC3DF-9CF8-4B47-9F5E-E664D57FED1E}" destId="{ADACE9FD-0D11-488F-A77C-C98ED6307EF0}" srcOrd="0" destOrd="0" presId="urn:microsoft.com/office/officeart/2008/layout/VerticalCurvedList"/>
    <dgm:cxn modelId="{453235F6-1636-484F-BF67-8857A2BDD982}" type="presOf" srcId="{EBAE6194-F942-48D4-A9A2-57351157443A}" destId="{9032DB81-6DE7-40ED-A8A6-90763F3C7A92}" srcOrd="0" destOrd="0" presId="urn:microsoft.com/office/officeart/2008/layout/VerticalCurvedList"/>
    <dgm:cxn modelId="{89A0B916-DBF9-44F4-B0DB-5050627B8410}" srcId="{91085396-A8CD-4C13-9D4B-685F1B8996BB}" destId="{EBAE6194-F942-48D4-A9A2-57351157443A}" srcOrd="0" destOrd="0" parTransId="{B162B301-2EB3-4A95-8494-8FBB64F23264}" sibTransId="{408EC3DF-9CF8-4B47-9F5E-E664D57FED1E}"/>
    <dgm:cxn modelId="{E3EBAAB7-9ECD-4FDB-B7C2-4C221EFDF060}" type="presOf" srcId="{F9FB1F82-D70C-4BB4-A772-35B037750F7B}" destId="{00E707C5-4046-4E85-A060-0BFE5B0CF555}" srcOrd="0" destOrd="0" presId="urn:microsoft.com/office/officeart/2008/layout/VerticalCurvedList"/>
    <dgm:cxn modelId="{BF395A23-18A4-406E-82FF-1D844A2068BD}" srcId="{91085396-A8CD-4C13-9D4B-685F1B8996BB}" destId="{F9FB1F82-D70C-4BB4-A772-35B037750F7B}" srcOrd="1" destOrd="0" parTransId="{A7EE7213-CC22-44C9-94D2-5AAAE3174C6E}" sibTransId="{1C395E85-A1A1-43BE-9F8F-876B740C044D}"/>
    <dgm:cxn modelId="{038D5EE3-EC71-4EB4-BA04-95035D69F3D0}" type="presOf" srcId="{91085396-A8CD-4C13-9D4B-685F1B8996BB}" destId="{992767CB-ED6B-4933-B73D-CA63BB00C739}" srcOrd="0" destOrd="0" presId="urn:microsoft.com/office/officeart/2008/layout/VerticalCurvedList"/>
    <dgm:cxn modelId="{12FDA0D0-336D-49FC-97B2-FEC6F1B5F410}" type="presParOf" srcId="{992767CB-ED6B-4933-B73D-CA63BB00C739}" destId="{FDB8DF9D-7715-4894-B5D9-35D03FA10507}" srcOrd="0" destOrd="0" presId="urn:microsoft.com/office/officeart/2008/layout/VerticalCurvedList"/>
    <dgm:cxn modelId="{C0EB5FCD-AE04-4E21-BE3C-259A3EF01A8D}" type="presParOf" srcId="{FDB8DF9D-7715-4894-B5D9-35D03FA10507}" destId="{194171FA-13E4-43CC-AEF4-F2B2B5C9B401}" srcOrd="0" destOrd="0" presId="urn:microsoft.com/office/officeart/2008/layout/VerticalCurvedList"/>
    <dgm:cxn modelId="{38B18A88-682B-4E39-8901-C54CCD27FFBB}" type="presParOf" srcId="{194171FA-13E4-43CC-AEF4-F2B2B5C9B401}" destId="{4DA5D0CF-0329-4044-8769-90DC1AE89E3E}" srcOrd="0" destOrd="0" presId="urn:microsoft.com/office/officeart/2008/layout/VerticalCurvedList"/>
    <dgm:cxn modelId="{23509AF6-547D-4A45-B008-E9E400BA9830}" type="presParOf" srcId="{194171FA-13E4-43CC-AEF4-F2B2B5C9B401}" destId="{ADACE9FD-0D11-488F-A77C-C98ED6307EF0}" srcOrd="1" destOrd="0" presId="urn:microsoft.com/office/officeart/2008/layout/VerticalCurvedList"/>
    <dgm:cxn modelId="{DD873212-97BB-4EC3-B992-F84EE4BF6850}" type="presParOf" srcId="{194171FA-13E4-43CC-AEF4-F2B2B5C9B401}" destId="{1AAD3975-1AA6-47F2-85C4-3CCE777FA3F5}" srcOrd="2" destOrd="0" presId="urn:microsoft.com/office/officeart/2008/layout/VerticalCurvedList"/>
    <dgm:cxn modelId="{B7D161DC-225D-4E47-A0A7-1EE93C51A290}" type="presParOf" srcId="{194171FA-13E4-43CC-AEF4-F2B2B5C9B401}" destId="{85C70713-0540-4CC6-BDB9-013C95252625}" srcOrd="3" destOrd="0" presId="urn:microsoft.com/office/officeart/2008/layout/VerticalCurvedList"/>
    <dgm:cxn modelId="{1925C8C9-1087-4E0C-B9F6-CB6E4E946C27}" type="presParOf" srcId="{FDB8DF9D-7715-4894-B5D9-35D03FA10507}" destId="{9032DB81-6DE7-40ED-A8A6-90763F3C7A92}" srcOrd="1" destOrd="0" presId="urn:microsoft.com/office/officeart/2008/layout/VerticalCurvedList"/>
    <dgm:cxn modelId="{C2A9D2DC-4497-4953-B1F4-DB72F1D9F7A3}" type="presParOf" srcId="{FDB8DF9D-7715-4894-B5D9-35D03FA10507}" destId="{5A954A67-BF97-40C1-AC5F-15C9BB8F207E}" srcOrd="2" destOrd="0" presId="urn:microsoft.com/office/officeart/2008/layout/VerticalCurvedList"/>
    <dgm:cxn modelId="{4FE3A2D5-1C79-42BC-937B-76433906B3D8}" type="presParOf" srcId="{5A954A67-BF97-40C1-AC5F-15C9BB8F207E}" destId="{97C6E8DB-F32A-4167-A3C6-B56DB8CC7528}" srcOrd="0" destOrd="0" presId="urn:microsoft.com/office/officeart/2008/layout/VerticalCurvedList"/>
    <dgm:cxn modelId="{75E633B6-F377-47FF-B82F-D2F6CBA24EEA}" type="presParOf" srcId="{FDB8DF9D-7715-4894-B5D9-35D03FA10507}" destId="{00E707C5-4046-4E85-A060-0BFE5B0CF555}" srcOrd="3" destOrd="0" presId="urn:microsoft.com/office/officeart/2008/layout/VerticalCurvedList"/>
    <dgm:cxn modelId="{AE68514D-47DE-4588-B1FF-80BC39000417}" type="presParOf" srcId="{FDB8DF9D-7715-4894-B5D9-35D03FA10507}" destId="{81971746-332B-42E2-B4B2-9F20146D71D5}" srcOrd="4" destOrd="0" presId="urn:microsoft.com/office/officeart/2008/layout/VerticalCurvedList"/>
    <dgm:cxn modelId="{B8E3FAF8-6147-4279-AD21-5B1319B69540}" type="presParOf" srcId="{81971746-332B-42E2-B4B2-9F20146D71D5}" destId="{BAA98DD3-3FD1-4E0B-8804-C701711781D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54F6C52-7AE8-4B53-A32F-A1D3494B12E1}" type="doc">
      <dgm:prSet loTypeId="urn:microsoft.com/office/officeart/2008/layout/VerticalCurvedList" loCatId="list" qsTypeId="urn:microsoft.com/office/officeart/2005/8/quickstyle/3d4" qsCatId="3D" csTypeId="urn:microsoft.com/office/officeart/2005/8/colors/accent1_2" csCatId="accent1" phldr="1"/>
      <dgm:spPr>
        <a:scene3d>
          <a:camera prst="orthographicFront">
            <a:rot lat="0" lon="10800000" rev="0"/>
          </a:camera>
          <a:lightRig rig="threePt" dir="t"/>
        </a:scene3d>
      </dgm:spPr>
      <dgm:t>
        <a:bodyPr/>
        <a:lstStyle/>
        <a:p>
          <a:endParaRPr lang="ru-RU"/>
        </a:p>
      </dgm:t>
    </dgm:pt>
    <dgm:pt modelId="{C6E01325-D57E-43B1-8F26-758040FEC0FB}">
      <dgm:prSet phldrT="[Текст]"/>
      <dgm:spPr>
        <a:solidFill>
          <a:srgbClr val="92D050">
            <a:alpha val="54000"/>
          </a:srgbClr>
        </a:solidFill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3D858EA8-8EB7-4E77-837D-5D1CDE75E69C}" type="sibTrans" cxnId="{FE86E1BD-E283-4648-B60C-AFDD62E2E7A1}">
      <dgm:prSet/>
      <dgm:spPr/>
      <dgm:t>
        <a:bodyPr/>
        <a:lstStyle/>
        <a:p>
          <a:endParaRPr lang="ru-RU"/>
        </a:p>
      </dgm:t>
    </dgm:pt>
    <dgm:pt modelId="{BB4A4FBA-EF43-41EC-BE96-FC9BA49AD8F0}" type="parTrans" cxnId="{FE86E1BD-E283-4648-B60C-AFDD62E2E7A1}">
      <dgm:prSet/>
      <dgm:spPr/>
      <dgm:t>
        <a:bodyPr/>
        <a:lstStyle/>
        <a:p>
          <a:endParaRPr lang="ru-RU"/>
        </a:p>
      </dgm:t>
    </dgm:pt>
    <dgm:pt modelId="{920D7A04-2013-4033-AA91-24BD867B63AC}">
      <dgm:prSet phldrT="[Текст]"/>
      <dgm:spPr>
        <a:solidFill>
          <a:srgbClr val="92D050">
            <a:alpha val="64000"/>
          </a:srgbClr>
        </a:solidFill>
        <a:effectLst>
          <a:reflection endPos="0" dist="50800" dir="5400000" sy="-100000" algn="bl" rotWithShape="0"/>
        </a:effectLst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71198C39-865A-45A4-9E48-BF2F2AC77171}" type="sibTrans" cxnId="{98ABE0AC-F23B-4E83-BD37-E1271D100DA6}">
      <dgm:prSet/>
      <dgm:spPr/>
      <dgm:t>
        <a:bodyPr/>
        <a:lstStyle/>
        <a:p>
          <a:endParaRPr lang="ru-RU"/>
        </a:p>
      </dgm:t>
    </dgm:pt>
    <dgm:pt modelId="{6C11A581-A3BD-4463-8175-197228C6412B}" type="parTrans" cxnId="{98ABE0AC-F23B-4E83-BD37-E1271D100DA6}">
      <dgm:prSet/>
      <dgm:spPr/>
      <dgm:t>
        <a:bodyPr/>
        <a:lstStyle/>
        <a:p>
          <a:endParaRPr lang="ru-RU"/>
        </a:p>
      </dgm:t>
    </dgm:pt>
    <dgm:pt modelId="{89CBF191-1357-43AC-889B-00DE168637F1}">
      <dgm:prSet phldrT="[Текст]"/>
      <dgm:spPr>
        <a:solidFill>
          <a:srgbClr val="92D050"/>
        </a:solidFill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E408E7C0-E868-4CBA-8805-38F9088DB3D7}" type="sibTrans" cxnId="{BCD6E393-E2CB-4163-AF94-00E45F2AA2BC}">
      <dgm:prSet/>
      <dgm:spPr>
        <a:ln>
          <a:solidFill>
            <a:srgbClr val="00A29E"/>
          </a:solidFill>
        </a:ln>
        <a:scene3d>
          <a:camera prst="orthographicFront">
            <a:rot lat="0" lon="10800000" rev="0"/>
          </a:camera>
          <a:lightRig rig="threePt" dir="t"/>
        </a:scene3d>
        <a:sp3d z="-40000" contourW="12700" prstMaterial="matte"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920F6F0D-C0F5-4FDD-8BCB-6F1B80BCDD77}" type="parTrans" cxnId="{BCD6E393-E2CB-4163-AF94-00E45F2AA2BC}">
      <dgm:prSet/>
      <dgm:spPr/>
      <dgm:t>
        <a:bodyPr/>
        <a:lstStyle/>
        <a:p>
          <a:endParaRPr lang="ru-RU"/>
        </a:p>
      </dgm:t>
    </dgm:pt>
    <dgm:pt modelId="{CD55436A-0D25-4695-A140-6C39DE7C1399}" type="pres">
      <dgm:prSet presAssocID="{754F6C52-7AE8-4B53-A32F-A1D3494B12E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3C0B6E1-CE4F-46F6-9E64-C7261022BBF9}" type="pres">
      <dgm:prSet presAssocID="{754F6C52-7AE8-4B53-A32F-A1D3494B12E1}" presName="Name1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7DDDED37-A608-4014-AB1F-0C0CC5189DDB}" type="pres">
      <dgm:prSet presAssocID="{754F6C52-7AE8-4B53-A32F-A1D3494B12E1}" presName="cycle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8ECF00A0-3321-4995-AC1E-E330E9A76C23}" type="pres">
      <dgm:prSet presAssocID="{754F6C52-7AE8-4B53-A32F-A1D3494B12E1}" presName="srcNode" presStyleLbl="node1" presStyleIdx="0" presStyleCnt="3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61D67843-4E1A-4359-BD97-2CC0550E23C5}" type="pres">
      <dgm:prSet presAssocID="{754F6C52-7AE8-4B53-A32F-A1D3494B12E1}" presName="conn" presStyleLbl="parChTrans1D2" presStyleIdx="0" presStyleCnt="1"/>
      <dgm:spPr/>
      <dgm:t>
        <a:bodyPr/>
        <a:lstStyle/>
        <a:p>
          <a:endParaRPr lang="ru-RU"/>
        </a:p>
      </dgm:t>
    </dgm:pt>
    <dgm:pt modelId="{C58310F9-EE03-40CF-A334-E6A8C989350D}" type="pres">
      <dgm:prSet presAssocID="{754F6C52-7AE8-4B53-A32F-A1D3494B12E1}" presName="extraNode" presStyleLbl="node1" presStyleIdx="0" presStyleCnt="3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B62FA7EF-93BC-451F-9B57-637307487B15}" type="pres">
      <dgm:prSet presAssocID="{754F6C52-7AE8-4B53-A32F-A1D3494B12E1}" presName="dstNode" presStyleLbl="node1" presStyleIdx="0" presStyleCnt="3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3EADCD42-FC11-4EC0-8530-C72C69ADDF99}" type="pres">
      <dgm:prSet presAssocID="{89CBF191-1357-43AC-889B-00DE168637F1}" presName="text_1" presStyleLbl="node1" presStyleIdx="0" presStyleCnt="3" custAng="0" custLinFactNeighborX="21765" custLinFactNeighborY="-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2D54C2-DD0E-4271-8AFB-114FE6321659}" type="pres">
      <dgm:prSet presAssocID="{89CBF191-1357-43AC-889B-00DE168637F1}" presName="accent_1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8903C989-41F7-437C-94CD-2EEFDF3AD305}" type="pres">
      <dgm:prSet presAssocID="{89CBF191-1357-43AC-889B-00DE168637F1}" presName="accentRepeatNode" presStyleLbl="solidFgAcc1" presStyleIdx="0" presStyleCnt="3"/>
      <dgm:spPr>
        <a:noFill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82FC61A1-37B4-4EC5-A818-64ABD54BDB96}" type="pres">
      <dgm:prSet presAssocID="{920D7A04-2013-4033-AA91-24BD867B63AC}" presName="text_2" presStyleLbl="node1" presStyleIdx="1" presStyleCnt="3" custScaleY="106606" custLinFactNeighborX="582" custLinFactNeighborY="18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800677-B54B-4905-9D11-407AC1D75DFE}" type="pres">
      <dgm:prSet presAssocID="{920D7A04-2013-4033-AA91-24BD867B63AC}" presName="accent_2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0AFA08AA-9D57-4C3C-A7D2-858BE3FFDB14}" type="pres">
      <dgm:prSet presAssocID="{920D7A04-2013-4033-AA91-24BD867B63AC}" presName="accentRepeatNode" presStyleLbl="solidFgAcc1" presStyleIdx="1" presStyleCnt="3"/>
      <dgm:spPr>
        <a:noFill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FBB22EA3-7FD7-400D-AD28-E277A46CB95F}" type="pres">
      <dgm:prSet presAssocID="{C6E01325-D57E-43B1-8F26-758040FEC0FB}" presName="text_3" presStyleLbl="node1" presStyleIdx="2" presStyleCnt="3" custScaleY="113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174FCF-9A3C-4BEA-BCC4-BE1B74857C5A}" type="pres">
      <dgm:prSet presAssocID="{C6E01325-D57E-43B1-8F26-758040FEC0FB}" presName="accent_3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02A8A818-ED12-4C00-B39B-EA5AC4A884A1}" type="pres">
      <dgm:prSet presAssocID="{C6E01325-D57E-43B1-8F26-758040FEC0FB}" presName="accentRepeatNode" presStyleLbl="solidFgAcc1" presStyleIdx="2" presStyleCnt="3"/>
      <dgm:spPr>
        <a:noFill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</dgm:ptLst>
  <dgm:cxnLst>
    <dgm:cxn modelId="{77A1B555-9B86-40BD-AE1D-6DDEDD507154}" type="presOf" srcId="{89CBF191-1357-43AC-889B-00DE168637F1}" destId="{3EADCD42-FC11-4EC0-8530-C72C69ADDF99}" srcOrd="0" destOrd="0" presId="urn:microsoft.com/office/officeart/2008/layout/VerticalCurvedList"/>
    <dgm:cxn modelId="{28D430E3-1F81-411D-8FC7-61DE2C12DEDD}" type="presOf" srcId="{754F6C52-7AE8-4B53-A32F-A1D3494B12E1}" destId="{CD55436A-0D25-4695-A140-6C39DE7C1399}" srcOrd="0" destOrd="0" presId="urn:microsoft.com/office/officeart/2008/layout/VerticalCurvedList"/>
    <dgm:cxn modelId="{98ABE0AC-F23B-4E83-BD37-E1271D100DA6}" srcId="{754F6C52-7AE8-4B53-A32F-A1D3494B12E1}" destId="{920D7A04-2013-4033-AA91-24BD867B63AC}" srcOrd="1" destOrd="0" parTransId="{6C11A581-A3BD-4463-8175-197228C6412B}" sibTransId="{71198C39-865A-45A4-9E48-BF2F2AC77171}"/>
    <dgm:cxn modelId="{FE86E1BD-E283-4648-B60C-AFDD62E2E7A1}" srcId="{754F6C52-7AE8-4B53-A32F-A1D3494B12E1}" destId="{C6E01325-D57E-43B1-8F26-758040FEC0FB}" srcOrd="2" destOrd="0" parTransId="{BB4A4FBA-EF43-41EC-BE96-FC9BA49AD8F0}" sibTransId="{3D858EA8-8EB7-4E77-837D-5D1CDE75E69C}"/>
    <dgm:cxn modelId="{153B809B-7591-4991-A959-45D55D57E1B7}" type="presOf" srcId="{C6E01325-D57E-43B1-8F26-758040FEC0FB}" destId="{FBB22EA3-7FD7-400D-AD28-E277A46CB95F}" srcOrd="0" destOrd="0" presId="urn:microsoft.com/office/officeart/2008/layout/VerticalCurvedList"/>
    <dgm:cxn modelId="{BCD6E393-E2CB-4163-AF94-00E45F2AA2BC}" srcId="{754F6C52-7AE8-4B53-A32F-A1D3494B12E1}" destId="{89CBF191-1357-43AC-889B-00DE168637F1}" srcOrd="0" destOrd="0" parTransId="{920F6F0D-C0F5-4FDD-8BCB-6F1B80BCDD77}" sibTransId="{E408E7C0-E868-4CBA-8805-38F9088DB3D7}"/>
    <dgm:cxn modelId="{45B4FAC7-FB45-4FA1-B5AB-FA54B2BB0039}" type="presOf" srcId="{E408E7C0-E868-4CBA-8805-38F9088DB3D7}" destId="{61D67843-4E1A-4359-BD97-2CC0550E23C5}" srcOrd="0" destOrd="0" presId="urn:microsoft.com/office/officeart/2008/layout/VerticalCurvedList"/>
    <dgm:cxn modelId="{9EE76D29-EBCD-4174-BB9C-6F29C6BCF974}" type="presOf" srcId="{920D7A04-2013-4033-AA91-24BD867B63AC}" destId="{82FC61A1-37B4-4EC5-A818-64ABD54BDB96}" srcOrd="0" destOrd="0" presId="urn:microsoft.com/office/officeart/2008/layout/VerticalCurvedList"/>
    <dgm:cxn modelId="{88210CA5-0334-40C0-BC78-659781CCC27F}" type="presParOf" srcId="{CD55436A-0D25-4695-A140-6C39DE7C1399}" destId="{F3C0B6E1-CE4F-46F6-9E64-C7261022BBF9}" srcOrd="0" destOrd="0" presId="urn:microsoft.com/office/officeart/2008/layout/VerticalCurvedList"/>
    <dgm:cxn modelId="{84B8D00A-B36C-42CB-A259-E3DAD2976773}" type="presParOf" srcId="{F3C0B6E1-CE4F-46F6-9E64-C7261022BBF9}" destId="{7DDDED37-A608-4014-AB1F-0C0CC5189DDB}" srcOrd="0" destOrd="0" presId="urn:microsoft.com/office/officeart/2008/layout/VerticalCurvedList"/>
    <dgm:cxn modelId="{5F8C06FD-4CA9-41E2-9B0F-0642A0AB64C6}" type="presParOf" srcId="{7DDDED37-A608-4014-AB1F-0C0CC5189DDB}" destId="{8ECF00A0-3321-4995-AC1E-E330E9A76C23}" srcOrd="0" destOrd="0" presId="urn:microsoft.com/office/officeart/2008/layout/VerticalCurvedList"/>
    <dgm:cxn modelId="{F267844A-E17A-4821-A07D-5201B0FC5E0B}" type="presParOf" srcId="{7DDDED37-A608-4014-AB1F-0C0CC5189DDB}" destId="{61D67843-4E1A-4359-BD97-2CC0550E23C5}" srcOrd="1" destOrd="0" presId="urn:microsoft.com/office/officeart/2008/layout/VerticalCurvedList"/>
    <dgm:cxn modelId="{CBC3CC18-8133-4F87-B839-94FBC12AAD7D}" type="presParOf" srcId="{7DDDED37-A608-4014-AB1F-0C0CC5189DDB}" destId="{C58310F9-EE03-40CF-A334-E6A8C989350D}" srcOrd="2" destOrd="0" presId="urn:microsoft.com/office/officeart/2008/layout/VerticalCurvedList"/>
    <dgm:cxn modelId="{4CD04674-CDD4-4241-870E-878F26F2346E}" type="presParOf" srcId="{7DDDED37-A608-4014-AB1F-0C0CC5189DDB}" destId="{B62FA7EF-93BC-451F-9B57-637307487B15}" srcOrd="3" destOrd="0" presId="urn:microsoft.com/office/officeart/2008/layout/VerticalCurvedList"/>
    <dgm:cxn modelId="{58399A1C-7E51-4E47-9D61-B6D1442C022B}" type="presParOf" srcId="{F3C0B6E1-CE4F-46F6-9E64-C7261022BBF9}" destId="{3EADCD42-FC11-4EC0-8530-C72C69ADDF99}" srcOrd="1" destOrd="0" presId="urn:microsoft.com/office/officeart/2008/layout/VerticalCurvedList"/>
    <dgm:cxn modelId="{F5E5469A-2F19-4C7E-A0F2-C9CBE9786AE9}" type="presParOf" srcId="{F3C0B6E1-CE4F-46F6-9E64-C7261022BBF9}" destId="{722D54C2-DD0E-4271-8AFB-114FE6321659}" srcOrd="2" destOrd="0" presId="urn:microsoft.com/office/officeart/2008/layout/VerticalCurvedList"/>
    <dgm:cxn modelId="{D489A3C9-71BB-4C12-BEA7-2B83A3D3915A}" type="presParOf" srcId="{722D54C2-DD0E-4271-8AFB-114FE6321659}" destId="{8903C989-41F7-437C-94CD-2EEFDF3AD305}" srcOrd="0" destOrd="0" presId="urn:microsoft.com/office/officeart/2008/layout/VerticalCurvedList"/>
    <dgm:cxn modelId="{AFEA0112-CEA2-491A-B0B6-1DB96B5108CC}" type="presParOf" srcId="{F3C0B6E1-CE4F-46F6-9E64-C7261022BBF9}" destId="{82FC61A1-37B4-4EC5-A818-64ABD54BDB96}" srcOrd="3" destOrd="0" presId="urn:microsoft.com/office/officeart/2008/layout/VerticalCurvedList"/>
    <dgm:cxn modelId="{2FAF5B1A-9148-4ADD-A45C-D95C2A73B717}" type="presParOf" srcId="{F3C0B6E1-CE4F-46F6-9E64-C7261022BBF9}" destId="{13800677-B54B-4905-9D11-407AC1D75DFE}" srcOrd="4" destOrd="0" presId="urn:microsoft.com/office/officeart/2008/layout/VerticalCurvedList"/>
    <dgm:cxn modelId="{87085F14-10A9-43E9-A406-ED12BA3E20E0}" type="presParOf" srcId="{13800677-B54B-4905-9D11-407AC1D75DFE}" destId="{0AFA08AA-9D57-4C3C-A7D2-858BE3FFDB14}" srcOrd="0" destOrd="0" presId="urn:microsoft.com/office/officeart/2008/layout/VerticalCurvedList"/>
    <dgm:cxn modelId="{16A88CCA-5F67-4E1B-AC40-D06CF956594F}" type="presParOf" srcId="{F3C0B6E1-CE4F-46F6-9E64-C7261022BBF9}" destId="{FBB22EA3-7FD7-400D-AD28-E277A46CB95F}" srcOrd="5" destOrd="0" presId="urn:microsoft.com/office/officeart/2008/layout/VerticalCurvedList"/>
    <dgm:cxn modelId="{C1B5FDDF-8507-4681-B06A-12470A5C079C}" type="presParOf" srcId="{F3C0B6E1-CE4F-46F6-9E64-C7261022BBF9}" destId="{45174FCF-9A3C-4BEA-BCC4-BE1B74857C5A}" srcOrd="6" destOrd="0" presId="urn:microsoft.com/office/officeart/2008/layout/VerticalCurvedList"/>
    <dgm:cxn modelId="{93DB611F-98E3-4F4E-B6CB-D6F0CF0ED5A4}" type="presParOf" srcId="{45174FCF-9A3C-4BEA-BCC4-BE1B74857C5A}" destId="{02A8A818-ED12-4C00-B39B-EA5AC4A884A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295803F-228F-43B4-B9AA-9BBA26F1EE21}" type="doc">
      <dgm:prSet loTypeId="urn:microsoft.com/office/officeart/2005/8/layout/equation1" loCatId="relationship" qsTypeId="urn:microsoft.com/office/officeart/2005/8/quickstyle/3d2" qsCatId="3D" csTypeId="urn:microsoft.com/office/officeart/2005/8/colors/colorful2" csCatId="colorful" phldr="1"/>
      <dgm:spPr/>
    </dgm:pt>
    <dgm:pt modelId="{E1484891-23C7-4E28-8BF2-2081FCD38853}">
      <dgm:prSet phldrT="[Текст]" custT="1"/>
      <dgm:spPr/>
      <dgm:t>
        <a:bodyPr/>
        <a:lstStyle/>
        <a:p>
          <a:r>
            <a:rPr lang="ru-RU" sz="2000" dirty="0" smtClean="0"/>
            <a:t>Расходы </a:t>
          </a:r>
        </a:p>
        <a:p>
          <a:r>
            <a:rPr lang="ru-RU" sz="2000" dirty="0" smtClean="0"/>
            <a:t>713 208,76</a:t>
          </a:r>
          <a:endParaRPr lang="ru-RU" sz="2000" dirty="0" smtClean="0"/>
        </a:p>
        <a:p>
          <a:r>
            <a:rPr lang="ru-RU" sz="2000" dirty="0" smtClean="0"/>
            <a:t>тыс. руб. </a:t>
          </a:r>
          <a:endParaRPr lang="ru-RU" sz="2000" dirty="0"/>
        </a:p>
      </dgm:t>
    </dgm:pt>
    <dgm:pt modelId="{1274D466-0B4B-4EA2-B698-8E7C1FB5B813}" type="parTrans" cxnId="{176A956F-5CE3-4A57-97F0-BC0F499F4CDB}">
      <dgm:prSet/>
      <dgm:spPr/>
      <dgm:t>
        <a:bodyPr/>
        <a:lstStyle/>
        <a:p>
          <a:endParaRPr lang="ru-RU"/>
        </a:p>
      </dgm:t>
    </dgm:pt>
    <dgm:pt modelId="{7D02FF5C-62A9-476E-9F7E-D986E0D0BA74}" type="sibTrans" cxnId="{176A956F-5CE3-4A57-97F0-BC0F499F4CDB}">
      <dgm:prSet/>
      <dgm:spPr/>
      <dgm:t>
        <a:bodyPr/>
        <a:lstStyle/>
        <a:p>
          <a:endParaRPr lang="ru-RU" dirty="0"/>
        </a:p>
      </dgm:t>
    </dgm:pt>
    <dgm:pt modelId="{5AAD36DF-A4A8-430A-809C-CA47930F77EA}">
      <dgm:prSet phldrT="[Текст]" custT="1"/>
      <dgm:spPr/>
      <dgm:t>
        <a:bodyPr/>
        <a:lstStyle/>
        <a:p>
          <a:r>
            <a:rPr lang="ru-RU" sz="2000" dirty="0" smtClean="0"/>
            <a:t>Дефицит   </a:t>
          </a:r>
        </a:p>
        <a:p>
          <a:r>
            <a:rPr lang="ru-RU" sz="2000" dirty="0" smtClean="0"/>
            <a:t> </a:t>
          </a:r>
          <a:r>
            <a:rPr lang="ru-RU" sz="2000" dirty="0" smtClean="0"/>
            <a:t>- 6 244,15</a:t>
          </a:r>
          <a:endParaRPr lang="ru-RU" sz="2000" dirty="0" smtClean="0"/>
        </a:p>
        <a:p>
          <a:r>
            <a:rPr lang="ru-RU" sz="2000" dirty="0" smtClean="0"/>
            <a:t> тыс. руб.</a:t>
          </a:r>
          <a:endParaRPr lang="ru-RU" sz="2000" dirty="0"/>
        </a:p>
      </dgm:t>
    </dgm:pt>
    <dgm:pt modelId="{D4407A14-803F-40EE-81ED-42B86406F4CE}" type="parTrans" cxnId="{6DF8F2C0-1672-4577-8E57-7563DACE0EEE}">
      <dgm:prSet/>
      <dgm:spPr/>
      <dgm:t>
        <a:bodyPr/>
        <a:lstStyle/>
        <a:p>
          <a:endParaRPr lang="ru-RU"/>
        </a:p>
      </dgm:t>
    </dgm:pt>
    <dgm:pt modelId="{C9EA4A07-732D-46DD-80A4-5055942CF947}" type="sibTrans" cxnId="{6DF8F2C0-1672-4577-8E57-7563DACE0EEE}">
      <dgm:prSet/>
      <dgm:spPr/>
      <dgm:t>
        <a:bodyPr/>
        <a:lstStyle/>
        <a:p>
          <a:endParaRPr lang="ru-RU" dirty="0"/>
        </a:p>
      </dgm:t>
    </dgm:pt>
    <dgm:pt modelId="{F397B7ED-BB9E-473F-BC47-DC0BBADDC1C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 Доходы 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706 964,61</a:t>
          </a:r>
          <a:endParaRPr lang="ru-RU" sz="2000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тыс. руб.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/>
        </a:p>
      </dgm:t>
    </dgm:pt>
    <dgm:pt modelId="{A652190E-4D83-4C68-84F4-D158D59A2EB3}" type="parTrans" cxnId="{5D777841-6514-4FA1-B2CE-54E866D3267C}">
      <dgm:prSet/>
      <dgm:spPr/>
      <dgm:t>
        <a:bodyPr/>
        <a:lstStyle/>
        <a:p>
          <a:endParaRPr lang="ru-RU"/>
        </a:p>
      </dgm:t>
    </dgm:pt>
    <dgm:pt modelId="{0453D8AB-1732-408D-8395-3A4536147566}" type="sibTrans" cxnId="{5D777841-6514-4FA1-B2CE-54E866D3267C}">
      <dgm:prSet/>
      <dgm:spPr/>
      <dgm:t>
        <a:bodyPr/>
        <a:lstStyle/>
        <a:p>
          <a:endParaRPr lang="ru-RU"/>
        </a:p>
      </dgm:t>
    </dgm:pt>
    <dgm:pt modelId="{12FD0E28-E300-4164-ACD6-797DC7CAC9C8}" type="pres">
      <dgm:prSet presAssocID="{F295803F-228F-43B4-B9AA-9BBA26F1EE21}" presName="linearFlow" presStyleCnt="0">
        <dgm:presLayoutVars>
          <dgm:dir/>
          <dgm:resizeHandles val="exact"/>
        </dgm:presLayoutVars>
      </dgm:prSet>
      <dgm:spPr/>
    </dgm:pt>
    <dgm:pt modelId="{9DE2CEA9-5B7D-49A8-AB9D-12456A0D6933}" type="pres">
      <dgm:prSet presAssocID="{E1484891-23C7-4E28-8BF2-2081FCD38853}" presName="node" presStyleLbl="node1" presStyleIdx="0" presStyleCnt="3" custScaleX="121700" custScaleY="101966" custLinFactX="155260" custLinFactNeighborX="200000" custLinFactNeighborY="-26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1E2E1-5F80-4CF4-A564-3EE810DE9991}" type="pres">
      <dgm:prSet presAssocID="{7D02FF5C-62A9-476E-9F7E-D986E0D0BA74}" presName="spacerL" presStyleCnt="0"/>
      <dgm:spPr/>
    </dgm:pt>
    <dgm:pt modelId="{F5ABC562-6BBC-4E78-84C7-24E7E9A36D70}" type="pres">
      <dgm:prSet presAssocID="{7D02FF5C-62A9-476E-9F7E-D986E0D0BA74}" presName="sibTrans" presStyleLbl="sibTrans2D1" presStyleIdx="0" presStyleCnt="2" custScaleX="63297"/>
      <dgm:spPr>
        <a:prstGeom prst="mathMinus">
          <a:avLst/>
        </a:prstGeom>
      </dgm:spPr>
      <dgm:t>
        <a:bodyPr/>
        <a:lstStyle/>
        <a:p>
          <a:endParaRPr lang="ru-RU"/>
        </a:p>
      </dgm:t>
    </dgm:pt>
    <dgm:pt modelId="{6905A703-8995-4C6C-96E1-5A0272528D30}" type="pres">
      <dgm:prSet presAssocID="{7D02FF5C-62A9-476E-9F7E-D986E0D0BA74}" presName="spacerR" presStyleCnt="0"/>
      <dgm:spPr/>
    </dgm:pt>
    <dgm:pt modelId="{5D6BC5D9-25DE-4CCA-AF94-78F697429E65}" type="pres">
      <dgm:prSet presAssocID="{5AAD36DF-A4A8-430A-809C-CA47930F77EA}" presName="node" presStyleLbl="node1" presStyleIdx="1" presStyleCnt="3" custScaleX="119782" custLinFactX="153630" custLinFactNeighborX="200000" custLinFactNeighborY="-3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93CAA3-94AF-40BB-8DA3-C5D9479433F3}" type="pres">
      <dgm:prSet presAssocID="{C9EA4A07-732D-46DD-80A4-5055942CF947}" presName="spacerL" presStyleCnt="0"/>
      <dgm:spPr/>
    </dgm:pt>
    <dgm:pt modelId="{A078007E-6145-49A7-86AF-B494D3E7A950}" type="pres">
      <dgm:prSet presAssocID="{C9EA4A07-732D-46DD-80A4-5055942CF947}" presName="sibTrans" presStyleLbl="sibTrans2D1" presStyleIdx="1" presStyleCnt="2" custScaleX="57028"/>
      <dgm:spPr/>
      <dgm:t>
        <a:bodyPr/>
        <a:lstStyle/>
        <a:p>
          <a:endParaRPr lang="ru-RU"/>
        </a:p>
      </dgm:t>
    </dgm:pt>
    <dgm:pt modelId="{2484E8E1-C707-4134-B5F6-36A0A5062C1A}" type="pres">
      <dgm:prSet presAssocID="{C9EA4A07-732D-46DD-80A4-5055942CF947}" presName="spacerR" presStyleCnt="0"/>
      <dgm:spPr/>
    </dgm:pt>
    <dgm:pt modelId="{0C53D6A7-77C2-41C6-9B8F-3BD37335F8B0}" type="pres">
      <dgm:prSet presAssocID="{F397B7ED-BB9E-473F-BC47-DC0BBADDC1C3}" presName="node" presStyleLbl="node1" presStyleIdx="2" presStyleCnt="3" custScaleX="120458" custLinFactX="-308364" custLinFactNeighborX="-400000" custLinFactNeighborY="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6937F1-507F-4876-BD7F-78F0BD79C9A5}" type="presOf" srcId="{C9EA4A07-732D-46DD-80A4-5055942CF947}" destId="{A078007E-6145-49A7-86AF-B494D3E7A950}" srcOrd="0" destOrd="0" presId="urn:microsoft.com/office/officeart/2005/8/layout/equation1"/>
    <dgm:cxn modelId="{5D777841-6514-4FA1-B2CE-54E866D3267C}" srcId="{F295803F-228F-43B4-B9AA-9BBA26F1EE21}" destId="{F397B7ED-BB9E-473F-BC47-DC0BBADDC1C3}" srcOrd="2" destOrd="0" parTransId="{A652190E-4D83-4C68-84F4-D158D59A2EB3}" sibTransId="{0453D8AB-1732-408D-8395-3A4536147566}"/>
    <dgm:cxn modelId="{B58C3B1E-66E5-4E60-A356-F25364A8C374}" type="presOf" srcId="{F397B7ED-BB9E-473F-BC47-DC0BBADDC1C3}" destId="{0C53D6A7-77C2-41C6-9B8F-3BD37335F8B0}" srcOrd="0" destOrd="0" presId="urn:microsoft.com/office/officeart/2005/8/layout/equation1"/>
    <dgm:cxn modelId="{8092437C-35DD-4646-AE2D-ABE0A2A90A9E}" type="presOf" srcId="{F295803F-228F-43B4-B9AA-9BBA26F1EE21}" destId="{12FD0E28-E300-4164-ACD6-797DC7CAC9C8}" srcOrd="0" destOrd="0" presId="urn:microsoft.com/office/officeart/2005/8/layout/equation1"/>
    <dgm:cxn modelId="{1DC53763-0EBE-4A81-A756-6657B3CDFA56}" type="presOf" srcId="{E1484891-23C7-4E28-8BF2-2081FCD38853}" destId="{9DE2CEA9-5B7D-49A8-AB9D-12456A0D6933}" srcOrd="0" destOrd="0" presId="urn:microsoft.com/office/officeart/2005/8/layout/equation1"/>
    <dgm:cxn modelId="{176A956F-5CE3-4A57-97F0-BC0F499F4CDB}" srcId="{F295803F-228F-43B4-B9AA-9BBA26F1EE21}" destId="{E1484891-23C7-4E28-8BF2-2081FCD38853}" srcOrd="0" destOrd="0" parTransId="{1274D466-0B4B-4EA2-B698-8E7C1FB5B813}" sibTransId="{7D02FF5C-62A9-476E-9F7E-D986E0D0BA74}"/>
    <dgm:cxn modelId="{EB8EAE54-0F62-4D1F-8FCA-0698EBE0452D}" type="presOf" srcId="{7D02FF5C-62A9-476E-9F7E-D986E0D0BA74}" destId="{F5ABC562-6BBC-4E78-84C7-24E7E9A36D70}" srcOrd="0" destOrd="0" presId="urn:microsoft.com/office/officeart/2005/8/layout/equation1"/>
    <dgm:cxn modelId="{6DF8F2C0-1672-4577-8E57-7563DACE0EEE}" srcId="{F295803F-228F-43B4-B9AA-9BBA26F1EE21}" destId="{5AAD36DF-A4A8-430A-809C-CA47930F77EA}" srcOrd="1" destOrd="0" parTransId="{D4407A14-803F-40EE-81ED-42B86406F4CE}" sibTransId="{C9EA4A07-732D-46DD-80A4-5055942CF947}"/>
    <dgm:cxn modelId="{A9D148AA-0C78-4E5E-AFF6-6A16C7C31CCD}" type="presOf" srcId="{5AAD36DF-A4A8-430A-809C-CA47930F77EA}" destId="{5D6BC5D9-25DE-4CCA-AF94-78F697429E65}" srcOrd="0" destOrd="0" presId="urn:microsoft.com/office/officeart/2005/8/layout/equation1"/>
    <dgm:cxn modelId="{81DD8E5A-DD36-411F-997F-B309E585F5BF}" type="presParOf" srcId="{12FD0E28-E300-4164-ACD6-797DC7CAC9C8}" destId="{9DE2CEA9-5B7D-49A8-AB9D-12456A0D6933}" srcOrd="0" destOrd="0" presId="urn:microsoft.com/office/officeart/2005/8/layout/equation1"/>
    <dgm:cxn modelId="{F1D7D717-208B-41D1-AAFF-767605EEB19A}" type="presParOf" srcId="{12FD0E28-E300-4164-ACD6-797DC7CAC9C8}" destId="{2D31E2E1-5F80-4CF4-A564-3EE810DE9991}" srcOrd="1" destOrd="0" presId="urn:microsoft.com/office/officeart/2005/8/layout/equation1"/>
    <dgm:cxn modelId="{657A3137-EE88-4F30-A357-90A6FD8BD6A0}" type="presParOf" srcId="{12FD0E28-E300-4164-ACD6-797DC7CAC9C8}" destId="{F5ABC562-6BBC-4E78-84C7-24E7E9A36D70}" srcOrd="2" destOrd="0" presId="urn:microsoft.com/office/officeart/2005/8/layout/equation1"/>
    <dgm:cxn modelId="{DF6FDDAD-2B98-49C1-A660-E82E0157CB8A}" type="presParOf" srcId="{12FD0E28-E300-4164-ACD6-797DC7CAC9C8}" destId="{6905A703-8995-4C6C-96E1-5A0272528D30}" srcOrd="3" destOrd="0" presId="urn:microsoft.com/office/officeart/2005/8/layout/equation1"/>
    <dgm:cxn modelId="{5F963A28-C6E8-4C95-B391-88B454CBEC2C}" type="presParOf" srcId="{12FD0E28-E300-4164-ACD6-797DC7CAC9C8}" destId="{5D6BC5D9-25DE-4CCA-AF94-78F697429E65}" srcOrd="4" destOrd="0" presId="urn:microsoft.com/office/officeart/2005/8/layout/equation1"/>
    <dgm:cxn modelId="{DEE098F1-6E0B-4140-BF43-4F9604210843}" type="presParOf" srcId="{12FD0E28-E300-4164-ACD6-797DC7CAC9C8}" destId="{F793CAA3-94AF-40BB-8DA3-C5D9479433F3}" srcOrd="5" destOrd="0" presId="urn:microsoft.com/office/officeart/2005/8/layout/equation1"/>
    <dgm:cxn modelId="{6B48D9EB-95F4-4A49-849D-5E2B2B373884}" type="presParOf" srcId="{12FD0E28-E300-4164-ACD6-797DC7CAC9C8}" destId="{A078007E-6145-49A7-86AF-B494D3E7A950}" srcOrd="6" destOrd="0" presId="urn:microsoft.com/office/officeart/2005/8/layout/equation1"/>
    <dgm:cxn modelId="{1D1E9E8C-16A8-4A19-A84C-5640251C6A61}" type="presParOf" srcId="{12FD0E28-E300-4164-ACD6-797DC7CAC9C8}" destId="{2484E8E1-C707-4134-B5F6-36A0A5062C1A}" srcOrd="7" destOrd="0" presId="urn:microsoft.com/office/officeart/2005/8/layout/equation1"/>
    <dgm:cxn modelId="{41845C9C-FEBF-4CC3-A2AF-1E03BEC55189}" type="presParOf" srcId="{12FD0E28-E300-4164-ACD6-797DC7CAC9C8}" destId="{0C53D6A7-77C2-41C6-9B8F-3BD37335F8B0}" srcOrd="8" destOrd="0" presId="urn:microsoft.com/office/officeart/2005/8/layout/equation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AAC4D5-A944-469E-A2DD-018EA0506A7F}">
      <dsp:nvSpPr>
        <dsp:cNvPr id="0" name=""/>
        <dsp:cNvSpPr/>
      </dsp:nvSpPr>
      <dsp:spPr>
        <a:xfrm>
          <a:off x="2269749" y="3126859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E7F165A-3E6B-4B1E-85BC-D5548053361B}">
      <dsp:nvSpPr>
        <dsp:cNvPr id="0" name=""/>
        <dsp:cNvSpPr/>
      </dsp:nvSpPr>
      <dsp:spPr>
        <a:xfrm>
          <a:off x="2110474" y="3382105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40D6D85-79ED-4E53-8B6A-AAC8043DA4EB}">
      <dsp:nvSpPr>
        <dsp:cNvPr id="0" name=""/>
        <dsp:cNvSpPr/>
      </dsp:nvSpPr>
      <dsp:spPr>
        <a:xfrm>
          <a:off x="1920654" y="3603092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A6EA3CD-1581-4A4E-AFE5-806FED7D908F}">
      <dsp:nvSpPr>
        <dsp:cNvPr id="0" name=""/>
        <dsp:cNvSpPr/>
      </dsp:nvSpPr>
      <dsp:spPr>
        <a:xfrm>
          <a:off x="2147566" y="557999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F3C7CB-3E50-40EB-BB7B-C913272814B5}">
      <dsp:nvSpPr>
        <dsp:cNvPr id="0" name=""/>
        <dsp:cNvSpPr/>
      </dsp:nvSpPr>
      <dsp:spPr>
        <a:xfrm>
          <a:off x="2390477" y="413247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91AC50D-29F9-44B3-A6C5-6F0A0CB6C679}">
      <dsp:nvSpPr>
        <dsp:cNvPr id="0" name=""/>
        <dsp:cNvSpPr/>
      </dsp:nvSpPr>
      <dsp:spPr>
        <a:xfrm>
          <a:off x="2632662" y="268496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236BAB3-5F92-46B1-831C-71F0EB23F0E0}">
      <dsp:nvSpPr>
        <dsp:cNvPr id="0" name=""/>
        <dsp:cNvSpPr/>
      </dsp:nvSpPr>
      <dsp:spPr>
        <a:xfrm>
          <a:off x="2874846" y="413247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670BB7B-F894-4295-A045-B1B5FFA0066A}">
      <dsp:nvSpPr>
        <dsp:cNvPr id="0" name=""/>
        <dsp:cNvSpPr/>
      </dsp:nvSpPr>
      <dsp:spPr>
        <a:xfrm>
          <a:off x="3117758" y="557999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2B17C92-33F3-4BA7-B422-A27781CD8CE8}">
      <dsp:nvSpPr>
        <dsp:cNvPr id="0" name=""/>
        <dsp:cNvSpPr/>
      </dsp:nvSpPr>
      <dsp:spPr>
        <a:xfrm>
          <a:off x="2632662" y="573922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9AE5B94-9677-403B-BD0A-9164CC4358AF}">
      <dsp:nvSpPr>
        <dsp:cNvPr id="0" name=""/>
        <dsp:cNvSpPr/>
      </dsp:nvSpPr>
      <dsp:spPr>
        <a:xfrm>
          <a:off x="2632662" y="879348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14321C8-3003-4340-92F3-A48C88C25A5A}">
      <dsp:nvSpPr>
        <dsp:cNvPr id="0" name=""/>
        <dsp:cNvSpPr/>
      </dsp:nvSpPr>
      <dsp:spPr>
        <a:xfrm>
          <a:off x="2772324" y="2232244"/>
          <a:ext cx="3921498" cy="105186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005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Прогноз на 2020 год</a:t>
          </a:r>
          <a:endParaRPr lang="ru-RU" sz="2300" kern="1200" dirty="0"/>
        </a:p>
      </dsp:txBody>
      <dsp:txXfrm>
        <a:off x="2823672" y="2283592"/>
        <a:ext cx="3818802" cy="949166"/>
      </dsp:txXfrm>
    </dsp:sp>
    <dsp:sp modelId="{0F52015B-3452-4BA6-A848-98F8F58CCADA}">
      <dsp:nvSpPr>
        <dsp:cNvPr id="0" name=""/>
        <dsp:cNvSpPr/>
      </dsp:nvSpPr>
      <dsp:spPr>
        <a:xfrm>
          <a:off x="0" y="3637610"/>
          <a:ext cx="1827238" cy="1721413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DDFEE93-7962-45B1-A523-7BA624812043}">
      <dsp:nvSpPr>
        <dsp:cNvPr id="0" name=""/>
        <dsp:cNvSpPr/>
      </dsp:nvSpPr>
      <dsp:spPr>
        <a:xfrm>
          <a:off x="1476164" y="4535715"/>
          <a:ext cx="4879284" cy="105186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alphaOff val="0"/>
                <a:shade val="51000"/>
                <a:satMod val="130000"/>
                <a:lumMod val="6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005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</a:t>
          </a:r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в 2019 году</a:t>
          </a:r>
          <a:endParaRPr lang="ru-RU" sz="2300" kern="1200" dirty="0"/>
        </a:p>
      </dsp:txBody>
      <dsp:txXfrm>
        <a:off x="1527512" y="4587063"/>
        <a:ext cx="4776588" cy="949166"/>
      </dsp:txXfrm>
    </dsp:sp>
    <dsp:sp modelId="{44D6CC3A-E875-425F-AAFB-016F6D4B250E}">
      <dsp:nvSpPr>
        <dsp:cNvPr id="0" name=""/>
        <dsp:cNvSpPr/>
      </dsp:nvSpPr>
      <dsp:spPr>
        <a:xfrm>
          <a:off x="1480867" y="1138585"/>
          <a:ext cx="1910893" cy="1748848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2B416A-C303-4477-A266-556F90AC66DE}">
      <dsp:nvSpPr>
        <dsp:cNvPr id="0" name=""/>
        <dsp:cNvSpPr/>
      </dsp:nvSpPr>
      <dsp:spPr>
        <a:xfrm>
          <a:off x="0" y="72008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Расходы на заработную плату с начислениями работникам</a:t>
          </a:r>
          <a:r>
            <a:rPr lang="en-US" sz="1700" kern="1200" dirty="0" smtClean="0"/>
            <a:t> </a:t>
          </a:r>
          <a:r>
            <a:rPr lang="ru-RU" sz="1700" kern="1200" dirty="0" smtClean="0"/>
            <a:t>учреждений  бюджетной сферы  и органов местного самоуправления предусмотрены в условиях 2019 года с учетом индексации заработной платы, осуществленной в 2019 году (4,3% с 01.10.2019 года)</a:t>
          </a:r>
          <a:endParaRPr lang="ru-RU" sz="1700" kern="1200" dirty="0"/>
        </a:p>
      </dsp:txBody>
      <dsp:txXfrm>
        <a:off x="62930" y="134938"/>
        <a:ext cx="7939036" cy="1163260"/>
      </dsp:txXfrm>
    </dsp:sp>
    <dsp:sp modelId="{C674B309-6281-4FE3-AF86-2E72E064B494}">
      <dsp:nvSpPr>
        <dsp:cNvPr id="0" name=""/>
        <dsp:cNvSpPr/>
      </dsp:nvSpPr>
      <dsp:spPr>
        <a:xfrm>
          <a:off x="0" y="1458707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 проекте решения не учтено повышение заработной платы работникам бюджетной сферы 01.10.2020 года на 3,8% (за исключением указных категорий), а также не учтено повышение МРОТ с 01.01.2020 до 12130 руб.</a:t>
          </a:r>
          <a:endParaRPr lang="ru-RU" sz="1700" kern="1200" dirty="0"/>
        </a:p>
      </dsp:txBody>
      <dsp:txXfrm>
        <a:off x="62930" y="1521637"/>
        <a:ext cx="7939036" cy="1163260"/>
      </dsp:txXfrm>
    </dsp:sp>
    <dsp:sp modelId="{7FB2298B-B799-4259-ACBD-E1C24B0DCFAC}">
      <dsp:nvSpPr>
        <dsp:cNvPr id="0" name=""/>
        <dsp:cNvSpPr/>
      </dsp:nvSpPr>
      <dsp:spPr>
        <a:xfrm>
          <a:off x="0" y="2823314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 smtClean="0"/>
            <a:t>Расходы на оплату коммунальных услуг муниципальных учреждений  предусмотрены с учетом роста тарифов на планируемый период по данным региональной службы по тарифам Кировской области.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</a:t>
          </a:r>
          <a:endParaRPr lang="ru-RU" sz="1700" kern="1200" dirty="0"/>
        </a:p>
      </dsp:txBody>
      <dsp:txXfrm>
        <a:off x="62930" y="2886244"/>
        <a:ext cx="7939036" cy="1163260"/>
      </dsp:txXfrm>
    </dsp:sp>
    <dsp:sp modelId="{A2152764-47E0-42E1-BC7A-55A8BA34F3A7}">
      <dsp:nvSpPr>
        <dsp:cNvPr id="0" name=""/>
        <dsp:cNvSpPr/>
      </dsp:nvSpPr>
      <dsp:spPr>
        <a:xfrm>
          <a:off x="0" y="4248478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 smtClean="0"/>
            <a:t>Все остальные расходы, связанные в том числе с материальными затратами муниципальных учреждений, предусмотрены  без учета индексации.</a:t>
          </a:r>
        </a:p>
      </dsp:txBody>
      <dsp:txXfrm>
        <a:off x="62930" y="4311408"/>
        <a:ext cx="7939036" cy="116326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ACE9FD-0D11-488F-A77C-C98ED6307EF0}">
      <dsp:nvSpPr>
        <dsp:cNvPr id="0" name=""/>
        <dsp:cNvSpPr/>
      </dsp:nvSpPr>
      <dsp:spPr>
        <a:xfrm>
          <a:off x="-4701135" y="-725975"/>
          <a:ext cx="5641344" cy="5641344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rgbClr val="00A29E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32DB81-6DE7-40ED-A8A6-90763F3C7A92}">
      <dsp:nvSpPr>
        <dsp:cNvPr id="0" name=""/>
        <dsp:cNvSpPr/>
      </dsp:nvSpPr>
      <dsp:spPr>
        <a:xfrm>
          <a:off x="770115" y="371147"/>
          <a:ext cx="5231777" cy="1651523"/>
        </a:xfrm>
        <a:prstGeom prst="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49980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Выполнение государственных полномочий по возмещению расходов, связанных с предоставлением специалистам образовательных учреждений бесплатной жилой площади с отоплением и освещением в сельских населенных пунктах</a:t>
          </a:r>
        </a:p>
      </dsp:txBody>
      <dsp:txXfrm>
        <a:off x="770115" y="371147"/>
        <a:ext cx="5231777" cy="1651523"/>
      </dsp:txXfrm>
    </dsp:sp>
    <dsp:sp modelId="{97C6E8DB-F32A-4167-A3C6-B56DB8CC7528}">
      <dsp:nvSpPr>
        <dsp:cNvPr id="0" name=""/>
        <dsp:cNvSpPr/>
      </dsp:nvSpPr>
      <dsp:spPr>
        <a:xfrm>
          <a:off x="22099" y="448893"/>
          <a:ext cx="1496032" cy="1496032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00E707C5-4046-4E85-A060-0BFE5B0CF555}">
      <dsp:nvSpPr>
        <dsp:cNvPr id="0" name=""/>
        <dsp:cNvSpPr/>
      </dsp:nvSpPr>
      <dsp:spPr>
        <a:xfrm>
          <a:off x="745054" y="2505961"/>
          <a:ext cx="5231777" cy="1196825"/>
        </a:xfrm>
        <a:prstGeom prst="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4998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На частичную компенсацию расходов на оплату жилого помещения и коммунальных услуг 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745054" y="2505961"/>
        <a:ext cx="5231777" cy="1196825"/>
      </dsp:txXfrm>
    </dsp:sp>
    <dsp:sp modelId="{BAA98DD3-3FD1-4E0B-8804-C701711781D3}">
      <dsp:nvSpPr>
        <dsp:cNvPr id="0" name=""/>
        <dsp:cNvSpPr/>
      </dsp:nvSpPr>
      <dsp:spPr>
        <a:xfrm>
          <a:off x="0" y="2385498"/>
          <a:ext cx="1496032" cy="1496032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D67843-4E1A-4359-BD97-2CC0550E23C5}">
      <dsp:nvSpPr>
        <dsp:cNvPr id="0" name=""/>
        <dsp:cNvSpPr/>
      </dsp:nvSpPr>
      <dsp:spPr>
        <a:xfrm>
          <a:off x="-5535497" y="-847605"/>
          <a:ext cx="6591755" cy="6591755"/>
        </a:xfrm>
        <a:prstGeom prst="blockArc">
          <a:avLst>
            <a:gd name="adj1" fmla="val 18900000"/>
            <a:gd name="adj2" fmla="val 2700000"/>
            <a:gd name="adj3" fmla="val 328"/>
          </a:avLst>
        </a:prstGeom>
        <a:noFill/>
        <a:ln w="25400" cap="flat" cmpd="sng" algn="ctr">
          <a:solidFill>
            <a:srgbClr val="00A29E"/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-40000" contourW="12700" prstMaterial="matte">
          <a:contourClr>
            <a:schemeClr val="bg1"/>
          </a:contourClr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ADCD42-FC11-4EC0-8530-C72C69ADDF99}">
      <dsp:nvSpPr>
        <dsp:cNvPr id="0" name=""/>
        <dsp:cNvSpPr/>
      </dsp:nvSpPr>
      <dsp:spPr>
        <a:xfrm>
          <a:off x="747212" y="488782"/>
          <a:ext cx="6285681" cy="979308"/>
        </a:xfrm>
        <a:prstGeom prst="rect">
          <a:avLst/>
        </a:prstGeom>
        <a:solidFill>
          <a:srgbClr val="92D050"/>
        </a:solidFill>
        <a:ln>
          <a:noFill/>
        </a:ln>
        <a:effectLst/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7326" tIns="129540" rIns="129540" bIns="129540" numCol="1" spcCol="1270" anchor="ctr" anchorCtr="0">
          <a:noAutofit/>
        </a:bodyPr>
        <a:lstStyle/>
        <a:p>
          <a:pPr lvl="0" algn="l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100" kern="1200" dirty="0"/>
        </a:p>
      </dsp:txBody>
      <dsp:txXfrm>
        <a:off x="747212" y="488782"/>
        <a:ext cx="6285681" cy="979308"/>
      </dsp:txXfrm>
    </dsp:sp>
    <dsp:sp modelId="{8903C989-41F7-437C-94CD-2EEFDF3AD305}">
      <dsp:nvSpPr>
        <dsp:cNvPr id="0" name=""/>
        <dsp:cNvSpPr/>
      </dsp:nvSpPr>
      <dsp:spPr>
        <a:xfrm>
          <a:off x="67572" y="367240"/>
          <a:ext cx="1224136" cy="1224136"/>
        </a:xfrm>
        <a:prstGeom prst="ellipse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FC61A1-37B4-4EC5-A818-64ABD54BDB96}">
      <dsp:nvSpPr>
        <dsp:cNvPr id="0" name=""/>
        <dsp:cNvSpPr/>
      </dsp:nvSpPr>
      <dsp:spPr>
        <a:xfrm>
          <a:off x="1070129" y="1944789"/>
          <a:ext cx="5929702" cy="1044001"/>
        </a:xfrm>
        <a:prstGeom prst="rect">
          <a:avLst/>
        </a:prstGeom>
        <a:solidFill>
          <a:srgbClr val="92D050">
            <a:alpha val="64000"/>
          </a:srgbClr>
        </a:solidFill>
        <a:ln>
          <a:noFill/>
        </a:ln>
        <a:effectLst>
          <a:reflection endPos="0" dist="50800" dir="5400000" sy="-100000" algn="bl" rotWithShape="0"/>
        </a:effectLst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7326" tIns="137160" rIns="137160" bIns="13716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400" kern="1200" dirty="0"/>
        </a:p>
      </dsp:txBody>
      <dsp:txXfrm>
        <a:off x="1070129" y="1944789"/>
        <a:ext cx="5929702" cy="1044001"/>
      </dsp:txXfrm>
    </dsp:sp>
    <dsp:sp modelId="{0AFA08AA-9D57-4C3C-A7D2-858BE3FFDB14}">
      <dsp:nvSpPr>
        <dsp:cNvPr id="0" name=""/>
        <dsp:cNvSpPr/>
      </dsp:nvSpPr>
      <dsp:spPr>
        <a:xfrm>
          <a:off x="423551" y="1836204"/>
          <a:ext cx="1224136" cy="1224136"/>
        </a:xfrm>
        <a:prstGeom prst="ellipse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B22EA3-7FD7-400D-AD28-E277A46CB95F}">
      <dsp:nvSpPr>
        <dsp:cNvPr id="0" name=""/>
        <dsp:cNvSpPr/>
      </dsp:nvSpPr>
      <dsp:spPr>
        <a:xfrm>
          <a:off x="679640" y="3359234"/>
          <a:ext cx="6285681" cy="1116000"/>
        </a:xfrm>
        <a:prstGeom prst="rect">
          <a:avLst/>
        </a:prstGeom>
        <a:solidFill>
          <a:srgbClr val="92D050">
            <a:alpha val="54000"/>
          </a:srgbClr>
        </a:solidFill>
        <a:ln>
          <a:noFill/>
        </a:ln>
        <a:effectLst/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7326" tIns="147320" rIns="147320" bIns="147320" numCol="1" spcCol="1270" anchor="ctr" anchorCtr="0">
          <a:noAutofit/>
        </a:bodyPr>
        <a:lstStyle/>
        <a:p>
          <a:pPr lvl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800" kern="1200" dirty="0"/>
        </a:p>
      </dsp:txBody>
      <dsp:txXfrm>
        <a:off x="679640" y="3359234"/>
        <a:ext cx="6285681" cy="1116000"/>
      </dsp:txXfrm>
    </dsp:sp>
    <dsp:sp modelId="{02A8A818-ED12-4C00-B39B-EA5AC4A884A1}">
      <dsp:nvSpPr>
        <dsp:cNvPr id="0" name=""/>
        <dsp:cNvSpPr/>
      </dsp:nvSpPr>
      <dsp:spPr>
        <a:xfrm>
          <a:off x="67572" y="3305167"/>
          <a:ext cx="1224136" cy="1224136"/>
        </a:xfrm>
        <a:prstGeom prst="ellipse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E2CEA9-5B7D-49A8-AB9D-12456A0D6933}">
      <dsp:nvSpPr>
        <dsp:cNvPr id="0" name=""/>
        <dsp:cNvSpPr/>
      </dsp:nvSpPr>
      <dsp:spPr>
        <a:xfrm>
          <a:off x="2795496" y="457619"/>
          <a:ext cx="1982641" cy="1661150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Расходы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518 532,51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тыс. руб. </a:t>
          </a:r>
          <a:endParaRPr lang="ru-RU" sz="2000" kern="1200" dirty="0"/>
        </a:p>
      </dsp:txBody>
      <dsp:txXfrm>
        <a:off x="3085847" y="700889"/>
        <a:ext cx="1401939" cy="1174610"/>
      </dsp:txXfrm>
    </dsp:sp>
    <dsp:sp modelId="{F5ABC562-6BBC-4E78-84C7-24E7E9A36D70}">
      <dsp:nvSpPr>
        <dsp:cNvPr id="0" name=""/>
        <dsp:cNvSpPr/>
      </dsp:nvSpPr>
      <dsp:spPr>
        <a:xfrm>
          <a:off x="2116478" y="859702"/>
          <a:ext cx="598087" cy="944890"/>
        </a:xfrm>
        <a:prstGeom prst="mathMin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2195754" y="1221028"/>
        <a:ext cx="439535" cy="222238"/>
      </dsp:txXfrm>
    </dsp:sp>
    <dsp:sp modelId="{5D6BC5D9-25DE-4CCA-AF94-78F697429E65}">
      <dsp:nvSpPr>
        <dsp:cNvPr id="0" name=""/>
        <dsp:cNvSpPr/>
      </dsp:nvSpPr>
      <dsp:spPr>
        <a:xfrm>
          <a:off x="5614232" y="457619"/>
          <a:ext cx="1951394" cy="1629121"/>
        </a:xfrm>
        <a:prstGeom prst="ellipse">
          <a:avLst/>
        </a:prstGeom>
        <a:gradFill rotWithShape="0">
          <a:gsLst>
            <a:gs pos="0">
              <a:schemeClr val="accent2">
                <a:hueOff val="2332692"/>
                <a:satOff val="-2938"/>
                <a:lumOff val="9804"/>
                <a:alphaOff val="0"/>
                <a:shade val="51000"/>
                <a:satMod val="130000"/>
              </a:schemeClr>
            </a:gs>
            <a:gs pos="80000">
              <a:schemeClr val="accent2">
                <a:hueOff val="2332692"/>
                <a:satOff val="-2938"/>
                <a:lumOff val="9804"/>
                <a:alphaOff val="0"/>
                <a:shade val="93000"/>
                <a:satMod val="130000"/>
              </a:schemeClr>
            </a:gs>
            <a:gs pos="100000">
              <a:schemeClr val="accent2">
                <a:hueOff val="2332692"/>
                <a:satOff val="-2938"/>
                <a:lumOff val="980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Дефицит  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3 899,71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тыс. </a:t>
          </a:r>
          <a:r>
            <a:rPr lang="ru-RU" sz="2000" kern="1200" dirty="0" err="1" smtClean="0"/>
            <a:t>руб</a:t>
          </a:r>
          <a:endParaRPr lang="ru-RU" sz="2000" kern="1200" dirty="0"/>
        </a:p>
      </dsp:txBody>
      <dsp:txXfrm>
        <a:off x="5900007" y="696198"/>
        <a:ext cx="1379844" cy="1151963"/>
      </dsp:txXfrm>
    </dsp:sp>
    <dsp:sp modelId="{A078007E-6145-49A7-86AF-B494D3E7A950}">
      <dsp:nvSpPr>
        <dsp:cNvPr id="0" name=""/>
        <dsp:cNvSpPr/>
      </dsp:nvSpPr>
      <dsp:spPr>
        <a:xfrm>
          <a:off x="4930529" y="859702"/>
          <a:ext cx="538852" cy="944890"/>
        </a:xfrm>
        <a:prstGeom prst="mathEqual">
          <a:avLst/>
        </a:prstGeom>
        <a:solidFill>
          <a:schemeClr val="accent2">
            <a:hueOff val="4665385"/>
            <a:satOff val="-5876"/>
            <a:lumOff val="1960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/>
        </a:p>
      </dsp:txBody>
      <dsp:txXfrm>
        <a:off x="5001954" y="1054349"/>
        <a:ext cx="396002" cy="555596"/>
      </dsp:txXfrm>
    </dsp:sp>
    <dsp:sp modelId="{0C53D6A7-77C2-41C6-9B8F-3BD37335F8B0}">
      <dsp:nvSpPr>
        <dsp:cNvPr id="0" name=""/>
        <dsp:cNvSpPr/>
      </dsp:nvSpPr>
      <dsp:spPr>
        <a:xfrm>
          <a:off x="48902" y="518385"/>
          <a:ext cx="1962407" cy="1629121"/>
        </a:xfrm>
        <a:prstGeom prst="ellipse">
          <a:avLst/>
        </a:prstGeom>
        <a:gradFill rotWithShape="0">
          <a:gsLst>
            <a:gs pos="0">
              <a:schemeClr val="accent2">
                <a:hueOff val="4665385"/>
                <a:satOff val="-5876"/>
                <a:lumOff val="19608"/>
                <a:alphaOff val="0"/>
                <a:shade val="51000"/>
                <a:satMod val="130000"/>
              </a:schemeClr>
            </a:gs>
            <a:gs pos="80000">
              <a:schemeClr val="accent2">
                <a:hueOff val="4665385"/>
                <a:satOff val="-5876"/>
                <a:lumOff val="19608"/>
                <a:alphaOff val="0"/>
                <a:shade val="93000"/>
                <a:satMod val="130000"/>
              </a:schemeClr>
            </a:gs>
            <a:gs pos="100000">
              <a:schemeClr val="accent2">
                <a:hueOff val="4665385"/>
                <a:satOff val="-5876"/>
                <a:lumOff val="1960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 Доходы 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514 632,8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тыс. руб.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336290" y="756964"/>
        <a:ext cx="1387631" cy="115196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5BA6C7-259C-4769-B7AF-C235A67D2F95}">
      <dsp:nvSpPr>
        <dsp:cNvPr id="0" name=""/>
        <dsp:cNvSpPr/>
      </dsp:nvSpPr>
      <dsp:spPr>
        <a:xfrm>
          <a:off x="3079" y="746"/>
          <a:ext cx="8562793" cy="971475"/>
        </a:xfrm>
        <a:prstGeom prst="roundRect">
          <a:avLst>
            <a:gd name="adj" fmla="val 10000"/>
          </a:avLst>
        </a:prstGeom>
        <a:solidFill>
          <a:schemeClr val="accent4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Предельный объем муниципального долга</a:t>
          </a:r>
          <a:endParaRPr lang="ru-RU" sz="3500" kern="1200" dirty="0"/>
        </a:p>
      </dsp:txBody>
      <dsp:txXfrm>
        <a:off x="31533" y="29200"/>
        <a:ext cx="8505885" cy="914567"/>
      </dsp:txXfrm>
    </dsp:sp>
    <dsp:sp modelId="{431F8E24-49DE-4AE0-A39D-24A230B4C6C2}">
      <dsp:nvSpPr>
        <dsp:cNvPr id="0" name=""/>
        <dsp:cNvSpPr/>
      </dsp:nvSpPr>
      <dsp:spPr>
        <a:xfrm>
          <a:off x="3079" y="1188018"/>
          <a:ext cx="2702901" cy="971475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 2020 год –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12 000 тыс. руб.</a:t>
          </a:r>
          <a:endParaRPr lang="ru-RU" sz="2200" kern="1200" dirty="0"/>
        </a:p>
      </dsp:txBody>
      <dsp:txXfrm>
        <a:off x="31533" y="1216472"/>
        <a:ext cx="2645993" cy="914567"/>
      </dsp:txXfrm>
    </dsp:sp>
    <dsp:sp modelId="{3955EAD0-112D-458A-ACEB-309634130393}">
      <dsp:nvSpPr>
        <dsp:cNvPr id="0" name=""/>
        <dsp:cNvSpPr/>
      </dsp:nvSpPr>
      <dsp:spPr>
        <a:xfrm>
          <a:off x="2933025" y="1188018"/>
          <a:ext cx="2702901" cy="971475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 2021 год –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13 000 тыс. руб.</a:t>
          </a:r>
          <a:endParaRPr lang="ru-RU" sz="2200" kern="1200" dirty="0"/>
        </a:p>
      </dsp:txBody>
      <dsp:txXfrm>
        <a:off x="2961479" y="1216472"/>
        <a:ext cx="2645993" cy="914567"/>
      </dsp:txXfrm>
    </dsp:sp>
    <dsp:sp modelId="{FE4755B6-BD8A-4565-8573-FB51216D93FB}">
      <dsp:nvSpPr>
        <dsp:cNvPr id="0" name=""/>
        <dsp:cNvSpPr/>
      </dsp:nvSpPr>
      <dsp:spPr>
        <a:xfrm>
          <a:off x="5862970" y="1188018"/>
          <a:ext cx="2702901" cy="971475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 2022 год –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13 000 тыс. руб.</a:t>
          </a:r>
          <a:endParaRPr lang="ru-RU" sz="2200" kern="1200" dirty="0"/>
        </a:p>
      </dsp:txBody>
      <dsp:txXfrm>
        <a:off x="5891424" y="1216472"/>
        <a:ext cx="2645993" cy="91456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E6B0E5-FBCB-4960-AC1D-D3B0F2792E99}">
      <dsp:nvSpPr>
        <dsp:cNvPr id="0" name=""/>
        <dsp:cNvSpPr/>
      </dsp:nvSpPr>
      <dsp:spPr>
        <a:xfrm>
          <a:off x="3182" y="342"/>
          <a:ext cx="8850618" cy="932974"/>
        </a:xfrm>
        <a:prstGeom prst="roundRect">
          <a:avLst>
            <a:gd name="adj" fmla="val 10000"/>
          </a:avLst>
        </a:prstGeom>
        <a:solidFill>
          <a:schemeClr val="accent5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Верхний предел муниципального долга</a:t>
          </a:r>
          <a:endParaRPr lang="ru-RU" sz="3900" kern="1200" dirty="0"/>
        </a:p>
      </dsp:txBody>
      <dsp:txXfrm>
        <a:off x="30508" y="27668"/>
        <a:ext cx="8795966" cy="878322"/>
      </dsp:txXfrm>
    </dsp:sp>
    <dsp:sp modelId="{8D1DFB02-CD2D-4557-881B-F82EA84B24F6}">
      <dsp:nvSpPr>
        <dsp:cNvPr id="0" name=""/>
        <dsp:cNvSpPr/>
      </dsp:nvSpPr>
      <dsp:spPr>
        <a:xfrm>
          <a:off x="3182" y="1154914"/>
          <a:ext cx="2793755" cy="932974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 01.01.2021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3 807,95 тыс. руб.</a:t>
          </a:r>
          <a:endParaRPr lang="ru-RU" sz="2100" kern="1200" dirty="0"/>
        </a:p>
      </dsp:txBody>
      <dsp:txXfrm>
        <a:off x="30508" y="1182240"/>
        <a:ext cx="2739103" cy="878322"/>
      </dsp:txXfrm>
    </dsp:sp>
    <dsp:sp modelId="{BEB51F2B-332D-43EA-AC9E-7355B2D07347}">
      <dsp:nvSpPr>
        <dsp:cNvPr id="0" name=""/>
        <dsp:cNvSpPr/>
      </dsp:nvSpPr>
      <dsp:spPr>
        <a:xfrm>
          <a:off x="3031614" y="1154914"/>
          <a:ext cx="2793755" cy="932974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 01.01.2022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4 000,0 тыс. руб.</a:t>
          </a:r>
          <a:endParaRPr lang="ru-RU" sz="2100" kern="1200" dirty="0"/>
        </a:p>
      </dsp:txBody>
      <dsp:txXfrm>
        <a:off x="3058940" y="1182240"/>
        <a:ext cx="2739103" cy="878322"/>
      </dsp:txXfrm>
    </dsp:sp>
    <dsp:sp modelId="{50D69FE0-C0AA-4C35-B3AD-8CEFA03A325B}">
      <dsp:nvSpPr>
        <dsp:cNvPr id="0" name=""/>
        <dsp:cNvSpPr/>
      </dsp:nvSpPr>
      <dsp:spPr>
        <a:xfrm>
          <a:off x="6060045" y="1154914"/>
          <a:ext cx="2793755" cy="932974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 01.01.2023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4 000,0 тыс. руб.</a:t>
          </a:r>
          <a:endParaRPr lang="ru-RU" sz="2100" kern="1200" dirty="0"/>
        </a:p>
      </dsp:txBody>
      <dsp:txXfrm>
        <a:off x="6087371" y="1182240"/>
        <a:ext cx="2739103" cy="8783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71A1F3-A6B7-4F80-A890-1892655E51B3}">
      <dsp:nvSpPr>
        <dsp:cNvPr id="0" name=""/>
        <dsp:cNvSpPr/>
      </dsp:nvSpPr>
      <dsp:spPr>
        <a:xfrm>
          <a:off x="2147030" y="2481497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27C5372-75EA-4D4E-B0B9-A7D5B8074CAA}">
      <dsp:nvSpPr>
        <dsp:cNvPr id="0" name=""/>
        <dsp:cNvSpPr/>
      </dsp:nvSpPr>
      <dsp:spPr>
        <a:xfrm>
          <a:off x="2010621" y="2700098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22802"/>
                <a:satOff val="-249"/>
                <a:lumOff val="2842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2802"/>
                <a:satOff val="-249"/>
                <a:lumOff val="2842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2802"/>
                <a:satOff val="-249"/>
                <a:lumOff val="2842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22802"/>
              <a:satOff val="-249"/>
              <a:lumOff val="284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2F51CE-9DC4-40F2-8CF7-73467DDA65DC}">
      <dsp:nvSpPr>
        <dsp:cNvPr id="0" name=""/>
        <dsp:cNvSpPr/>
      </dsp:nvSpPr>
      <dsp:spPr>
        <a:xfrm>
          <a:off x="1848052" y="2889360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45605"/>
                <a:satOff val="-497"/>
                <a:lumOff val="5684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45605"/>
                <a:satOff val="-497"/>
                <a:lumOff val="5684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45605"/>
                <a:satOff val="-497"/>
                <a:lumOff val="568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45605"/>
              <a:satOff val="-497"/>
              <a:lumOff val="568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04EE501-D6CB-4829-B339-ED43392701C3}">
      <dsp:nvSpPr>
        <dsp:cNvPr id="0" name=""/>
        <dsp:cNvSpPr/>
      </dsp:nvSpPr>
      <dsp:spPr>
        <a:xfrm>
          <a:off x="2042388" y="281434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68407"/>
                <a:satOff val="-746"/>
                <a:lumOff val="8526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68407"/>
                <a:satOff val="-746"/>
                <a:lumOff val="8526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68407"/>
                <a:satOff val="-746"/>
                <a:lumOff val="852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68407"/>
              <a:satOff val="-746"/>
              <a:lumOff val="85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1E884C3-7CBA-4AB5-AAF3-0709E72F21E1}">
      <dsp:nvSpPr>
        <dsp:cNvPr id="0" name=""/>
        <dsp:cNvSpPr/>
      </dsp:nvSpPr>
      <dsp:spPr>
        <a:xfrm>
          <a:off x="2250426" y="157463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91209"/>
                <a:satOff val="-995"/>
                <a:lumOff val="11368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91209"/>
                <a:satOff val="-995"/>
                <a:lumOff val="11368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91209"/>
                <a:satOff val="-995"/>
                <a:lumOff val="1136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91209"/>
              <a:satOff val="-995"/>
              <a:lumOff val="1136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A28E0C-58F2-4EFA-9E4C-04E26FBFCD8B}">
      <dsp:nvSpPr>
        <dsp:cNvPr id="0" name=""/>
        <dsp:cNvSpPr/>
      </dsp:nvSpPr>
      <dsp:spPr>
        <a:xfrm>
          <a:off x="2457841" y="33493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14012"/>
                <a:satOff val="-1243"/>
                <a:lumOff val="14211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14012"/>
                <a:satOff val="-1243"/>
                <a:lumOff val="14211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14012"/>
                <a:satOff val="-1243"/>
                <a:lumOff val="14211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14012"/>
              <a:satOff val="-1243"/>
              <a:lumOff val="1421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172FB1-A953-43E1-905E-B3586B36D92B}">
      <dsp:nvSpPr>
        <dsp:cNvPr id="0" name=""/>
        <dsp:cNvSpPr/>
      </dsp:nvSpPr>
      <dsp:spPr>
        <a:xfrm>
          <a:off x="2665257" y="157463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36814"/>
                <a:satOff val="-1492"/>
                <a:lumOff val="17053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36814"/>
                <a:satOff val="-1492"/>
                <a:lumOff val="17053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36814"/>
                <a:satOff val="-1492"/>
                <a:lumOff val="1705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36814"/>
              <a:satOff val="-1492"/>
              <a:lumOff val="1705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5747D8-3F9E-4727-82F9-53469865F5D4}">
      <dsp:nvSpPr>
        <dsp:cNvPr id="0" name=""/>
        <dsp:cNvSpPr/>
      </dsp:nvSpPr>
      <dsp:spPr>
        <a:xfrm>
          <a:off x="2873295" y="281434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59616"/>
                <a:satOff val="-1741"/>
                <a:lumOff val="19895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59616"/>
                <a:satOff val="-1741"/>
                <a:lumOff val="19895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59616"/>
                <a:satOff val="-1741"/>
                <a:lumOff val="1989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59616"/>
              <a:satOff val="-1741"/>
              <a:lumOff val="198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9A11E9-7876-4EDE-A2D3-4371425059EC}">
      <dsp:nvSpPr>
        <dsp:cNvPr id="0" name=""/>
        <dsp:cNvSpPr/>
      </dsp:nvSpPr>
      <dsp:spPr>
        <a:xfrm>
          <a:off x="2457841" y="295070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82419"/>
                <a:satOff val="-1989"/>
                <a:lumOff val="22737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82419"/>
                <a:satOff val="-1989"/>
                <a:lumOff val="22737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82419"/>
                <a:satOff val="-1989"/>
                <a:lumOff val="2273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82419"/>
              <a:satOff val="-1989"/>
              <a:lumOff val="227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89A92C1-9994-49A3-87B8-DCF1432B81D3}">
      <dsp:nvSpPr>
        <dsp:cNvPr id="0" name=""/>
        <dsp:cNvSpPr/>
      </dsp:nvSpPr>
      <dsp:spPr>
        <a:xfrm>
          <a:off x="2457841" y="556648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205221"/>
                <a:satOff val="-2238"/>
                <a:lumOff val="25579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05221"/>
                <a:satOff val="-2238"/>
                <a:lumOff val="25579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05221"/>
                <a:satOff val="-2238"/>
                <a:lumOff val="2557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205221"/>
              <a:satOff val="-2238"/>
              <a:lumOff val="2557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6FB5CD-7151-473A-8A8A-99A75397288E}">
      <dsp:nvSpPr>
        <dsp:cNvPr id="0" name=""/>
        <dsp:cNvSpPr/>
      </dsp:nvSpPr>
      <dsp:spPr>
        <a:xfrm>
          <a:off x="1190925" y="3458142"/>
          <a:ext cx="3358510" cy="900852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0885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Оценка поступлений в 2019 году</a:t>
          </a:r>
          <a:endParaRPr lang="ru-RU" sz="2200" kern="1200" dirty="0"/>
        </a:p>
      </dsp:txBody>
      <dsp:txXfrm>
        <a:off x="1234901" y="3502118"/>
        <a:ext cx="3270558" cy="812900"/>
      </dsp:txXfrm>
    </dsp:sp>
    <dsp:sp modelId="{3D137890-E1C6-4835-8B85-97D3B916D68D}">
      <dsp:nvSpPr>
        <dsp:cNvPr id="0" name=""/>
        <dsp:cNvSpPr/>
      </dsp:nvSpPr>
      <dsp:spPr>
        <a:xfrm>
          <a:off x="0" y="2565927"/>
          <a:ext cx="1557173" cy="1557069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B820732-A6F3-4094-93E9-0BCE2B2DE796}">
      <dsp:nvSpPr>
        <dsp:cNvPr id="0" name=""/>
        <dsp:cNvSpPr/>
      </dsp:nvSpPr>
      <dsp:spPr>
        <a:xfrm>
          <a:off x="2610444" y="1696108"/>
          <a:ext cx="3358510" cy="900852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205221"/>
                <a:satOff val="-2238"/>
                <a:lumOff val="25579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05221"/>
                <a:satOff val="-2238"/>
                <a:lumOff val="25579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05221"/>
                <a:satOff val="-2238"/>
                <a:lumOff val="255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0885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Прогноз на 2020 год</a:t>
          </a:r>
          <a:endParaRPr lang="ru-RU" sz="2200" kern="1200" dirty="0"/>
        </a:p>
      </dsp:txBody>
      <dsp:txXfrm>
        <a:off x="2654420" y="1740084"/>
        <a:ext cx="3270558" cy="812900"/>
      </dsp:txXfrm>
    </dsp:sp>
    <dsp:sp modelId="{ADDD7645-E1CA-4956-99DD-5D36FA865C40}">
      <dsp:nvSpPr>
        <dsp:cNvPr id="0" name=""/>
        <dsp:cNvSpPr/>
      </dsp:nvSpPr>
      <dsp:spPr>
        <a:xfrm>
          <a:off x="1467588" y="818342"/>
          <a:ext cx="1557173" cy="1557069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55889"/>
                <a:satOff val="-2847"/>
                <a:lumOff val="10927"/>
                <a:alphaOff val="0"/>
                <a:shade val="51000"/>
                <a:satMod val="130000"/>
              </a:schemeClr>
            </a:gs>
            <a:gs pos="80000">
              <a:schemeClr val="accent5">
                <a:tint val="50000"/>
                <a:hueOff val="55889"/>
                <a:satOff val="-2847"/>
                <a:lumOff val="10927"/>
                <a:alphaOff val="0"/>
                <a:shade val="93000"/>
                <a:satMod val="130000"/>
              </a:schemeClr>
            </a:gs>
            <a:gs pos="100000">
              <a:schemeClr val="accent5">
                <a:tint val="50000"/>
                <a:hueOff val="55889"/>
                <a:satOff val="-2847"/>
                <a:lumOff val="1092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C594AC-FB0C-4981-8374-0BCC58601270}">
      <dsp:nvSpPr>
        <dsp:cNvPr id="0" name=""/>
        <dsp:cNvSpPr/>
      </dsp:nvSpPr>
      <dsp:spPr>
        <a:xfrm rot="3899079">
          <a:off x="518564" y="1012982"/>
          <a:ext cx="4724279" cy="3294596"/>
        </a:xfrm>
        <a:prstGeom prst="swooshArrow">
          <a:avLst>
            <a:gd name="adj1" fmla="val 16310"/>
            <a:gd name="adj2" fmla="val 313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BEDD096-E01D-4CAD-BE35-3F46EFF03784}">
      <dsp:nvSpPr>
        <dsp:cNvPr id="0" name=""/>
        <dsp:cNvSpPr/>
      </dsp:nvSpPr>
      <dsp:spPr>
        <a:xfrm>
          <a:off x="2720138" y="612354"/>
          <a:ext cx="2245727" cy="1163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в 2019 году</a:t>
          </a:r>
          <a:endParaRPr lang="ru-RU" sz="2300" kern="1200" dirty="0"/>
        </a:p>
      </dsp:txBody>
      <dsp:txXfrm>
        <a:off x="2720138" y="612354"/>
        <a:ext cx="2245727" cy="1163660"/>
      </dsp:txXfrm>
    </dsp:sp>
    <dsp:sp modelId="{629E50B6-D79F-45AE-8458-2B0076520215}">
      <dsp:nvSpPr>
        <dsp:cNvPr id="0" name=""/>
        <dsp:cNvSpPr/>
      </dsp:nvSpPr>
      <dsp:spPr>
        <a:xfrm>
          <a:off x="4170912" y="2193141"/>
          <a:ext cx="2577888" cy="651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Прогноз на 2020 год</a:t>
          </a:r>
          <a:endParaRPr lang="ru-RU" sz="2300" kern="1200" dirty="0"/>
        </a:p>
      </dsp:txBody>
      <dsp:txXfrm>
        <a:off x="4170912" y="2193141"/>
        <a:ext cx="2577888" cy="65145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1C6380-5295-48AA-88B0-3549CA88C8A2}">
      <dsp:nvSpPr>
        <dsp:cNvPr id="0" name=""/>
        <dsp:cNvSpPr/>
      </dsp:nvSpPr>
      <dsp:spPr>
        <a:xfrm rot="9477494">
          <a:off x="2423645" y="805022"/>
          <a:ext cx="4453861" cy="3106013"/>
        </a:xfrm>
        <a:prstGeom prst="swooshArrow">
          <a:avLst>
            <a:gd name="adj1" fmla="val 16310"/>
            <a:gd name="adj2" fmla="val 31370"/>
          </a:avLst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D06A43-0530-42EA-A1AF-2D6792F38C9A}">
      <dsp:nvSpPr>
        <dsp:cNvPr id="0" name=""/>
        <dsp:cNvSpPr/>
      </dsp:nvSpPr>
      <dsp:spPr>
        <a:xfrm>
          <a:off x="2649732" y="460511"/>
          <a:ext cx="3193736" cy="8254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b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в 2019 году </a:t>
          </a:r>
          <a:endParaRPr lang="ru-RU" sz="2300" kern="1200" dirty="0"/>
        </a:p>
      </dsp:txBody>
      <dsp:txXfrm>
        <a:off x="2649732" y="460511"/>
        <a:ext cx="3193736" cy="825496"/>
      </dsp:txXfrm>
    </dsp:sp>
    <dsp:sp modelId="{5CCB2E6E-3ECD-422A-B72B-8385EC254D5B}">
      <dsp:nvSpPr>
        <dsp:cNvPr id="0" name=""/>
        <dsp:cNvSpPr/>
      </dsp:nvSpPr>
      <dsp:spPr>
        <a:xfrm>
          <a:off x="1600660" y="2179188"/>
          <a:ext cx="2837645" cy="8254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dirty="0" smtClean="0">
              <a:solidFill>
                <a:schemeClr val="tx1"/>
              </a:solidFill>
            </a:rPr>
            <a:t>Прогноз на 2020 год</a:t>
          </a:r>
          <a:endParaRPr lang="ru-RU" sz="2300" b="0" kern="1200" dirty="0">
            <a:solidFill>
              <a:schemeClr val="tx1"/>
            </a:solidFill>
          </a:endParaRPr>
        </a:p>
      </dsp:txBody>
      <dsp:txXfrm>
        <a:off x="1600660" y="2179188"/>
        <a:ext cx="2837645" cy="82549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A8AD1E-8FA1-4BE1-BADD-101825A7CCD2}">
      <dsp:nvSpPr>
        <dsp:cNvPr id="0" name=""/>
        <dsp:cNvSpPr/>
      </dsp:nvSpPr>
      <dsp:spPr>
        <a:xfrm>
          <a:off x="2318327" y="2875242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31FDEF6-D835-4147-BB79-A1DCDCBFB1C2}">
      <dsp:nvSpPr>
        <dsp:cNvPr id="0" name=""/>
        <dsp:cNvSpPr/>
      </dsp:nvSpPr>
      <dsp:spPr>
        <a:xfrm>
          <a:off x="2169574" y="3113628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0E26C24-CB2D-49BC-8695-DC6D677D9C53}">
      <dsp:nvSpPr>
        <dsp:cNvPr id="0" name=""/>
        <dsp:cNvSpPr/>
      </dsp:nvSpPr>
      <dsp:spPr>
        <a:xfrm>
          <a:off x="1992292" y="3320018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990B800-B345-4429-8B5C-228CA482AAD9}">
      <dsp:nvSpPr>
        <dsp:cNvPr id="0" name=""/>
        <dsp:cNvSpPr/>
      </dsp:nvSpPr>
      <dsp:spPr>
        <a:xfrm>
          <a:off x="2204215" y="47606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2136207-7B86-4516-B276-F23D96016A5D}">
      <dsp:nvSpPr>
        <dsp:cNvPr id="0" name=""/>
        <dsp:cNvSpPr/>
      </dsp:nvSpPr>
      <dsp:spPr>
        <a:xfrm>
          <a:off x="2431082" y="34087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0F06D39-F081-4224-B262-2071AFA56055}">
      <dsp:nvSpPr>
        <dsp:cNvPr id="0" name=""/>
        <dsp:cNvSpPr/>
      </dsp:nvSpPr>
      <dsp:spPr>
        <a:xfrm>
          <a:off x="2657269" y="205682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1AF8045-EEF6-4130-B3C2-02A59C792BCC}">
      <dsp:nvSpPr>
        <dsp:cNvPr id="0" name=""/>
        <dsp:cNvSpPr/>
      </dsp:nvSpPr>
      <dsp:spPr>
        <a:xfrm>
          <a:off x="2883457" y="34087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A453126-C6FF-4751-9BB2-3E4B762214D4}">
      <dsp:nvSpPr>
        <dsp:cNvPr id="0" name=""/>
        <dsp:cNvSpPr/>
      </dsp:nvSpPr>
      <dsp:spPr>
        <a:xfrm>
          <a:off x="3110323" y="47606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AFF4634-4F8C-4297-9A81-E28DA06244D6}">
      <dsp:nvSpPr>
        <dsp:cNvPr id="0" name=""/>
        <dsp:cNvSpPr/>
      </dsp:nvSpPr>
      <dsp:spPr>
        <a:xfrm>
          <a:off x="2657269" y="490934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CCF02C2-A119-4561-9BE7-063218C54B67}">
      <dsp:nvSpPr>
        <dsp:cNvPr id="0" name=""/>
        <dsp:cNvSpPr/>
      </dsp:nvSpPr>
      <dsp:spPr>
        <a:xfrm>
          <a:off x="2657269" y="776186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F0EA7A4-957C-40C9-B4E0-51B387CDC58A}">
      <dsp:nvSpPr>
        <dsp:cNvPr id="0" name=""/>
        <dsp:cNvSpPr/>
      </dsp:nvSpPr>
      <dsp:spPr>
        <a:xfrm>
          <a:off x="1275692" y="3940277"/>
          <a:ext cx="3662470" cy="9823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75223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Оценка поступлений в 2019 году</a:t>
          </a:r>
          <a:endParaRPr lang="ru-RU" sz="2400" kern="1200" dirty="0"/>
        </a:p>
      </dsp:txBody>
      <dsp:txXfrm>
        <a:off x="1323648" y="3988233"/>
        <a:ext cx="3566558" cy="886471"/>
      </dsp:txXfrm>
    </dsp:sp>
    <dsp:sp modelId="{3D534F87-EF99-4914-9559-50A2D42C3044}">
      <dsp:nvSpPr>
        <dsp:cNvPr id="0" name=""/>
        <dsp:cNvSpPr/>
      </dsp:nvSpPr>
      <dsp:spPr>
        <a:xfrm>
          <a:off x="306261" y="3087344"/>
          <a:ext cx="1606032" cy="147874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DB197EA-E826-434E-9B29-0D007D66A4FC}">
      <dsp:nvSpPr>
        <dsp:cNvPr id="0" name=""/>
        <dsp:cNvSpPr/>
      </dsp:nvSpPr>
      <dsp:spPr>
        <a:xfrm>
          <a:off x="2823683" y="2018771"/>
          <a:ext cx="3662470" cy="9823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75223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Прогноз на 2020 год</a:t>
          </a:r>
          <a:endParaRPr lang="ru-RU" sz="2400" kern="1200" dirty="0"/>
        </a:p>
      </dsp:txBody>
      <dsp:txXfrm>
        <a:off x="2871639" y="2066727"/>
        <a:ext cx="3566558" cy="886471"/>
      </dsp:txXfrm>
    </dsp:sp>
    <dsp:sp modelId="{1784CE48-96AB-43C4-8A2C-591203DCCE28}">
      <dsp:nvSpPr>
        <dsp:cNvPr id="0" name=""/>
        <dsp:cNvSpPr/>
      </dsp:nvSpPr>
      <dsp:spPr>
        <a:xfrm>
          <a:off x="1872711" y="1143127"/>
          <a:ext cx="1569116" cy="152416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647253-9EC3-4476-90D2-3CA74E35D93C}">
      <dsp:nvSpPr>
        <dsp:cNvPr id="0" name=""/>
        <dsp:cNvSpPr/>
      </dsp:nvSpPr>
      <dsp:spPr>
        <a:xfrm>
          <a:off x="2567980" y="2647478"/>
          <a:ext cx="166197" cy="166197"/>
        </a:xfrm>
        <a:prstGeom prst="ellipse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7D4703-4945-445B-BF1B-58F07F10B62A}">
      <dsp:nvSpPr>
        <dsp:cNvPr id="0" name=""/>
        <dsp:cNvSpPr/>
      </dsp:nvSpPr>
      <dsp:spPr>
        <a:xfrm>
          <a:off x="2422391" y="2880792"/>
          <a:ext cx="166197" cy="166197"/>
        </a:xfrm>
        <a:prstGeom prst="ellipse">
          <a:avLst/>
        </a:prstGeom>
        <a:solidFill>
          <a:schemeClr val="accent2">
            <a:shade val="50000"/>
            <a:hueOff val="-8297"/>
            <a:satOff val="-1682"/>
            <a:lumOff val="9250"/>
            <a:alphaOff val="0"/>
          </a:schemeClr>
        </a:solidFill>
        <a:ln w="25400" cap="flat" cmpd="sng" algn="ctr">
          <a:solidFill>
            <a:schemeClr val="accent2">
              <a:shade val="50000"/>
              <a:hueOff val="-8297"/>
              <a:satOff val="-1682"/>
              <a:lumOff val="92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0C64AA-26E4-4C93-90E4-8D634B502DFA}">
      <dsp:nvSpPr>
        <dsp:cNvPr id="0" name=""/>
        <dsp:cNvSpPr/>
      </dsp:nvSpPr>
      <dsp:spPr>
        <a:xfrm>
          <a:off x="2248881" y="3082792"/>
          <a:ext cx="166197" cy="166197"/>
        </a:xfrm>
        <a:prstGeom prst="ellipse">
          <a:avLst/>
        </a:prstGeom>
        <a:solidFill>
          <a:schemeClr val="accent2">
            <a:shade val="50000"/>
            <a:hueOff val="-16594"/>
            <a:satOff val="-3364"/>
            <a:lumOff val="18500"/>
            <a:alphaOff val="0"/>
          </a:schemeClr>
        </a:solidFill>
        <a:ln w="25400" cap="flat" cmpd="sng" algn="ctr">
          <a:solidFill>
            <a:schemeClr val="accent2">
              <a:shade val="50000"/>
              <a:hueOff val="-16594"/>
              <a:satOff val="-3364"/>
              <a:lumOff val="185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960A14-92D0-442B-8C13-7FDC52AF7D8F}">
      <dsp:nvSpPr>
        <dsp:cNvPr id="0" name=""/>
        <dsp:cNvSpPr/>
      </dsp:nvSpPr>
      <dsp:spPr>
        <a:xfrm>
          <a:off x="2456295" y="299343"/>
          <a:ext cx="166197" cy="166197"/>
        </a:xfrm>
        <a:prstGeom prst="ellipse">
          <a:avLst/>
        </a:prstGeom>
        <a:solidFill>
          <a:schemeClr val="accent2">
            <a:shade val="50000"/>
            <a:hueOff val="-24890"/>
            <a:satOff val="-5045"/>
            <a:lumOff val="27751"/>
            <a:alphaOff val="0"/>
          </a:schemeClr>
        </a:solidFill>
        <a:ln w="25400" cap="flat" cmpd="sng" algn="ctr">
          <a:solidFill>
            <a:schemeClr val="accent2">
              <a:shade val="50000"/>
              <a:hueOff val="-24890"/>
              <a:satOff val="-5045"/>
              <a:lumOff val="277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A8A92E-30C0-43CE-8B35-6225AEBE19E6}">
      <dsp:nvSpPr>
        <dsp:cNvPr id="0" name=""/>
        <dsp:cNvSpPr/>
      </dsp:nvSpPr>
      <dsp:spPr>
        <a:xfrm>
          <a:off x="2678335" y="167029"/>
          <a:ext cx="166197" cy="166197"/>
        </a:xfrm>
        <a:prstGeom prst="ellipse">
          <a:avLst/>
        </a:prstGeom>
        <a:solidFill>
          <a:schemeClr val="accent2">
            <a:shade val="50000"/>
            <a:hueOff val="-33187"/>
            <a:satOff val="-6727"/>
            <a:lumOff val="37001"/>
            <a:alphaOff val="0"/>
          </a:schemeClr>
        </a:solidFill>
        <a:ln w="25400" cap="flat" cmpd="sng" algn="ctr">
          <a:solidFill>
            <a:schemeClr val="accent2">
              <a:shade val="50000"/>
              <a:hueOff val="-33187"/>
              <a:satOff val="-6727"/>
              <a:lumOff val="370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4FF7A9-EF06-474A-BF3D-2052A3797EE4}">
      <dsp:nvSpPr>
        <dsp:cNvPr id="0" name=""/>
        <dsp:cNvSpPr/>
      </dsp:nvSpPr>
      <dsp:spPr>
        <a:xfrm>
          <a:off x="2899711" y="34715"/>
          <a:ext cx="166197" cy="166197"/>
        </a:xfrm>
        <a:prstGeom prst="ellipse">
          <a:avLst/>
        </a:prstGeom>
        <a:solidFill>
          <a:schemeClr val="accent2">
            <a:shade val="50000"/>
            <a:hueOff val="-41484"/>
            <a:satOff val="-8409"/>
            <a:lumOff val="46251"/>
            <a:alphaOff val="0"/>
          </a:schemeClr>
        </a:solidFill>
        <a:ln w="25400" cap="flat" cmpd="sng" algn="ctr">
          <a:solidFill>
            <a:schemeClr val="accent2">
              <a:shade val="50000"/>
              <a:hueOff val="-41484"/>
              <a:satOff val="-8409"/>
              <a:lumOff val="462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3892DF-814E-4075-BD27-92BF63191AD2}">
      <dsp:nvSpPr>
        <dsp:cNvPr id="0" name=""/>
        <dsp:cNvSpPr/>
      </dsp:nvSpPr>
      <dsp:spPr>
        <a:xfrm>
          <a:off x="3121086" y="167029"/>
          <a:ext cx="166197" cy="166197"/>
        </a:xfrm>
        <a:prstGeom prst="ellipse">
          <a:avLst/>
        </a:prstGeom>
        <a:solidFill>
          <a:schemeClr val="accent2">
            <a:shade val="50000"/>
            <a:hueOff val="-33187"/>
            <a:satOff val="-6727"/>
            <a:lumOff val="37001"/>
            <a:alphaOff val="0"/>
          </a:schemeClr>
        </a:solidFill>
        <a:ln w="25400" cap="flat" cmpd="sng" algn="ctr">
          <a:solidFill>
            <a:schemeClr val="accent2">
              <a:shade val="50000"/>
              <a:hueOff val="-33187"/>
              <a:satOff val="-6727"/>
              <a:lumOff val="370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6FBFD5-BC48-456A-8BE4-415C711EA790}">
      <dsp:nvSpPr>
        <dsp:cNvPr id="0" name=""/>
        <dsp:cNvSpPr/>
      </dsp:nvSpPr>
      <dsp:spPr>
        <a:xfrm>
          <a:off x="3343126" y="299343"/>
          <a:ext cx="166197" cy="166197"/>
        </a:xfrm>
        <a:prstGeom prst="ellipse">
          <a:avLst/>
        </a:prstGeom>
        <a:solidFill>
          <a:schemeClr val="accent2">
            <a:shade val="50000"/>
            <a:hueOff val="-24890"/>
            <a:satOff val="-5045"/>
            <a:lumOff val="27751"/>
            <a:alphaOff val="0"/>
          </a:schemeClr>
        </a:solidFill>
        <a:ln w="25400" cap="flat" cmpd="sng" algn="ctr">
          <a:solidFill>
            <a:schemeClr val="accent2">
              <a:shade val="50000"/>
              <a:hueOff val="-24890"/>
              <a:satOff val="-5045"/>
              <a:lumOff val="277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4CF004-2402-4A44-8FAF-449479152E84}">
      <dsp:nvSpPr>
        <dsp:cNvPr id="0" name=""/>
        <dsp:cNvSpPr/>
      </dsp:nvSpPr>
      <dsp:spPr>
        <a:xfrm>
          <a:off x="2899711" y="313898"/>
          <a:ext cx="166197" cy="166197"/>
        </a:xfrm>
        <a:prstGeom prst="ellipse">
          <a:avLst/>
        </a:prstGeom>
        <a:solidFill>
          <a:schemeClr val="accent2">
            <a:shade val="50000"/>
            <a:hueOff val="-16594"/>
            <a:satOff val="-3364"/>
            <a:lumOff val="18500"/>
            <a:alphaOff val="0"/>
          </a:schemeClr>
        </a:solidFill>
        <a:ln w="25400" cap="flat" cmpd="sng" algn="ctr">
          <a:solidFill>
            <a:schemeClr val="accent2">
              <a:shade val="50000"/>
              <a:hueOff val="-16594"/>
              <a:satOff val="-3364"/>
              <a:lumOff val="185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A4E8C2-73F9-46BB-AD27-C9A8EF17C1E7}">
      <dsp:nvSpPr>
        <dsp:cNvPr id="0" name=""/>
        <dsp:cNvSpPr/>
      </dsp:nvSpPr>
      <dsp:spPr>
        <a:xfrm>
          <a:off x="2899711" y="593081"/>
          <a:ext cx="166197" cy="166197"/>
        </a:xfrm>
        <a:prstGeom prst="ellipse">
          <a:avLst/>
        </a:prstGeom>
        <a:solidFill>
          <a:schemeClr val="accent2">
            <a:shade val="50000"/>
            <a:hueOff val="-8297"/>
            <a:satOff val="-1682"/>
            <a:lumOff val="9250"/>
            <a:alphaOff val="0"/>
          </a:schemeClr>
        </a:solidFill>
        <a:ln w="25400" cap="flat" cmpd="sng" algn="ctr">
          <a:solidFill>
            <a:schemeClr val="accent2">
              <a:shade val="50000"/>
              <a:hueOff val="-8297"/>
              <a:satOff val="-1682"/>
              <a:lumOff val="92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33B54C-187E-4256-8301-3C3DF7B2907C}">
      <dsp:nvSpPr>
        <dsp:cNvPr id="0" name=""/>
        <dsp:cNvSpPr/>
      </dsp:nvSpPr>
      <dsp:spPr>
        <a:xfrm>
          <a:off x="3481320" y="1656184"/>
          <a:ext cx="3584549" cy="961482"/>
        </a:xfrm>
        <a:prstGeom prst="roundRect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873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/>
            <a:t>Прогноз на 2020 год</a:t>
          </a:r>
        </a:p>
      </dsp:txBody>
      <dsp:txXfrm>
        <a:off x="3528256" y="1703120"/>
        <a:ext cx="3490677" cy="867610"/>
      </dsp:txXfrm>
    </dsp:sp>
    <dsp:sp modelId="{D1C6F1EA-7D01-44C5-9D53-2787D5881C81}">
      <dsp:nvSpPr>
        <dsp:cNvPr id="0" name=""/>
        <dsp:cNvSpPr/>
      </dsp:nvSpPr>
      <dsp:spPr>
        <a:xfrm>
          <a:off x="553666" y="2747778"/>
          <a:ext cx="1661975" cy="1661865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139AF2-8D41-4F68-8E91-912DF6109E8C}">
      <dsp:nvSpPr>
        <dsp:cNvPr id="0" name=""/>
        <dsp:cNvSpPr/>
      </dsp:nvSpPr>
      <dsp:spPr>
        <a:xfrm>
          <a:off x="2016218" y="3564887"/>
          <a:ext cx="3584549" cy="961482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873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/>
            <a:t>Оценка поступлений в 2019 году</a:t>
          </a:r>
        </a:p>
      </dsp:txBody>
      <dsp:txXfrm>
        <a:off x="2063154" y="3611823"/>
        <a:ext cx="3490677" cy="867610"/>
      </dsp:txXfrm>
    </dsp:sp>
    <dsp:sp modelId="{0D23433E-0133-4ACE-A68C-D1D7A213D0F3}">
      <dsp:nvSpPr>
        <dsp:cNvPr id="0" name=""/>
        <dsp:cNvSpPr/>
      </dsp:nvSpPr>
      <dsp:spPr>
        <a:xfrm>
          <a:off x="2068723" y="867153"/>
          <a:ext cx="1661975" cy="1661865"/>
        </a:xfrm>
        <a:prstGeom prst="ellipse">
          <a:avLst/>
        </a:prstGeom>
        <a:solidFill>
          <a:schemeClr val="accent2">
            <a:tint val="50000"/>
            <a:hueOff val="979"/>
            <a:satOff val="591"/>
            <a:lumOff val="-21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0.33635</cdr:x>
      <cdr:y>0.44779</cdr:y>
    </cdr:from>
    <cdr:to>
      <cdr:x>0.71958</cdr:x>
      <cdr:y>0.56876</cdr:y>
    </cdr:to>
    <cdr:sp macro="" textlink="">
      <cdr:nvSpPr>
        <cdr:cNvPr id="2" name="Стрелка вправо 1"/>
        <cdr:cNvSpPr/>
      </cdr:nvSpPr>
      <cdr:spPr>
        <a:xfrm xmlns:a="http://schemas.openxmlformats.org/drawingml/2006/main" rot="18995152">
          <a:off x="2211982" y="1909499"/>
          <a:ext cx="2520270" cy="515838"/>
        </a:xfrm>
        <a:prstGeom xmlns:a="http://schemas.openxmlformats.org/drawingml/2006/main" prst="rightArrow">
          <a:avLst/>
        </a:prstGeom>
        <a:gradFill xmlns:a="http://schemas.openxmlformats.org/drawingml/2006/main">
          <a:gsLst>
            <a:gs pos="0">
              <a:schemeClr val="accent6">
                <a:tint val="50000"/>
                <a:satMod val="300000"/>
                <a:alpha val="69000"/>
              </a:schemeClr>
            </a:gs>
            <a:gs pos="35000">
              <a:schemeClr val="accent6">
                <a:tint val="37000"/>
                <a:satMod val="300000"/>
                <a:alpha val="65000"/>
              </a:schemeClr>
            </a:gs>
            <a:gs pos="100000">
              <a:schemeClr val="accent6">
                <a:tint val="15000"/>
                <a:satMod val="350000"/>
                <a:alpha val="69000"/>
              </a:schemeClr>
            </a:gs>
          </a:gsLst>
        </a:gradFill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0.39255</cdr:x>
      <cdr:y>0.26179</cdr:y>
    </cdr:from>
    <cdr:to>
      <cdr:x>0.88502</cdr:x>
      <cdr:y>0.53472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29058" y="822289"/>
          <a:ext cx="4929222" cy="8572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300" dirty="0" smtClean="0"/>
            <a:t>Расходы на 2023 год предусмотрены в сумме 50 253,75 тыс.руб.</a:t>
          </a:r>
          <a:endParaRPr lang="ru-RU" sz="23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0.37876</cdr:x>
      <cdr:y>0.7956</cdr:y>
    </cdr:from>
    <cdr:to>
      <cdr:x>0.37895</cdr:x>
      <cdr:y>0.93762</cdr:y>
    </cdr:to>
    <cdr:sp macro="" textlink="">
      <cdr:nvSpPr>
        <cdr:cNvPr id="5" name="Прямая со стрелкой 4"/>
        <cdr:cNvSpPr/>
      </cdr:nvSpPr>
      <cdr:spPr>
        <a:xfrm xmlns:a="http://schemas.openxmlformats.org/drawingml/2006/main" rot="5400000" flipH="1" flipV="1">
          <a:off x="3142478" y="2001058"/>
          <a:ext cx="1588" cy="35719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0.61985</cdr:x>
      <cdr:y>0.824</cdr:y>
    </cdr:from>
    <cdr:to>
      <cdr:x>0.62005</cdr:x>
      <cdr:y>0.96602</cdr:y>
    </cdr:to>
    <cdr:sp macro="" textlink="">
      <cdr:nvSpPr>
        <cdr:cNvPr id="7" name="Прямая со стрелкой 6"/>
        <cdr:cNvSpPr/>
      </cdr:nvSpPr>
      <cdr:spPr>
        <a:xfrm xmlns:a="http://schemas.openxmlformats.org/drawingml/2006/main" rot="5400000" flipH="1" flipV="1">
          <a:off x="5142742" y="2072496"/>
          <a:ext cx="1588" cy="35719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0.87817</cdr:x>
      <cdr:y>0.7956</cdr:y>
    </cdr:from>
    <cdr:to>
      <cdr:x>0.87836</cdr:x>
      <cdr:y>0.96602</cdr:y>
    </cdr:to>
    <cdr:sp macro="" textlink="">
      <cdr:nvSpPr>
        <cdr:cNvPr id="9" name="Прямая со стрелкой 8"/>
        <cdr:cNvSpPr/>
      </cdr:nvSpPr>
      <cdr:spPr>
        <a:xfrm xmlns:a="http://schemas.openxmlformats.org/drawingml/2006/main" rot="5400000" flipH="1" flipV="1">
          <a:off x="7285882" y="2001058"/>
          <a:ext cx="1589" cy="42862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0.12045</cdr:x>
      <cdr:y>0.7956</cdr:y>
    </cdr:from>
    <cdr:to>
      <cdr:x>0.12064</cdr:x>
      <cdr:y>0.96602</cdr:y>
    </cdr:to>
    <cdr:sp macro="" textlink="">
      <cdr:nvSpPr>
        <cdr:cNvPr id="11" name="Прямая со стрелкой 10"/>
        <cdr:cNvSpPr/>
      </cdr:nvSpPr>
      <cdr:spPr>
        <a:xfrm xmlns:a="http://schemas.openxmlformats.org/drawingml/2006/main" rot="5400000" flipH="1" flipV="1">
          <a:off x="999338" y="2001058"/>
          <a:ext cx="1588" cy="42862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0.03038</cdr:x>
      <cdr:y>0.01481</cdr:y>
    </cdr:from>
    <cdr:to>
      <cdr:x>0.83408</cdr:x>
      <cdr:y>0.11852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1347" y="72008"/>
          <a:ext cx="6912768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Расходы предусмотрены в сумме 365 814,47 тыс.руб.:</a:t>
          </a:r>
          <a:endParaRPr lang="ru-RU" sz="20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0.24138</cdr:x>
      <cdr:y>0</cdr:y>
    </cdr:from>
    <cdr:to>
      <cdr:x>0.97414</cdr:x>
      <cdr:y>0.23684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16230" y="0"/>
          <a:ext cx="6120691" cy="648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0.64474</cdr:y>
    </cdr:from>
    <cdr:to>
      <cdr:x>0.31431</cdr:x>
      <cdr:y>1</cdr:y>
    </cdr:to>
    <cdr:pic>
      <cdr:nvPicPr>
        <cdr:cNvPr id="3" name="Рисунок 2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xmlns="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-179512" y="3528392"/>
          <a:ext cx="2761206" cy="1944199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0.70222</cdr:x>
      <cdr:y>0.65789</cdr:y>
    </cdr:from>
    <cdr:to>
      <cdr:x>1</cdr:x>
      <cdr:y>1</cdr:y>
    </cdr:to>
    <cdr:pic>
      <cdr:nvPicPr>
        <cdr:cNvPr id="4" name="Рисунок 3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>
          <a:extLst>
            <a:ext uri="{28A0092B-C50C-407E-A947-70E740481C1C}">
              <a14:useLocalDpi xmlns:a14="http://schemas.microsoft.com/office/drawing/2010/main" xmlns="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6168986" y="3600400"/>
          <a:ext cx="2615990" cy="187220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0.01639</cdr:x>
      <cdr:y>0.01316</cdr:y>
    </cdr:from>
    <cdr:to>
      <cdr:x>0.77049</cdr:x>
      <cdr:y>0.10526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72008"/>
          <a:ext cx="662473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Расходы предусмотрены в сумме 25 </a:t>
          </a:r>
          <a:r>
            <a:rPr lang="ru-RU" sz="2000" dirty="0" smtClean="0"/>
            <a:t>062,05 </a:t>
          </a:r>
          <a:r>
            <a:rPr lang="ru-RU" sz="2000" dirty="0" smtClean="0"/>
            <a:t>тыс.руб:</a:t>
          </a:r>
          <a:endParaRPr lang="ru-RU" sz="20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018422-9465-49F9-BEE2-BDF5B5CCF542}" type="datetimeFigureOut">
              <a:rPr lang="ru-RU" smtClean="0"/>
              <a:pPr/>
              <a:t>21.12.2022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9BA160-F62B-43E0-9C98-C83CBE8A002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13865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9F4C1-5DC3-4EF0-8B12-62EA49E15130}" type="datetimeFigureOut">
              <a:rPr lang="ru-RU" smtClean="0"/>
              <a:pPr/>
              <a:t>21.12.2022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4581F-F431-4CC8-B755-90258E3619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01480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64581F-F431-4CC8-B755-90258E361935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22539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21.12.2022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0716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21.12.2022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35875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21.12.2022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03825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760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916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016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3547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0414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8235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2065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060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21.12.2022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33584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380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0504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1370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21.12.2022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28642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21.12.2022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90755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21.12.2022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84660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21.12.2022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17509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21.12.2022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38021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21.12.2022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50502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21.12.2022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77654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932A7-BBE9-47E0-AAB5-8DCE8957CC0B}" type="datetimeFigureOut">
              <a:rPr lang="ru-RU" smtClean="0"/>
              <a:pPr/>
              <a:t>21.12.2022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38844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8359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diagramData" Target="../diagrams/data5.xml"/><Relationship Id="rId7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7" Type="http://schemas.openxmlformats.org/officeDocument/2006/relationships/image" Target="../media/image39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2.png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diagramLayout" Target="../diagrams/layout7.xml"/><Relationship Id="rId7" Type="http://schemas.openxmlformats.org/officeDocument/2006/relationships/image" Target="../media/image67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diagramData" Target="../diagrams/data8.xml"/><Relationship Id="rId7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diagramData" Target="../diagrams/data9.xml"/><Relationship Id="rId7" Type="http://schemas.openxmlformats.org/officeDocument/2006/relationships/image" Target="../media/image76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microsoft.com/office/2007/relationships/diagramDrawing" Target="../diagrams/drawing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2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13" Type="http://schemas.microsoft.com/office/2007/relationships/diagramDrawing" Target="../diagrams/drawing15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5.jpeg"/><Relationship Id="rId11" Type="http://schemas.openxmlformats.org/officeDocument/2006/relationships/image" Target="../media/image86.jpeg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Relationship Id="rId14" Type="http://schemas.microsoft.com/office/2007/relationships/diagramDrawing" Target="../diagrams/drawing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diagramData" Target="../diagrams/data2.xml"/><Relationship Id="rId7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7" Type="http://schemas.microsoft.com/office/2007/relationships/diagramDrawing" Target="../diagrams/drawing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image" Target="../media/image14.png"/><Relationship Id="rId7" Type="http://schemas.openxmlformats.org/officeDocument/2006/relationships/diagramData" Target="../diagrams/data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11" Type="http://schemas.microsoft.com/office/2007/relationships/diagramDrawing" Target="../diagrams/drawing5.xml"/><Relationship Id="rId5" Type="http://schemas.openxmlformats.org/officeDocument/2006/relationships/image" Target="../media/image16.png"/><Relationship Id="rId10" Type="http://schemas.openxmlformats.org/officeDocument/2006/relationships/diagramColors" Target="../diagrams/colors3.xml"/><Relationship Id="rId4" Type="http://schemas.openxmlformats.org/officeDocument/2006/relationships/image" Target="../media/image15.png"/><Relationship Id="rId9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9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5000636"/>
            <a:ext cx="2520280" cy="17573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57161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t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БЮДЖЕТ ДЛЯ ГРАЖДАН</a:t>
            </a:r>
            <a:b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5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012" y="5286388"/>
            <a:ext cx="2422756" cy="14477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4767038"/>
            <a:ext cx="2412814" cy="19608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512" y="1571611"/>
            <a:ext cx="38884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A0202"/>
                </a:solidFill>
              </a:rPr>
              <a:t>Подготовлен на основании  решения районной Думы «Об утверждении бюджета муниципального образования Малмыжский муниципальный район Кировской области на 20</a:t>
            </a:r>
            <a:r>
              <a:rPr lang="en-US" sz="2400" b="1" dirty="0" smtClean="0">
                <a:solidFill>
                  <a:srgbClr val="6A0202"/>
                </a:solidFill>
              </a:rPr>
              <a:t>2</a:t>
            </a:r>
            <a:r>
              <a:rPr lang="ru-RU" sz="2400" b="1" dirty="0" smtClean="0">
                <a:solidFill>
                  <a:srgbClr val="6A0202"/>
                </a:solidFill>
              </a:rPr>
              <a:t>3 год и плановый период 2024 и 2025 годов»</a:t>
            </a:r>
            <a:endParaRPr lang="ru-RU" sz="2400" b="1" dirty="0">
              <a:solidFill>
                <a:srgbClr val="6A0202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1298501"/>
            <a:ext cx="4407632" cy="3283153"/>
          </a:xfrm>
          <a:prstGeom prst="rect">
            <a:avLst/>
          </a:prstGeom>
        </p:spPr>
      </p:pic>
    </p:spTree>
    <p:controls>
      <p:control spid="1026" name="SapphireHiddenControl" r:id="rId2" imgW="6095880" imgH="4067280"/>
    </p:controls>
    <p:extLst>
      <p:ext uri="{BB962C8B-B14F-4D97-AF65-F5344CB8AC3E}">
        <p14:creationId xmlns:p14="http://schemas.microsoft.com/office/powerpoint/2010/main" xmlns="" val="4145615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6512" y="1142985"/>
            <a:ext cx="4322760" cy="3857651"/>
          </a:xfrm>
          <a:prstGeom prst="rect">
            <a:avLst/>
          </a:prstGeom>
        </p:spPr>
      </p:pic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3118688167"/>
              </p:ext>
            </p:extLst>
          </p:nvPr>
        </p:nvGraphicFramePr>
        <p:xfrm>
          <a:off x="1853137" y="1556792"/>
          <a:ext cx="7200800" cy="4686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34092"/>
            <a:ext cx="7636059" cy="924475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Доходы от поступлений налога на имущество организаций в 2023 году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36164" y="1247891"/>
            <a:ext cx="163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	</a:t>
            </a:r>
            <a:endParaRPr lang="ru-RU" sz="1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79060" y="44624"/>
            <a:ext cx="1364940" cy="93610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83968" y="2924944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6 115,0 тыс.руб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64020" y="4869160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5101,8,0 тыс.руб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28184" y="1276382"/>
            <a:ext cx="2520280" cy="1200329"/>
          </a:xfrm>
          <a:prstGeom prst="rect">
            <a:avLst/>
          </a:prstGeom>
          <a:gradFill>
            <a:gsLst>
              <a:gs pos="0">
                <a:srgbClr val="FFC000"/>
              </a:gs>
              <a:gs pos="80000">
                <a:srgbClr val="FFFF00">
                  <a:alpha val="28000"/>
                </a:srgbClr>
              </a:gs>
              <a:gs pos="100000">
                <a:srgbClr val="FFFF00">
                  <a:alpha val="49000"/>
                </a:srgbClr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Выше оценки текущего года на 1 013,2 тыс.рублей, или на 19,9%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6228184" y="2818096"/>
            <a:ext cx="648072" cy="17885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876256" y="2348880"/>
            <a:ext cx="0" cy="46921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31975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P spid="3" grpId="0"/>
      <p:bldP spid="12" grpId="0"/>
      <p:bldP spid="15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581129"/>
            <a:ext cx="9144000" cy="2268462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1947813916"/>
              </p:ext>
            </p:extLst>
          </p:nvPr>
        </p:nvGraphicFramePr>
        <p:xfrm>
          <a:off x="3203848" y="1357298"/>
          <a:ext cx="5616624" cy="3761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4624"/>
            <a:ext cx="7596336" cy="924475"/>
          </a:xfrm>
          <a:gradFill>
            <a:gsLst>
              <a:gs pos="0">
                <a:schemeClr val="accent3">
                  <a:lumMod val="7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Госпошлина в 2023 году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06" y="44623"/>
            <a:ext cx="1461588" cy="115703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7504" y="2037130"/>
            <a:ext cx="3024336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уменьшение  к оценке 2022 года на 13,4 %</a:t>
            </a: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 flipV="1">
            <a:off x="1907704" y="3068960"/>
            <a:ext cx="1224136" cy="16952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929086" y="2590414"/>
            <a:ext cx="0" cy="47854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170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2610" y="0"/>
            <a:ext cx="7741071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Объем поступлений неналоговых доходов </a:t>
            </a:r>
            <a:br>
              <a:rPr lang="ru-RU" sz="2800" dirty="0" smtClean="0"/>
            </a:br>
            <a:r>
              <a:rPr lang="ru-RU" sz="2800" dirty="0" smtClean="0"/>
              <a:t>на 2023 год</a:t>
            </a:r>
            <a:endParaRPr lang="ru-RU" sz="2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2810102418"/>
              </p:ext>
            </p:extLst>
          </p:nvPr>
        </p:nvGraphicFramePr>
        <p:xfrm>
          <a:off x="323528" y="1268760"/>
          <a:ext cx="7677496" cy="4303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 rot="19274567">
            <a:off x="3140267" y="2868895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18,5%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5229200"/>
            <a:ext cx="3611893" cy="27089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88640"/>
            <a:ext cx="1303883" cy="116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6413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Объем поступлений основных неналоговых доходов на 2023 год</a:t>
            </a:r>
            <a:endParaRPr lang="ru-RU" sz="32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3" y="1214420"/>
          <a:ext cx="7858179" cy="5587989"/>
        </p:xfrm>
        <a:graphic>
          <a:graphicData uri="http://schemas.openxmlformats.org/drawingml/2006/table">
            <a:tbl>
              <a:tblPr/>
              <a:tblGrid>
                <a:gridCol w="2617747"/>
                <a:gridCol w="1070935"/>
                <a:gridCol w="809077"/>
                <a:gridCol w="956791"/>
                <a:gridCol w="809077"/>
                <a:gridCol w="952594"/>
                <a:gridCol w="641958"/>
              </a:tblGrid>
              <a:tr h="64294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показателей</a:t>
                      </a: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Оценка </a:t>
                      </a: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поступлений </a:t>
                      </a: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в</a:t>
                      </a:r>
                    </a:p>
                    <a:p>
                      <a:pPr algn="ctr"/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2022 </a:t>
                      </a: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году</a:t>
                      </a:r>
                    </a:p>
                  </a:txBody>
                  <a:tcPr marL="65539" marR="65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Струк-тура, %</a:t>
                      </a:r>
                    </a:p>
                  </a:txBody>
                  <a:tcPr marL="65539" marR="65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Прогноз на</a:t>
                      </a:r>
                    </a:p>
                    <a:p>
                      <a:pPr algn="ctr"/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2023 </a:t>
                      </a: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год</a:t>
                      </a:r>
                    </a:p>
                  </a:txBody>
                  <a:tcPr marL="65539" marR="65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Струк-тура, %</a:t>
                      </a:r>
                    </a:p>
                  </a:txBody>
                  <a:tcPr marL="65539" marR="65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Отклонение прогноза </a:t>
                      </a: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2023 </a:t>
                      </a: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года к оценке </a:t>
                      </a: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2022 </a:t>
                      </a: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</a:p>
                  </a:txBody>
                  <a:tcPr marL="65539" marR="65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в сумме</a:t>
                      </a: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в %</a:t>
                      </a:r>
                    </a:p>
                  </a:txBody>
                  <a:tcPr marL="65539" marR="65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33887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Неналоговые доходы всего, в том числе: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28 010,7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33161,31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5150,61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18,4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97679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Доходы, получаемые в виде арендной платы за земельные участки </a:t>
                      </a: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1 706,1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6,1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2 717,0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8,2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1 010,9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59,3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65737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Доходы от сдачи в аренду имущества</a:t>
                      </a: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4 150,0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14,8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4 714,9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14,2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564,9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13,6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33887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Прочие поступления от использования имущества</a:t>
                      </a: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111,3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0,4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126,7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0,4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15,4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13,8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576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149,3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0,5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244,8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0,7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95,5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63,9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169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Доходы от платных услуг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19 275,3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68,8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22 453,9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67,7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4 505,5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16,5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338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Доходы от компенсации затрат государства</a:t>
                      </a:r>
                    </a:p>
                  </a:txBody>
                  <a:tcPr marL="65539" marR="6553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1 276,7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1 326,9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50,2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40096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Доходы от продажи имущества</a:t>
                      </a: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33887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Доходы от продажи земельных участков </a:t>
                      </a: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220,0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0,8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140,5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0,4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-79,5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-36,1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33887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700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196,8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0,6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504,2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-71,9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33887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Прочие неналоговые доходы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539" marR="655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422,0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1,5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 1 239,8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817,8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6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1,9 </a:t>
                      </a:r>
                      <a:r>
                        <a:rPr lang="ru-RU" sz="1600" dirty="0" err="1" smtClean="0">
                          <a:latin typeface="Calibri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 rot="10800000" flipV="1">
            <a:off x="8001024" y="736029"/>
            <a:ext cx="114297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3088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 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тыс. рублей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501122" cy="1000132"/>
          </a:xfrm>
          <a:prstGeom prst="rect">
            <a:avLst/>
          </a:prstGeom>
          <a:solidFill>
            <a:srgbClr val="00B0F0">
              <a:alpha val="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Безвозмездные поступления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1" y="1285860"/>
          <a:ext cx="8501121" cy="3606180"/>
        </p:xfrm>
        <a:graphic>
          <a:graphicData uri="http://schemas.openxmlformats.org/drawingml/2006/table">
            <a:tbl>
              <a:tblPr/>
              <a:tblGrid>
                <a:gridCol w="5796756"/>
                <a:gridCol w="1416701"/>
                <a:gridCol w="1287664"/>
              </a:tblGrid>
              <a:tr h="862980">
                <a:tc>
                  <a:txBody>
                    <a:bodyPr/>
                    <a:lstStyle/>
                    <a:p>
                      <a:pPr>
                        <a:tabLst>
                          <a:tab pos="540385" algn="l"/>
                        </a:tabLst>
                      </a:pP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Ожидаемая оценка на 2022 год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 </a:t>
                      </a:r>
                    </a:p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2023 год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Безвозмездные поступления, всего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476 806,5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579 941,9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в том числе: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Дотации на выравнивание бюджетной обеспеченности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179705" algn="r"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100 522,0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179705" algn="r"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122 852,0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540385" algn="l"/>
                        </a:tabLs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Субсидии бюджетам субъектов Российской Федерации и муниципальных образованийна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160 709,8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179705" algn="r">
                        <a:tabLst>
                          <a:tab pos="540385" algn="l"/>
                        </a:tabLs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234 935,10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540385" algn="l"/>
                        </a:tabLs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198 742,0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179705" algn="r"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207 626,5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Иные межбюджетные трансферты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15 631,2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179705" algn="r">
                        <a:tabLst>
                          <a:tab pos="540385" algn="l"/>
                        </a:tabLs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14 117,9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Безвозмездные поступления от негосударственных организаций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endParaRPr lang="ru-RU" sz="1200" b="1" dirty="0">
                        <a:highlight>
                          <a:srgbClr val="FFFF00"/>
                        </a:highligh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540385" algn="l"/>
                        </a:tabLs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Прочие безвозмездные поступления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1201,5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179705" algn="r"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410,4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540385" algn="l"/>
                        </a:tabLs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Доходы бюджетов от возврата остатков субсидий, субвенций  и иных межбюджетных трансфертов, имеющих целевое назначение, прошлых лет 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endParaRPr lang="ru-RU" sz="1200" b="1" dirty="0">
                        <a:highlight>
                          <a:srgbClr val="FFFF00"/>
                        </a:highligh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179705" algn="r"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tabLst>
                          <a:tab pos="540385" algn="l"/>
                        </a:tabLs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Возврат прочих остатков субсидий, субвенций и иных межбюджетных трансфертов, имеющих целевое назначение, прошлых лет из бюджетов муниципальных районов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179705" algn="r">
                        <a:tabLst>
                          <a:tab pos="540385" algn="l"/>
                        </a:tabLs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8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https://img2.freepng.ru/20180620/gvy/kisspng-market-penetration-marketing-strategy-positioning-5b2acec5a54ae9.351006001529532101677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929198"/>
            <a:ext cx="2231170" cy="192880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1482372"/>
            <a:ext cx="5905500" cy="45183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635490"/>
            <a:ext cx="4644008" cy="30960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gradFill>
            <a:gsLst>
              <a:gs pos="0">
                <a:srgbClr val="BA7144"/>
              </a:gs>
              <a:gs pos="80000">
                <a:srgbClr val="B2874E"/>
              </a:gs>
              <a:gs pos="71680">
                <a:srgbClr val="B2874E"/>
              </a:gs>
              <a:gs pos="100000">
                <a:srgbClr val="B2874E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400" dirty="0" smtClean="0"/>
              <a:t>РАСХОДЫ БЮДЖЕТА </a:t>
            </a:r>
          </a:p>
          <a:p>
            <a:r>
              <a:rPr lang="ru-RU" sz="4400" dirty="0" smtClean="0"/>
              <a:t>МАЛМЫЖСКОГО РАЙОНА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1064364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24774"/>
            <a:ext cx="8928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Формирование расходной части бюджета района проведено с учетом следующих основных подходов:</a:t>
            </a:r>
            <a:r>
              <a:rPr lang="ru-RU" sz="2000" b="1" i="1" dirty="0"/>
              <a:t/>
            </a:r>
            <a:br>
              <a:rPr lang="ru-RU" sz="2000" b="1" i="1" dirty="0"/>
            </a:br>
            <a:endParaRPr lang="ru-RU" sz="2000" b="1" i="1" dirty="0" smtClean="0"/>
          </a:p>
          <a:p>
            <a:pPr algn="just"/>
            <a:r>
              <a:rPr lang="ru-RU" sz="2000" dirty="0" smtClean="0"/>
              <a:t>	</a:t>
            </a:r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510670713"/>
              </p:ext>
            </p:extLst>
          </p:nvPr>
        </p:nvGraphicFramePr>
        <p:xfrm>
          <a:off x="467544" y="908720"/>
          <a:ext cx="806489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892021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DA151FB-ADBA-4CCC-866A-6A3C33385E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graphicEl>
                                              <a:dgm id="{9DA151FB-ADBA-4CCC-866A-6A3C33385E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graphicEl>
                                              <a:dgm id="{9DA151FB-ADBA-4CCC-866A-6A3C33385E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graphicEl>
                                              <a:dgm id="{9DA151FB-ADBA-4CCC-866A-6A3C33385E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74FE3E4-E231-4F69-8D99-20820D266A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graphicEl>
                                              <a:dgm id="{874FE3E4-E231-4F69-8D99-20820D266A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graphicEl>
                                              <a:dgm id="{874FE3E4-E231-4F69-8D99-20820D266A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graphicEl>
                                              <a:dgm id="{874FE3E4-E231-4F69-8D99-20820D266A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DA8FB62-9CCF-4E77-AC81-420342A709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graphicEl>
                                              <a:dgm id="{7DA8FB62-9CCF-4E77-AC81-420342A709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graphicEl>
                                              <a:dgm id="{7DA8FB62-9CCF-4E77-AC81-420342A709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graphicEl>
                                              <a:dgm id="{7DA8FB62-9CCF-4E77-AC81-420342A709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62B380E-7DEA-4CDE-B1B4-39B56C2AC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graphicEl>
                                              <a:dgm id="{762B380E-7DEA-4CDE-B1B4-39B56C2ACF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graphicEl>
                                              <a:dgm id="{762B380E-7DEA-4CDE-B1B4-39B56C2AC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graphicEl>
                                              <a:dgm id="{762B380E-7DEA-4CDE-B1B4-39B56C2AC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856984" cy="924475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Объем расходов бюджета района на 20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3 год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4474408"/>
              </p:ext>
            </p:extLst>
          </p:nvPr>
        </p:nvGraphicFramePr>
        <p:xfrm>
          <a:off x="251520" y="857234"/>
          <a:ext cx="8712968" cy="57646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8454"/>
                <a:gridCol w="1003949"/>
                <a:gridCol w="1976892"/>
                <a:gridCol w="1903673"/>
              </a:tblGrid>
              <a:tr h="353669">
                <a:tc row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73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 тыс. рублей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 в общем объеме расходов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</a:tr>
              <a:tr h="426978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713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208,76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</a:tr>
              <a:tr h="232235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50 253,75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7,0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713283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965,70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37760"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47 898,40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37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в </a:t>
                      </a:r>
                      <a:r>
                        <a:rPr lang="ru-RU" sz="1200" b="1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т.ч. дорожное хозяйство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41 160,30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9155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88 237,20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12,4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91558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Охрана окружающей среды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244,81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01768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365 814,47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51,3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37760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 и кинематография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76 225,78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10,7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37760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25 062,05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37760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9 040,90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516425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1 200,0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951043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 общего характера бюджетам субъектов РФ и муниципальных образований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46 265,70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8384" y="571479"/>
            <a:ext cx="1036637" cy="50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59625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548680"/>
            <a:ext cx="1689520" cy="1287595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185508559"/>
              </p:ext>
            </p:extLst>
          </p:nvPr>
        </p:nvGraphicFramePr>
        <p:xfrm>
          <a:off x="107504" y="260648"/>
          <a:ext cx="4392488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58233" y="332656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Расходы на реализацию 15 муниципальных программ</a:t>
            </a:r>
            <a:endParaRPr lang="ru-RU" sz="2000" b="1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4210226517"/>
              </p:ext>
            </p:extLst>
          </p:nvPr>
        </p:nvGraphicFramePr>
        <p:xfrm>
          <a:off x="4624672" y="1916832"/>
          <a:ext cx="433981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732228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500516466"/>
              </p:ext>
            </p:extLst>
          </p:nvPr>
        </p:nvGraphicFramePr>
        <p:xfrm>
          <a:off x="0" y="535009"/>
          <a:ext cx="9715536" cy="3140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80199606"/>
              </p:ext>
            </p:extLst>
          </p:nvPr>
        </p:nvGraphicFramePr>
        <p:xfrm>
          <a:off x="-285785" y="3717032"/>
          <a:ext cx="9429782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5987"/>
                <a:gridCol w="1435994"/>
                <a:gridCol w="1507795"/>
                <a:gridCol w="1005196"/>
                <a:gridCol w="1292395"/>
                <a:gridCol w="1344885"/>
                <a:gridCol w="158753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Функциониро</a:t>
                      </a:r>
                    </a:p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вание высшего должностного лица субъекта РФ и муниципального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образования </a:t>
                      </a:r>
                    </a:p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2,9%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Функциониро</a:t>
                      </a:r>
                    </a:p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вание законодательных органов государственной власти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и представительных органов муниципальных образований</a:t>
                      </a:r>
                    </a:p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0,3 %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Функционирование Правительства РФ, высших исполнительных органов государственной власти субъектов РФ, местных администраций</a:t>
                      </a:r>
                    </a:p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67,2 %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Судебная система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Обеспечение деятельности финансовых, налоговых и таможенных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органов и органов финансового надзора</a:t>
                      </a:r>
                    </a:p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3,0 %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chemeClr val="tx1"/>
                          </a:solidFill>
                        </a:rPr>
                        <a:t>Резервные фонды</a:t>
                      </a:r>
                    </a:p>
                    <a:p>
                      <a:r>
                        <a:rPr lang="ru-RU" sz="1200" b="1" i="0" dirty="0" smtClean="0">
                          <a:solidFill>
                            <a:schemeClr val="tx1"/>
                          </a:solidFill>
                        </a:rPr>
                        <a:t>2,0 %</a:t>
                      </a:r>
                      <a:endParaRPr lang="ru-RU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Другие общегосудар</a:t>
                      </a:r>
                    </a:p>
                    <a:p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ственные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 вопросы</a:t>
                      </a:r>
                    </a:p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24,6 %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73831" cy="10700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740352" cy="966294"/>
          </a:xfrm>
          <a:solidFill>
            <a:schemeClr val="accent6">
              <a:lumMod val="60000"/>
              <a:lumOff val="40000"/>
              <a:alpha val="9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Расходы по разделу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 01 «Общегосударственные вопросы»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5492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08504" cy="119675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Основные характеристики бюджета на 2023 год и плановый период 2024 и 2025 годов</a:t>
            </a:r>
            <a:endParaRPr lang="ru-RU" sz="2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9380347"/>
              </p:ext>
            </p:extLst>
          </p:nvPr>
        </p:nvGraphicFramePr>
        <p:xfrm>
          <a:off x="179512" y="1196752"/>
          <a:ext cx="8784976" cy="5314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2088232"/>
                <a:gridCol w="2088232"/>
                <a:gridCol w="2088232"/>
              </a:tblGrid>
              <a:tr h="104898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Наименование показателей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Прогноз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 2023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Прогноз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 2024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Прогноз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на 2025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</a:tr>
              <a:tr h="74927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ДОХОДЫ - всего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706 964,61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573 499,27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575 172,78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</a:tr>
              <a:tr h="59941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налоговые доходы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93 861,4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97 961,94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101 892,85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</a:tr>
              <a:tr h="59941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неналоговые доходы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33 161,31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32 432,51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32 866,21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</a:tr>
              <a:tr h="81933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безвозмездные поступления</a:t>
                      </a:r>
                      <a:r>
                        <a:rPr lang="ru-RU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579 941,9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443 104,82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440 413,72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</a:tr>
              <a:tr h="74927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РАСХОДЫ -</a:t>
                      </a:r>
                      <a:r>
                        <a:rPr lang="ru-RU" sz="2400" b="1" baseline="0" dirty="0" smtClean="0"/>
                        <a:t> всего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713 208,76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578 204,39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576 327,84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</a:tr>
              <a:tr h="74927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ДЕФИЦИТ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-6 244,15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-4 705,12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-1 155,06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740352" y="90872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Тыс.руб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98773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380312" cy="115787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b="0" dirty="0"/>
              <a:t>Расходы по разделу</a:t>
            </a:r>
            <a:br>
              <a:rPr lang="ru-RU" sz="2400" b="0" dirty="0"/>
            </a:br>
            <a:r>
              <a:rPr lang="ru-RU" sz="2400" b="0" dirty="0" smtClean="0"/>
              <a:t>03 </a:t>
            </a:r>
            <a:r>
              <a:rPr lang="ru-RU" sz="2400" b="0" dirty="0"/>
              <a:t>«Национальная </a:t>
            </a:r>
            <a:r>
              <a:rPr lang="ru-RU" sz="2400" b="0" dirty="0" smtClean="0"/>
              <a:t>безопасность и правоохранительная деятельность»</a:t>
            </a:r>
            <a:endParaRPr lang="ru-RU" sz="2400" b="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772816"/>
            <a:ext cx="3820984" cy="2304255"/>
          </a:xfrm>
          <a:prstGeom prst="rect">
            <a:avLst/>
          </a:prstGeom>
        </p:spPr>
      </p:pic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82" r="2582"/>
          <a:stretch>
            <a:fillRect/>
          </a:stretch>
        </p:blipFill>
        <p:spPr>
          <a:xfrm>
            <a:off x="7524328" y="33561"/>
            <a:ext cx="1483568" cy="1112676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4509120"/>
            <a:ext cx="2624927" cy="196992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072198" y="500042"/>
            <a:ext cx="1771656" cy="7143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2965,7 </a:t>
            </a:r>
            <a:r>
              <a:rPr lang="ru-RU" sz="2000" dirty="0" smtClean="0">
                <a:solidFill>
                  <a:schemeClr val="tx2"/>
                </a:solidFill>
              </a:rPr>
              <a:t>тыс.рублей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86248" y="1643050"/>
            <a:ext cx="4357718" cy="114300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2"/>
                </a:solidFill>
              </a:rPr>
              <a:t>Расходы предусмотрены на содержание  единой дежурно-диспетчерской службы  в 2023 году в сумме 1 965,7 тыс. рублей.</a:t>
            </a:r>
          </a:p>
        </p:txBody>
      </p:sp>
      <p:sp>
        <p:nvSpPr>
          <p:cNvPr id="12" name="Текст 2"/>
          <p:cNvSpPr txBox="1">
            <a:spLocks/>
          </p:cNvSpPr>
          <p:nvPr/>
        </p:nvSpPr>
        <p:spPr>
          <a:xfrm>
            <a:off x="4572000" y="3786190"/>
            <a:ext cx="440692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3214686"/>
            <a:ext cx="4143404" cy="107157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На проведение мероприятий по созданию безопасной зоны отдыха на воде 1 000,00 тыс.рублей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6643702" y="1214422"/>
            <a:ext cx="28575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 descr="https://aprlnr.su/uploads/posts/2020-07/1594020106_screenshot_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4500570"/>
            <a:ext cx="3643338" cy="1979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84056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004442"/>
            <a:ext cx="210978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839905" y="13115"/>
            <a:ext cx="7304094" cy="1111629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Расходы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по разделу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04 «Национальная экономика»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3008027718"/>
              </p:ext>
            </p:extLst>
          </p:nvPr>
        </p:nvGraphicFramePr>
        <p:xfrm>
          <a:off x="428596" y="1285860"/>
          <a:ext cx="8296687" cy="2515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13175"/>
            <a:ext cx="2225675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4867" y="5004443"/>
            <a:ext cx="2005013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033683"/>
            <a:ext cx="178593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1" y="0"/>
            <a:ext cx="1836204" cy="12241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568" y="1428736"/>
            <a:ext cx="42456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Расходы предусмотрены в сумме</a:t>
            </a:r>
          </a:p>
          <a:p>
            <a:r>
              <a:rPr lang="ru-RU" sz="2000" b="1" dirty="0" smtClean="0"/>
              <a:t> 47 898,4 тыс.руб.: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3786190"/>
            <a:ext cx="1500198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Сельское хозяйство и рыболовство</a:t>
            </a:r>
            <a:endParaRPr lang="ru-RU" sz="16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3786190"/>
            <a:ext cx="1714512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Транспорт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857752" y="3786190"/>
            <a:ext cx="1571636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Дорожное хозяйство</a:t>
            </a:r>
            <a:endParaRPr lang="ru-RU" sz="16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286644" y="4000504"/>
            <a:ext cx="71438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929454" y="3786190"/>
            <a:ext cx="1643074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Другие вопросы в области национальной экономики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975221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143000"/>
          </a:xfrm>
          <a:solidFill>
            <a:schemeClr val="accent1">
              <a:alpha val="38000"/>
            </a:schemeClr>
          </a:solidFill>
          <a:ln w="25400">
            <a:solidFill>
              <a:schemeClr val="accent1">
                <a:shade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Раздел 05 «Жилищно-коммунальное хозяйство»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 descr="https://aprlnr.su/uploads/posts/2022-02/1643709237_vodoprovod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3571876"/>
            <a:ext cx="2119851" cy="2043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642910" y="1928802"/>
            <a:ext cx="4429156" cy="1143008"/>
          </a:xfrm>
          <a:prstGeom prst="roundRect">
            <a:avLst/>
          </a:prstGeom>
          <a:solidFill>
            <a:schemeClr val="accent1">
              <a:alpha val="2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Строительство и реконструкция (модернизация) объектов питьевого водоснабжения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2428860" y="3143248"/>
            <a:ext cx="484632" cy="978408"/>
          </a:xfrm>
          <a:prstGeom prst="downArrow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00100" y="4357694"/>
            <a:ext cx="3643338" cy="914400"/>
          </a:xfrm>
          <a:prstGeom prst="roundRect">
            <a:avLst/>
          </a:prstGeom>
          <a:solidFill>
            <a:schemeClr val="accent1">
              <a:alpha val="1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Строительство водопровода в </a:t>
            </a:r>
            <a:r>
              <a:rPr lang="ru-RU" sz="2000" dirty="0" smtClean="0">
                <a:solidFill>
                  <a:schemeClr val="tx1"/>
                </a:solidFill>
              </a:rPr>
              <a:t>Мари-Малмыжском</a:t>
            </a:r>
            <a:r>
              <a:rPr lang="ru-RU" sz="2000" dirty="0" smtClean="0">
                <a:solidFill>
                  <a:schemeClr val="tx1"/>
                </a:solidFill>
              </a:rPr>
              <a:t> сельском поселении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86512" y="1571612"/>
            <a:ext cx="2000264" cy="914400"/>
          </a:xfrm>
          <a:prstGeom prst="rect">
            <a:avLst/>
          </a:prstGeom>
          <a:solidFill>
            <a:srgbClr val="FFFF00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88 237,2 </a:t>
            </a:r>
            <a:r>
              <a:rPr lang="ru-RU" sz="2400" dirty="0" smtClean="0">
                <a:solidFill>
                  <a:schemeClr val="tx1"/>
                </a:solidFill>
              </a:rPr>
              <a:t>тыс.рублей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  <a:alpha val="5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74638"/>
            <a:ext cx="6257940" cy="1143000"/>
          </a:xfrm>
          <a:solidFill>
            <a:srgbClr val="FFFF00">
              <a:alpha val="30000"/>
            </a:srgb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Раздел 06 «Охрана окружающей среды»</a:t>
            </a:r>
            <a:endParaRPr lang="ru-RU" b="1" dirty="0"/>
          </a:p>
        </p:txBody>
      </p:sp>
      <p:pic>
        <p:nvPicPr>
          <p:cNvPr id="27650" name="Picture 2" descr="https://i.mycdn.me/i?r=AzEPZsRbOZEKgBhR0XGMT1RkBw-kI2T_fYkVQrOzfzI9haaKTM5SRkZCeTgDn6uOy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6"/>
            <a:ext cx="2571768" cy="2227235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5214942" y="2214554"/>
            <a:ext cx="3214710" cy="914400"/>
          </a:xfrm>
          <a:prstGeom prst="roundRect">
            <a:avLst/>
          </a:prstGeom>
          <a:solidFill>
            <a:srgbClr val="FFFF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244,81</a:t>
            </a:r>
            <a:r>
              <a:rPr lang="ru-RU" sz="3600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тыс.рублей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2976" y="4000504"/>
            <a:ext cx="7143800" cy="1285884"/>
          </a:xfrm>
          <a:prstGeom prst="roundRect">
            <a:avLst/>
          </a:prstGeom>
          <a:solidFill>
            <a:srgbClr val="FFFF0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выполнение природоохранных мероприятий за счет экологических платежей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rot="5400000">
            <a:off x="7608115" y="1678769"/>
            <a:ext cx="785818" cy="285752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/>
          <p:nvPr/>
        </p:nvCxnSpPr>
        <p:spPr>
          <a:xfrm rot="5400000">
            <a:off x="5822165" y="3393281"/>
            <a:ext cx="714380" cy="357190"/>
          </a:xfrm>
          <a:prstGeom prst="bentConnector3">
            <a:avLst>
              <a:gd name="adj1" fmla="val 50000"/>
            </a:avLst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308304" cy="924475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i="1" dirty="0" smtClean="0"/>
              <a:t>Расходы по разделу 07 «Образование»</a:t>
            </a:r>
            <a:endParaRPr lang="ru-RU" sz="2800" i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4036" y="188640"/>
            <a:ext cx="2040227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2173690"/>
              </p:ext>
            </p:extLst>
          </p:nvPr>
        </p:nvGraphicFramePr>
        <p:xfrm>
          <a:off x="395531" y="3645024"/>
          <a:ext cx="8748468" cy="1870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8078"/>
                <a:gridCol w="1350239"/>
                <a:gridCol w="1565917"/>
                <a:gridCol w="1458078"/>
                <a:gridCol w="1458078"/>
                <a:gridCol w="1458078"/>
              </a:tblGrid>
              <a:tr h="187032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Дошкольное образование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(22,2%)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Общее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образование</a:t>
                      </a:r>
                    </a:p>
                    <a:p>
                      <a:pPr algn="l"/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(69,0%)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Дополнительное образование детей (6,7%)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Профессиональная подготовка, переподготовка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и повышение квалификации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Молодежная политика и оздоровление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детей (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0,04%)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Другие вопросы в области образования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2,1%)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5129284"/>
            <a:ext cx="2232248" cy="15270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0272" y="5115810"/>
            <a:ext cx="1872208" cy="15264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31859" y="5107235"/>
            <a:ext cx="2065412" cy="1549059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401486681"/>
              </p:ext>
            </p:extLst>
          </p:nvPr>
        </p:nvGraphicFramePr>
        <p:xfrm>
          <a:off x="571440" y="1000108"/>
          <a:ext cx="8572560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5115811"/>
            <a:ext cx="1925930" cy="152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4755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Раздел 08 «Культура,кинематография»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29454" y="571480"/>
            <a:ext cx="1857388" cy="785818"/>
          </a:xfrm>
          <a:prstGeom prst="rect">
            <a:avLst/>
          </a:prstGeom>
          <a:solidFill>
            <a:srgbClr val="00B050">
              <a:alpha val="23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76 225,78 </a:t>
            </a:r>
            <a:r>
              <a:rPr lang="ru-RU" dirty="0" smtClean="0">
                <a:solidFill>
                  <a:schemeClr val="tx1"/>
                </a:solidFill>
              </a:rPr>
              <a:t>тыс.рублей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682" name="Picture 2" descr="https://cdn.culture.ru/images/2f700c62-e11f-5020-8a17-5f5d4b48da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000240"/>
            <a:ext cx="3286149" cy="32861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29058" y="1500174"/>
            <a:ext cx="4714908" cy="2714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</a:rPr>
              <a:t>из них: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 расходы по проведению районных мероприятий «Сабантуй» и «Казанская» </a:t>
            </a:r>
            <a:r>
              <a:rPr lang="ru-RU" sz="2000" dirty="0" smtClean="0">
                <a:solidFill>
                  <a:srgbClr val="00B050"/>
                </a:solidFill>
              </a:rPr>
              <a:t>143,0 тыс.рублей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 расходы, связанные с созданием условий  показа национальных фильмов </a:t>
            </a:r>
            <a:r>
              <a:rPr lang="ru-RU" sz="2000" dirty="0" smtClean="0">
                <a:solidFill>
                  <a:srgbClr val="00B050"/>
                </a:solidFill>
              </a:rPr>
              <a:t>890,5 тыс.рублей</a:t>
            </a:r>
            <a:endParaRPr lang="ru-RU" sz="2000" dirty="0">
              <a:solidFill>
                <a:srgbClr val="00B050"/>
              </a:solidFill>
            </a:endParaRPr>
          </a:p>
        </p:txBody>
      </p:sp>
      <p:pic>
        <p:nvPicPr>
          <p:cNvPr id="6" name="Рисунок 5" descr="https://gubkin.city/upload/resize_cache/iblock/0a5/1200_630_2/2_dekabrya_kinokontser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5000636"/>
            <a:ext cx="264317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c.pics.livejournal.com/begemot_0007/15705740/181378/181378_original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4214818"/>
            <a:ext cx="2643206" cy="1636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3471858" cy="2000264"/>
          </a:xfrm>
          <a:ln w="34925">
            <a:solidFill>
              <a:schemeClr val="accent1">
                <a:shade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000" dirty="0" smtClean="0"/>
              <a:t>Субсидия областного бюджета на поддержку отрасли культуры на </a:t>
            </a:r>
            <a:r>
              <a:rPr lang="ru-RU" sz="2000" dirty="0" smtClean="0"/>
              <a:t>проектно-сметную документацию </a:t>
            </a:r>
            <a:r>
              <a:rPr lang="ru-RU" sz="2000" dirty="0" err="1" smtClean="0"/>
              <a:t>Савальского</a:t>
            </a:r>
            <a:r>
              <a:rPr lang="ru-RU" sz="2000" dirty="0" smtClean="0"/>
              <a:t> </a:t>
            </a:r>
            <a:r>
              <a:rPr lang="ru-RU" sz="2000" dirty="0" smtClean="0"/>
              <a:t>дома культуры</a:t>
            </a:r>
            <a:endParaRPr lang="ru-RU" sz="20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42976" y="2786058"/>
            <a:ext cx="2214578" cy="1057276"/>
          </a:xfrm>
          <a:prstGeom prst="roundRect">
            <a:avLst/>
          </a:prstGeom>
          <a:solidFill>
            <a:srgbClr val="FFFF00">
              <a:alpha val="2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3 606,06 тыс.рублей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s://st3.stpulscen.ru/images/product/179/099/224_bi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214818"/>
            <a:ext cx="292895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286380" y="500042"/>
            <a:ext cx="3071834" cy="20002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Субсидия на развитие сети учреждений </a:t>
            </a:r>
            <a:r>
              <a:rPr lang="ru-RU" sz="2000" dirty="0" err="1" smtClean="0">
                <a:solidFill>
                  <a:schemeClr val="tx1"/>
                </a:solidFill>
              </a:rPr>
              <a:t>культурно-досугового</a:t>
            </a:r>
            <a:r>
              <a:rPr lang="ru-RU" sz="2000" dirty="0" smtClean="0">
                <a:solidFill>
                  <a:schemeClr val="tx1"/>
                </a:solidFill>
              </a:rPr>
              <a:t> типа (</a:t>
            </a:r>
            <a:r>
              <a:rPr lang="ru-RU" sz="2000" dirty="0" err="1" smtClean="0">
                <a:solidFill>
                  <a:schemeClr val="tx1"/>
                </a:solidFill>
              </a:rPr>
              <a:t>Плотбищенский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дом культуры)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00694" y="2786058"/>
            <a:ext cx="2500330" cy="1071570"/>
          </a:xfrm>
          <a:prstGeom prst="roundRect">
            <a:avLst/>
          </a:prstGeom>
          <a:solidFill>
            <a:srgbClr val="FFFF00">
              <a:alpha val="2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15 143,4 тыс. рублей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" name="Рисунок 9" descr="https://www.riakchr.ru/upload/iblock/3c7/3c70bd5e84a93f4d5b268d5ee76a8c5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071942"/>
            <a:ext cx="2546047" cy="2329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8058" y="1355455"/>
            <a:ext cx="3385941" cy="20162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879313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На реализацию государственной программы Кировской области «Содействие развитию гражданского общества, поддержка социально ориентированных некоммерческих организаций и укрепление единства российской нации», связанных с проведением национального праздника «Сабантуй» - </a:t>
            </a:r>
            <a:r>
              <a:rPr lang="ru-RU" sz="2800" b="1" dirty="0">
                <a:solidFill>
                  <a:srgbClr val="FF0000"/>
                </a:solidFill>
              </a:rPr>
              <a:t>400,0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тыс. руб.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00843" y="4576840"/>
            <a:ext cx="3105323" cy="20639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937" y="1484784"/>
            <a:ext cx="3227529" cy="214519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4629665"/>
            <a:ext cx="3025847" cy="20111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2385271"/>
            <a:ext cx="3805761" cy="28569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11981" y="5273824"/>
            <a:ext cx="158417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0970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668344" cy="1052736"/>
          </a:xfr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i="1" dirty="0" smtClean="0"/>
              <a:t>Расходы по разделу 08 </a:t>
            </a:r>
            <a:br>
              <a:rPr lang="ru-RU" sz="2800" i="1" dirty="0" smtClean="0"/>
            </a:br>
            <a:r>
              <a:rPr lang="ru-RU" sz="2800" i="1" dirty="0" smtClean="0"/>
              <a:t>«Культура, кинематография»</a:t>
            </a:r>
            <a:endParaRPr lang="ru-RU" sz="2800" i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6587789"/>
              </p:ext>
            </p:extLst>
          </p:nvPr>
        </p:nvGraphicFramePr>
        <p:xfrm>
          <a:off x="285720" y="3501008"/>
          <a:ext cx="8572559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6826"/>
                <a:gridCol w="2590892"/>
                <a:gridCol w="2000264"/>
                <a:gridCol w="2214577"/>
              </a:tblGrid>
              <a:tr h="614697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Поддержка и развитие народного творчества и досуговой деятельности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(30,6%)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Научно-просветительская и образовательная деятельность музея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(12,6%)</a:t>
                      </a: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Организация библиотечного обслуживания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(22,6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Другие вопросы в области культуры, кинематографии 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(9,6%)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1033044147"/>
              </p:ext>
            </p:extLst>
          </p:nvPr>
        </p:nvGraphicFramePr>
        <p:xfrm>
          <a:off x="251520" y="980728"/>
          <a:ext cx="8352928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5013176"/>
            <a:ext cx="2355181" cy="15701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520" y="0"/>
            <a:ext cx="1388625" cy="12181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5013176"/>
            <a:ext cx="2093495" cy="15701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7893" y="5013176"/>
            <a:ext cx="1905060" cy="15701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5013176"/>
            <a:ext cx="2093495" cy="15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4462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173775307"/>
              </p:ext>
            </p:extLst>
          </p:nvPr>
        </p:nvGraphicFramePr>
        <p:xfrm>
          <a:off x="179512" y="1196752"/>
          <a:ext cx="8784976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397" y="-17253"/>
            <a:ext cx="6956661" cy="1069989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Расходы по разделу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 10 «Социальная политика»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44624"/>
            <a:ext cx="1821144" cy="132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180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556457872"/>
              </p:ext>
            </p:extLst>
          </p:nvPr>
        </p:nvGraphicFramePr>
        <p:xfrm>
          <a:off x="4643438" y="1071546"/>
          <a:ext cx="468052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27736"/>
            <a:ext cx="9073008" cy="92447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just"/>
            <a:r>
              <a:rPr lang="ru-RU" sz="2800" dirty="0" smtClean="0"/>
              <a:t>Структура и динамика доходов бюджета района к ожидаемой оценке поступлений доходов 2023 года</a:t>
            </a:r>
            <a:endParaRPr lang="ru-RU" sz="2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11357337"/>
              </p:ext>
            </p:extLst>
          </p:nvPr>
        </p:nvGraphicFramePr>
        <p:xfrm>
          <a:off x="0" y="1142984"/>
          <a:ext cx="4464496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ятиугольник 4"/>
          <p:cNvSpPr/>
          <p:nvPr/>
        </p:nvSpPr>
        <p:spPr>
          <a:xfrm>
            <a:off x="3334334" y="4077072"/>
            <a:ext cx="2452111" cy="648072"/>
          </a:xfrm>
          <a:prstGeom prst="homePlat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Безвозмездные поступления;  21,6%</a:t>
            </a:r>
            <a:endParaRPr lang="ru-RU" dirty="0"/>
          </a:p>
        </p:txBody>
      </p:sp>
      <p:sp>
        <p:nvSpPr>
          <p:cNvPr id="6" name="Пятиугольник 5"/>
          <p:cNvSpPr/>
          <p:nvPr/>
        </p:nvSpPr>
        <p:spPr>
          <a:xfrm>
            <a:off x="3347864" y="3140968"/>
            <a:ext cx="2304256" cy="648072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ятиугольник 14"/>
          <p:cNvSpPr/>
          <p:nvPr/>
        </p:nvSpPr>
        <p:spPr>
          <a:xfrm>
            <a:off x="3334335" y="2060848"/>
            <a:ext cx="2300278" cy="685024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491880" y="2060848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Неналоговые доходы;  18,4%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89734" y="3152652"/>
            <a:ext cx="1902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Налоговые доходы;   -2,8%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4810557"/>
            <a:ext cx="3096343" cy="179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1504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2357430"/>
            <a:ext cx="2483768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Социальное обеспечение населения   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8 767,0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тыс. рублей</a:t>
            </a:r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2887595377"/>
              </p:ext>
            </p:extLst>
          </p:nvPr>
        </p:nvGraphicFramePr>
        <p:xfrm>
          <a:off x="2915816" y="1052736"/>
          <a:ext cx="6023992" cy="4189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87824" y="3641973"/>
            <a:ext cx="15121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502,0 тыс.руб.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1844824"/>
            <a:ext cx="15121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8265,0,0</a:t>
            </a:r>
          </a:p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4563924"/>
            <a:ext cx="1529672" cy="217010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5379" y="412884"/>
            <a:ext cx="1628800" cy="1628800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 flipV="1">
            <a:off x="2643174" y="2714620"/>
            <a:ext cx="428628" cy="35719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3"/>
          </p:cNvCxnSpPr>
          <p:nvPr/>
        </p:nvCxnSpPr>
        <p:spPr>
          <a:xfrm>
            <a:off x="2626612" y="3388482"/>
            <a:ext cx="373752" cy="32627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43856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5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052" y="5286578"/>
            <a:ext cx="3105912" cy="1560576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441565032"/>
              </p:ext>
            </p:extLst>
          </p:nvPr>
        </p:nvGraphicFramePr>
        <p:xfrm>
          <a:off x="571472" y="963246"/>
          <a:ext cx="6880848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Овал 3"/>
          <p:cNvSpPr/>
          <p:nvPr/>
        </p:nvSpPr>
        <p:spPr>
          <a:xfrm>
            <a:off x="6060457" y="1271162"/>
            <a:ext cx="1296144" cy="126818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664250" y="2763446"/>
            <a:ext cx="1356021" cy="129614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133886" y="4250705"/>
            <a:ext cx="1248009" cy="129614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85220" y="2949853"/>
            <a:ext cx="55233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содержание ребенка в семье опекуна и приемной семье, а также вознаграждение приемному родителю на </a:t>
            </a:r>
            <a:r>
              <a:rPr lang="ru-RU" dirty="0" smtClean="0"/>
              <a:t>2023 </a:t>
            </a:r>
            <a:r>
              <a:rPr lang="ru-RU" dirty="0"/>
              <a:t>год в объеме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4797" y="4214818"/>
            <a:ext cx="55256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выплату компенсации платы, взимаемой с родителей за присмотр и уход за детьми в образовательных  </a:t>
            </a:r>
            <a:r>
              <a:rPr lang="ru-RU" dirty="0" smtClean="0"/>
              <a:t>организациях</a:t>
            </a:r>
            <a:r>
              <a:rPr lang="ru-RU" dirty="0"/>
              <a:t>, реализующих образовательную программу дошкольного образования на </a:t>
            </a:r>
            <a:r>
              <a:rPr lang="ru-RU" dirty="0" smtClean="0"/>
              <a:t>2023 год </a:t>
            </a:r>
            <a:r>
              <a:rPr lang="ru-RU" dirty="0"/>
              <a:t>в объеме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3820" y="1484183"/>
            <a:ext cx="58640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обеспечение жилыми помещениями детей-сирот, детей, оставшихся без попечения родителей, а также детей, находящихся под </a:t>
            </a:r>
            <a:r>
              <a:rPr lang="ru-RU" dirty="0" smtClean="0"/>
              <a:t>опекой (5 квартир)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092280" y="2579872"/>
            <a:ext cx="1872208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Охрана семьи и детства</a:t>
            </a:r>
            <a:endParaRPr lang="ru-RU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5729817" y="2930138"/>
            <a:ext cx="1296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6 212,0</a:t>
            </a: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33885" y="4483278"/>
            <a:ext cx="1318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099,8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72607" y="1600399"/>
            <a:ext cx="1503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3 943,1 тыс.руб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97752" y="0"/>
            <a:ext cx="1756362" cy="180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5516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2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300192" cy="1124744"/>
          </a:xfrm>
          <a:solidFill>
            <a:srgbClr val="FF3300">
              <a:alpha val="48627"/>
            </a:srgb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i="1" dirty="0" smtClean="0"/>
              <a:t>Расходы по разделу </a:t>
            </a:r>
            <a:br>
              <a:rPr lang="ru-RU" sz="2800" i="1" dirty="0" smtClean="0"/>
            </a:br>
            <a:r>
              <a:rPr lang="ru-RU" sz="2800" i="1" dirty="0" smtClean="0"/>
              <a:t>11 «Физическая культура и спорт»</a:t>
            </a:r>
            <a:endParaRPr lang="ru-RU" sz="28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42844" y="1484784"/>
            <a:ext cx="4857784" cy="501605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на </a:t>
            </a:r>
            <a:r>
              <a:rPr lang="ru-RU" sz="2800" dirty="0" smtClean="0"/>
              <a:t>2023 год </a:t>
            </a:r>
          </a:p>
          <a:p>
            <a:pPr algn="ctr"/>
            <a:r>
              <a:rPr lang="ru-RU" sz="2800" dirty="0"/>
              <a:t>в</a:t>
            </a:r>
            <a:r>
              <a:rPr lang="ru-RU" sz="2800" dirty="0" smtClean="0"/>
              <a:t> сумме </a:t>
            </a:r>
            <a:r>
              <a:rPr lang="ru-RU" sz="2800" dirty="0" smtClean="0">
                <a:solidFill>
                  <a:srgbClr val="FF0000"/>
                </a:solidFill>
              </a:rPr>
              <a:t>9 040,9 </a:t>
            </a:r>
            <a:r>
              <a:rPr lang="ru-RU" sz="2800" dirty="0" smtClean="0"/>
              <a:t>тыс.рублей, </a:t>
            </a:r>
          </a:p>
          <a:p>
            <a:pPr algn="ctr"/>
            <a:r>
              <a:rPr lang="ru-RU" sz="2000" dirty="0" smtClean="0"/>
              <a:t>из них </a:t>
            </a:r>
          </a:p>
          <a:p>
            <a:pPr algn="ctr"/>
            <a:r>
              <a:rPr lang="ru-RU" sz="2000" dirty="0" smtClean="0"/>
              <a:t>на </a:t>
            </a:r>
            <a:r>
              <a:rPr lang="ru-RU" sz="2000" dirty="0" smtClean="0"/>
              <a:t>реализацию федерального проекта «Спорт – норма жизни» по оснащению объектов спортивной инфраструктуры спортивно-технологическим оборудованием предусмотрено </a:t>
            </a:r>
            <a:r>
              <a:rPr lang="ru-RU" sz="2000" dirty="0" smtClean="0">
                <a:solidFill>
                  <a:srgbClr val="FF0000"/>
                </a:solidFill>
              </a:rPr>
              <a:t>2830,0</a:t>
            </a:r>
            <a:r>
              <a:rPr lang="ru-RU" sz="2000" dirty="0" smtClean="0"/>
              <a:t> </a:t>
            </a:r>
            <a:r>
              <a:rPr lang="ru-RU" sz="2000" dirty="0" smtClean="0"/>
              <a:t>тыс. рублей., </a:t>
            </a:r>
            <a:endParaRPr lang="ru-RU" sz="2000" dirty="0" smtClean="0"/>
          </a:p>
          <a:p>
            <a:pPr algn="ctr"/>
            <a:r>
              <a:rPr lang="ru-RU" sz="2000" dirty="0" smtClean="0"/>
              <a:t>на  </a:t>
            </a:r>
            <a:r>
              <a:rPr lang="ru-RU" sz="2000" dirty="0" smtClean="0"/>
              <a:t>реализацию мероприятий государственной программы Кировской области "Развитие физической культуры и спорта» запланировано </a:t>
            </a:r>
            <a:r>
              <a:rPr lang="ru-RU" sz="2000" dirty="0" smtClean="0">
                <a:solidFill>
                  <a:srgbClr val="FF0000"/>
                </a:solidFill>
              </a:rPr>
              <a:t>6060,6</a:t>
            </a:r>
            <a:r>
              <a:rPr lang="ru-RU" sz="2000" dirty="0" smtClean="0"/>
              <a:t> тыс. руб.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26098" y="0"/>
            <a:ext cx="1776600" cy="12977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1390180"/>
            <a:ext cx="3025168" cy="22688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5968" y="3927077"/>
            <a:ext cx="3656730" cy="2479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5177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5688" y="2996952"/>
            <a:ext cx="1700808" cy="17008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0"/>
            <a:ext cx="7081108" cy="98072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i="1" dirty="0" smtClean="0"/>
              <a:t>Расходы по разделу 13 «Обслуживание государственного и муниципального долга»</a:t>
            </a:r>
            <a:endParaRPr lang="ru-RU" sz="28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39778" y="1640049"/>
            <a:ext cx="864096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Расходы предусмотрены в объеме 1200,0 тыс. руб.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2780928"/>
            <a:ext cx="7488832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/>
              <a:t>Расходы по разделу 14 «Межбюджетные трансферты общего характера бюджетам субъектов РФ и муниципальных образований»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01548" y="4594860"/>
            <a:ext cx="8928992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Расходы запланированы на 2023 год </a:t>
            </a:r>
          </a:p>
          <a:p>
            <a:r>
              <a:rPr lang="ru-RU" sz="2800" dirty="0" smtClean="0"/>
              <a:t>в сумме 46 265,7 тыс.руб.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6632"/>
            <a:ext cx="1496749" cy="118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252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80928"/>
            <a:ext cx="3651250" cy="393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524328" cy="924475"/>
          </a:xfrm>
          <a:ln w="25400"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Источники покрытия дефицита районного бюджета на 2023 год</a:t>
            </a:r>
            <a:endParaRPr lang="ru-RU" sz="28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144972147"/>
              </p:ext>
            </p:extLst>
          </p:nvPr>
        </p:nvGraphicFramePr>
        <p:xfrm>
          <a:off x="19819" y="980728"/>
          <a:ext cx="7565627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47664" y="5157192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Основным источником покрытия дефицита бюджета района в </a:t>
            </a:r>
            <a:r>
              <a:rPr lang="ru-RU" dirty="0" smtClean="0">
                <a:solidFill>
                  <a:prstClr val="black"/>
                </a:solidFill>
              </a:rPr>
              <a:t>2023 </a:t>
            </a:r>
            <a:r>
              <a:rPr lang="ru-RU" dirty="0">
                <a:solidFill>
                  <a:prstClr val="black"/>
                </a:solidFill>
              </a:rPr>
              <a:t>году являются </a:t>
            </a:r>
            <a:r>
              <a:rPr lang="ru-RU" dirty="0" smtClean="0">
                <a:solidFill>
                  <a:prstClr val="black"/>
                </a:solidFill>
              </a:rPr>
              <a:t>кредиты, а так же остатки </a:t>
            </a:r>
            <a:r>
              <a:rPr lang="ru-RU" dirty="0">
                <a:solidFill>
                  <a:prstClr val="black"/>
                </a:solidFill>
              </a:rPr>
              <a:t>средств на счетах.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2344" y="5013176"/>
            <a:ext cx="1416029" cy="13443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70358" y="6237312"/>
            <a:ext cx="821322" cy="120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16632"/>
            <a:ext cx="1335087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ыгнутая вниз стрелка 4"/>
          <p:cNvSpPr/>
          <p:nvPr/>
        </p:nvSpPr>
        <p:spPr>
          <a:xfrm rot="17710395">
            <a:off x="6663004" y="3300930"/>
            <a:ext cx="1424021" cy="432914"/>
          </a:xfrm>
          <a:prstGeom prst="curved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9408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34253" y="3724137"/>
            <a:ext cx="2758658" cy="3161785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516323626"/>
              </p:ext>
            </p:extLst>
          </p:nvPr>
        </p:nvGraphicFramePr>
        <p:xfrm>
          <a:off x="179512" y="1656244"/>
          <a:ext cx="8856984" cy="52017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924475"/>
          </a:xfr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Основные подходы и характеристики бюджета района на плановый период 2024 и 2025 годов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2369557"/>
            <a:ext cx="14401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Доходы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573 499,27 </a:t>
            </a:r>
            <a:r>
              <a:rPr lang="ru-RU" sz="2000" b="1" dirty="0" smtClean="0">
                <a:solidFill>
                  <a:schemeClr val="bg1"/>
                </a:solidFill>
              </a:rPr>
              <a:t>тыс.руб.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2378497"/>
            <a:ext cx="185738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Расходы </a:t>
            </a:r>
            <a:r>
              <a:rPr lang="ru-RU" sz="2000" b="1" dirty="0" smtClean="0">
                <a:solidFill>
                  <a:schemeClr val="bg1"/>
                </a:solidFill>
              </a:rPr>
              <a:t>       </a:t>
            </a:r>
            <a:r>
              <a:rPr lang="ru-RU" b="1" dirty="0" smtClean="0">
                <a:solidFill>
                  <a:schemeClr val="bg1"/>
                </a:solidFill>
              </a:rPr>
              <a:t>578 204,39 </a:t>
            </a:r>
            <a:r>
              <a:rPr lang="ru-RU" sz="2000" b="1" dirty="0" smtClean="0">
                <a:solidFill>
                  <a:schemeClr val="bg1"/>
                </a:solidFill>
              </a:rPr>
              <a:t>тыс.руб</a:t>
            </a:r>
            <a:r>
              <a:rPr lang="ru-RU" sz="20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36095" y="2382411"/>
            <a:ext cx="126399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Доходы </a:t>
            </a:r>
            <a:r>
              <a:rPr lang="ru-RU" b="1" dirty="0" smtClean="0">
                <a:solidFill>
                  <a:schemeClr val="bg1"/>
                </a:solidFill>
              </a:rPr>
              <a:t>575 172,78 </a:t>
            </a:r>
            <a:r>
              <a:rPr lang="ru-RU" sz="2000" b="1" dirty="0" smtClean="0">
                <a:solidFill>
                  <a:schemeClr val="bg1"/>
                </a:solidFill>
              </a:rPr>
              <a:t>тыс.руб.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6296" y="2369557"/>
            <a:ext cx="122413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Расходы </a:t>
            </a:r>
            <a:r>
              <a:rPr lang="ru-RU" b="1" dirty="0" smtClean="0">
                <a:solidFill>
                  <a:schemeClr val="bg1"/>
                </a:solidFill>
              </a:rPr>
              <a:t>576 327,84 </a:t>
            </a:r>
            <a:r>
              <a:rPr lang="ru-RU" sz="2000" b="1" dirty="0" smtClean="0">
                <a:solidFill>
                  <a:schemeClr val="bg1"/>
                </a:solidFill>
              </a:rPr>
              <a:t>тыс.руб.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52102" y="163583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2024 год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516216" y="1635834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2025 год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316178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-2583"/>
            <a:ext cx="1728192" cy="15567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5900" y="188640"/>
            <a:ext cx="8856984" cy="924475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6A0202"/>
                </a:solidFill>
              </a:rPr>
              <a:t>Структура и динамика прогнозируемых объемов </a:t>
            </a:r>
            <a:r>
              <a:rPr lang="en-US" sz="2800" b="1" dirty="0" smtClean="0">
                <a:solidFill>
                  <a:srgbClr val="6A0202"/>
                </a:solidFill>
              </a:rPr>
              <a:t/>
            </a:r>
            <a:br>
              <a:rPr lang="en-US" sz="2800" b="1" dirty="0" smtClean="0">
                <a:solidFill>
                  <a:srgbClr val="6A0202"/>
                </a:solidFill>
              </a:rPr>
            </a:br>
            <a:r>
              <a:rPr lang="ru-RU" sz="2800" b="1" dirty="0" smtClean="0">
                <a:solidFill>
                  <a:srgbClr val="6A0202"/>
                </a:solidFill>
              </a:rPr>
              <a:t>поступлений доходов в плановом периоде</a:t>
            </a:r>
            <a:endParaRPr lang="ru-RU" sz="2800" b="1" dirty="0">
              <a:solidFill>
                <a:srgbClr val="6A020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9430791"/>
              </p:ext>
            </p:extLst>
          </p:nvPr>
        </p:nvGraphicFramePr>
        <p:xfrm>
          <a:off x="84346" y="1484784"/>
          <a:ext cx="9000999" cy="4815186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800198"/>
                <a:gridCol w="1152128"/>
                <a:gridCol w="576064"/>
                <a:gridCol w="1152128"/>
                <a:gridCol w="720080"/>
                <a:gridCol w="1224136"/>
                <a:gridCol w="648072"/>
                <a:gridCol w="1057085"/>
                <a:gridCol w="671108"/>
              </a:tblGrid>
              <a:tr h="1008112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Показатель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Прогноз </a:t>
                      </a:r>
                      <a:r>
                        <a:rPr lang="ru-RU" sz="1400" dirty="0" smtClean="0">
                          <a:effectLst/>
                        </a:rPr>
                        <a:t>2024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Струк-тура, 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Прогноз </a:t>
                      </a:r>
                      <a:r>
                        <a:rPr lang="ru-RU" sz="1400" dirty="0" smtClean="0">
                          <a:effectLst/>
                        </a:rPr>
                        <a:t>2025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Струк-тура, 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Отклонение прогноза </a:t>
                      </a:r>
                      <a:r>
                        <a:rPr lang="ru-RU" sz="1400" dirty="0" smtClean="0">
                          <a:effectLst/>
                        </a:rPr>
                        <a:t>2022 </a:t>
                      </a:r>
                      <a:r>
                        <a:rPr lang="ru-RU" sz="1400" dirty="0">
                          <a:effectLst/>
                        </a:rPr>
                        <a:t>года от прогноза </a:t>
                      </a:r>
                      <a:r>
                        <a:rPr lang="ru-RU" sz="1400" dirty="0" smtClean="0">
                          <a:effectLst/>
                        </a:rPr>
                        <a:t>20</a:t>
                      </a:r>
                      <a:r>
                        <a:rPr lang="en-US" sz="1400" dirty="0" smtClean="0">
                          <a:effectLst/>
                        </a:rPr>
                        <a:t>2</a:t>
                      </a:r>
                      <a:r>
                        <a:rPr lang="ru-RU" sz="1400" dirty="0" smtClean="0">
                          <a:effectLst/>
                        </a:rPr>
                        <a:t>4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Отклонение прогноза </a:t>
                      </a:r>
                      <a:r>
                        <a:rPr lang="ru-RU" sz="1400" dirty="0" smtClean="0">
                          <a:effectLst/>
                        </a:rPr>
                        <a:t>2023 </a:t>
                      </a:r>
                      <a:r>
                        <a:rPr lang="ru-RU" sz="1400" dirty="0">
                          <a:effectLst/>
                        </a:rPr>
                        <a:t>года от прогноза </a:t>
                      </a:r>
                      <a:r>
                        <a:rPr lang="ru-RU" sz="1400" dirty="0" smtClean="0">
                          <a:effectLst/>
                        </a:rPr>
                        <a:t>2025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1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сумма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сумма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41002"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>
                          <a:effectLst/>
                        </a:rPr>
                        <a:t>Доходы, всего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573499,27</a:t>
                      </a:r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575172,78</a:t>
                      </a:r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-133465,3</a:t>
                      </a:r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-18,9</a:t>
                      </a:r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1673,5</a:t>
                      </a:r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41002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в том числе: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endParaRPr lang="ru-RU" sz="1400" b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endParaRPr lang="ru-RU" sz="1400" b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endParaRPr lang="ru-RU" sz="14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endParaRPr lang="ru-RU" sz="14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55103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Налоговые доходы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400" b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97961,94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400" b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17,1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400" b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101892,85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400" b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17,7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4100,5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3930,9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4,0</a:t>
                      </a:r>
                    </a:p>
                  </a:txBody>
                  <a:tcPr marL="68580" marR="68580" marT="0" marB="0" anchor="b"/>
                </a:tc>
              </a:tr>
              <a:tr h="55103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Неналоговые доходы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400" b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32432,51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400" b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5,7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400" b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32866,21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400" b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5,7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-728,8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-2,2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433,7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68580" marR="68580" marT="0" marB="0" anchor="b"/>
                </a:tc>
              </a:tr>
              <a:tr h="1082008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Безвозмездные поступления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400" b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443104,82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400" b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77,3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400" b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440413,72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r>
                        <a:rPr lang="ru-RU" sz="14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76,6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-136837,1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-23,6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-2691,1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-0,6</a:t>
                      </a: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196752"/>
            <a:ext cx="1134492" cy="442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3824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 flipV="1">
            <a:off x="7083478" y="0"/>
            <a:ext cx="2051720" cy="11540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7" y="217007"/>
            <a:ext cx="7632848" cy="72008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Динамика основных налоговых и неналоговых доходов бюджета района в плановом периоде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2214220"/>
              </p:ext>
            </p:extLst>
          </p:nvPr>
        </p:nvGraphicFramePr>
        <p:xfrm>
          <a:off x="116130" y="1179136"/>
          <a:ext cx="8928993" cy="5187361"/>
        </p:xfrm>
        <a:graphic>
          <a:graphicData uri="http://schemas.openxmlformats.org/drawingml/2006/table">
            <a:tbl>
              <a:tblPr firstRow="1" firstCol="1" bandRow="1" bandCol="1">
                <a:tableStyleId>{7DF18680-E054-41AD-8BC1-D1AEF772440D}</a:tableStyleId>
              </a:tblPr>
              <a:tblGrid>
                <a:gridCol w="4311854"/>
                <a:gridCol w="1069827"/>
                <a:gridCol w="1181820"/>
                <a:gridCol w="1183672"/>
                <a:gridCol w="1181820"/>
              </a:tblGrid>
              <a:tr h="864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 показателей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Прогноз 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2024год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Прогноз 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2025 </a:t>
                      </a:r>
                      <a:r>
                        <a:rPr lang="ru-RU" sz="1400" dirty="0">
                          <a:effectLst/>
                        </a:rPr>
                        <a:t>год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Темп роста прогноза </a:t>
                      </a:r>
                      <a:r>
                        <a:rPr lang="ru-RU" sz="1200" dirty="0" smtClean="0">
                          <a:effectLst/>
                        </a:rPr>
                        <a:t>2024</a:t>
                      </a:r>
                      <a:r>
                        <a:rPr lang="ru-RU" sz="1200" baseline="0" dirty="0" smtClean="0">
                          <a:effectLst/>
                        </a:rPr>
                        <a:t> </a:t>
                      </a:r>
                      <a:r>
                        <a:rPr lang="ru-RU" sz="1200" dirty="0" smtClean="0">
                          <a:effectLst/>
                        </a:rPr>
                        <a:t>года </a:t>
                      </a:r>
                      <a:r>
                        <a:rPr lang="ru-RU" sz="1200" dirty="0">
                          <a:effectLst/>
                        </a:rPr>
                        <a:t>к прогнозу </a:t>
                      </a:r>
                      <a:r>
                        <a:rPr lang="ru-RU" sz="1200" dirty="0" smtClean="0">
                          <a:effectLst/>
                        </a:rPr>
                        <a:t>2023 </a:t>
                      </a:r>
                      <a:r>
                        <a:rPr lang="ru-RU" sz="1200" dirty="0">
                          <a:effectLst/>
                        </a:rPr>
                        <a:t>года, %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403225" algn="l"/>
                        </a:tabLst>
                      </a:pPr>
                      <a:r>
                        <a:rPr lang="ru-RU" sz="1200" dirty="0">
                          <a:effectLst/>
                        </a:rPr>
                        <a:t>Темп роста прогноза </a:t>
                      </a:r>
                      <a:r>
                        <a:rPr lang="ru-RU" sz="1200" dirty="0" smtClean="0">
                          <a:effectLst/>
                        </a:rPr>
                        <a:t>2025 года </a:t>
                      </a:r>
                      <a:r>
                        <a:rPr lang="ru-RU" sz="1200" dirty="0">
                          <a:effectLst/>
                        </a:rPr>
                        <a:t>к прогнозу </a:t>
                      </a:r>
                      <a:r>
                        <a:rPr lang="ru-RU" sz="1200" dirty="0" smtClean="0">
                          <a:effectLst/>
                        </a:rPr>
                        <a:t>2024 </a:t>
                      </a:r>
                      <a:r>
                        <a:rPr lang="ru-RU" sz="1200" dirty="0">
                          <a:effectLst/>
                        </a:rPr>
                        <a:t>года, %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/>
                </a:tc>
              </a:tr>
              <a:tr h="3158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Налоговые и неналоговые доходы всего, в том числе</a:t>
                      </a:r>
                      <a:r>
                        <a:rPr lang="ru-RU" sz="1400" dirty="0" smtClean="0">
                          <a:effectLst/>
                        </a:rPr>
                        <a:t>: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130392,95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134757,56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102,6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103,3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 на доходы физических лиц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42840,12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45195,46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106,6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105,5</a:t>
                      </a:r>
                    </a:p>
                  </a:txBody>
                  <a:tcPr marL="68580" marR="68580" marT="0" marB="0" anchor="b"/>
                </a:tc>
              </a:tr>
              <a:tr h="2756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Доходы от уплаты акцизов на нефтепродукты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7512,32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7928,89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104,3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105,5</a:t>
                      </a:r>
                    </a:p>
                  </a:txBody>
                  <a:tcPr marL="68580" marR="68580" marT="0" marB="0" anchor="b"/>
                </a:tc>
              </a:tr>
              <a:tr h="465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36774,0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37509,0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102,0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102,0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Единый сельскохозяйственный налог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55,5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57,5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102,8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103,6</a:t>
                      </a:r>
                    </a:p>
                  </a:txBody>
                  <a:tcPr marL="68580" marR="68580" marT="0" marB="0" anchor="b"/>
                </a:tc>
              </a:tr>
              <a:tr h="4581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2614,0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2719,0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104,0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104,0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 на имущество организаций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6360,0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6605,0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104,0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103,9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Госпошлина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1806,0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1878,0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104,0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103,9</a:t>
                      </a:r>
                    </a:p>
                  </a:txBody>
                  <a:tcPr marL="68580" marR="68580" marT="0" marB="0" anchor="b"/>
                </a:tc>
              </a:tr>
              <a:tr h="232018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Доходы, получаемые в виде арендной платы за земельные участки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2717,0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2717,0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 от сдачи в аренду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4714,9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4714,9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231836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Прочие поступления от использования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146,7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166,7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115,8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113,6</a:t>
                      </a:r>
                    </a:p>
                  </a:txBody>
                  <a:tcPr marL="68580" marR="68580" marT="0" marB="0" anchor="b"/>
                </a:tc>
              </a:tr>
              <a:tr h="2508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Плата за негативное воздействие на окружающую среду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244,81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244,81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Доходы от платных услуг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22988,99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23358,9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102,4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101,6</a:t>
                      </a:r>
                    </a:p>
                  </a:txBody>
                  <a:tcPr marL="68580" marR="68580" marT="0" marB="0" anchor="b"/>
                </a:tc>
              </a:tr>
              <a:tr h="2318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Доходы от компенсации затрат государства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1367,40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1407,1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103,1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102,9</a:t>
                      </a:r>
                    </a:p>
                  </a:txBody>
                  <a:tcPr marL="68580" marR="68580" marT="0" marB="0" anchor="b"/>
                </a:tc>
              </a:tr>
              <a:tr h="305452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 от продажи земельных участков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52,0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52,0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37,0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305452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Штрафы, санкции, возмещение ущерба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200,8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540385" algn="l"/>
                        </a:tabLs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204,8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102,0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102,0</a:t>
                      </a: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88378" y="836712"/>
            <a:ext cx="12065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7994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92447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Безвозмездные поступления</a:t>
            </a:r>
            <a:endParaRPr lang="ru-RU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9885848"/>
              </p:ext>
            </p:extLst>
          </p:nvPr>
        </p:nvGraphicFramePr>
        <p:xfrm>
          <a:off x="179512" y="1124744"/>
          <a:ext cx="8712968" cy="35507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41210"/>
                <a:gridCol w="1452006"/>
                <a:gridCol w="1319752"/>
              </a:tblGrid>
              <a:tr h="804058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Ожидаемая оценка на </a:t>
                      </a:r>
                      <a:r>
                        <a:rPr lang="ru-RU" sz="1400" dirty="0" smtClean="0">
                          <a:effectLst/>
                        </a:rPr>
                        <a:t>2024год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Прогноз </a:t>
                      </a:r>
                      <a:endParaRPr lang="ru-RU" sz="1050" dirty="0">
                        <a:effectLst/>
                      </a:endParaRPr>
                    </a:p>
                    <a:p>
                      <a:pPr algn="ctr"/>
                      <a:r>
                        <a:rPr lang="ru-RU" sz="1400" dirty="0">
                          <a:effectLst/>
                        </a:rPr>
                        <a:t>на </a:t>
                      </a:r>
                      <a:r>
                        <a:rPr lang="ru-RU" sz="1400" dirty="0" smtClean="0">
                          <a:effectLst/>
                        </a:rPr>
                        <a:t>2025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год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07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Безвозмездные поступления, всего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443104,82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440413,72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3587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в том числе: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540385" algn="l"/>
                        </a:tabLs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07894">
                <a:tc>
                  <a:txBody>
                    <a:bodyPr/>
                    <a:lstStyle/>
                    <a:p>
                      <a:r>
                        <a:rPr lang="ru-RU" sz="1600" i="0" dirty="0" smtClean="0">
                          <a:effectLst/>
                        </a:rPr>
                        <a:t>Дотации </a:t>
                      </a:r>
                      <a:r>
                        <a:rPr lang="ru-RU" sz="1600" i="0" dirty="0">
                          <a:effectLst/>
                        </a:rPr>
                        <a:t>на выравнивание бюджетной обеспеченности</a:t>
                      </a:r>
                      <a:endParaRPr lang="ru-RU" sz="1600" b="0" i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102808,0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104493,0</a:t>
                      </a:r>
                    </a:p>
                  </a:txBody>
                  <a:tcPr marL="68580" marR="68580" marT="0" marB="0" anchor="ctr"/>
                </a:tc>
              </a:tr>
              <a:tr h="615788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Субсидии бюджетам субъектов Российской Федерации и муниципальных образований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122981,52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115840,42</a:t>
                      </a:r>
                    </a:p>
                  </a:txBody>
                  <a:tcPr marL="68580" marR="68580" marT="0" marB="0" anchor="b"/>
                </a:tc>
              </a:tr>
              <a:tr h="615788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203537,0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206302,0</a:t>
                      </a:r>
                    </a:p>
                  </a:txBody>
                  <a:tcPr marL="68580" marR="68580" marT="0" marB="0" anchor="b"/>
                </a:tc>
              </a:tr>
              <a:tr h="30789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Иные межбюджетные трансферты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13367,9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13367,9</a:t>
                      </a:r>
                    </a:p>
                  </a:txBody>
                  <a:tcPr marL="68580" marR="68580" marT="0" marB="0" anchor="b"/>
                </a:tc>
              </a:tr>
              <a:tr h="30789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Прочие безвозмездные поступления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410,4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410,4</a:t>
                      </a: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0"/>
            <a:ext cx="1551432" cy="10363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40352" y="85165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</a:t>
            </a:r>
            <a:r>
              <a:rPr lang="ru-RU" dirty="0" smtClean="0"/>
              <a:t>ыс.руб.</a:t>
            </a:r>
            <a:endParaRPr lang="ru-RU" dirty="0"/>
          </a:p>
        </p:txBody>
      </p:sp>
      <p:pic>
        <p:nvPicPr>
          <p:cNvPr id="27650" name="Picture 2" descr="http://bogorodskoe43.ru/uploads/posts/2014-12/1417841621_b_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714884"/>
            <a:ext cx="4572032" cy="25002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96776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472518" cy="928694"/>
          </a:xfrm>
          <a:solidFill>
            <a:srgbClr val="FFFF00">
              <a:alpha val="18000"/>
            </a:srgbClr>
          </a:solidFill>
        </p:spPr>
        <p:txBody>
          <a:bodyPr>
            <a:normAutofit/>
          </a:bodyPr>
          <a:lstStyle/>
          <a:p>
            <a:r>
              <a:rPr lang="ru-RU" sz="3600" dirty="0" smtClean="0"/>
              <a:t>Структура расходов на 2024 и 2025 годы</a:t>
            </a:r>
            <a:endParaRPr lang="ru-RU" sz="3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071551"/>
          <a:ext cx="8715436" cy="5737444"/>
        </p:xfrm>
        <a:graphic>
          <a:graphicData uri="http://schemas.openxmlformats.org/drawingml/2006/table">
            <a:tbl>
              <a:tblPr/>
              <a:tblGrid>
                <a:gridCol w="2748915"/>
                <a:gridCol w="480491"/>
                <a:gridCol w="1428830"/>
                <a:gridCol w="1428830"/>
                <a:gridCol w="1314185"/>
                <a:gridCol w="1314185"/>
              </a:tblGrid>
              <a:tr h="221639">
                <a:tc row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РАСХОДЫ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Раз-дел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97" marR="48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2024 год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97" marR="48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>
                        <a:alpha val="56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2025 год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97" marR="48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>
                        <a:alpha val="56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49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сумма,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тыс. рублей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% к общему объему расходов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сумма,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тыс. рублей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% к общему объему расходов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97" marR="48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</a:tr>
              <a:tr h="221639">
                <a:tc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8397" marR="48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8397" marR="48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8397" marR="48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8397" marR="48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48397" marR="48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48397" marR="48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</a:tr>
              <a:tr h="241964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РАСХОДОВ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00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578204,39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576327,84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</a:tr>
              <a:tr h="443278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Общегосударственные вопросы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58151,25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10,1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67936,15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11,8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</a:tr>
              <a:tr h="66491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03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1965,7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0,3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1965,7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0,3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</a:tr>
              <a:tr h="221639"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Национальная экономика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04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45976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4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8,0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44807,4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4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7,8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</a:tr>
              <a:tr h="324876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Охрана окружающей среды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06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244,81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0,04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244,81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0,04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</a:tr>
              <a:tr h="221639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Образование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07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351736,56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4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61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338170,92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4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58,7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</a:tr>
              <a:tr h="324876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Культура и кинематография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08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49175,12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8,6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49336,91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8,6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</a:tr>
              <a:tr h="221639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Социальная политика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23197,35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4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4,0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25971,55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4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4,5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</a:tr>
              <a:tr h="324876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 и спорт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150,0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0,03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150,0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0,03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</a:tr>
              <a:tr h="66491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500,0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0,09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500,0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0,09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</a:tr>
              <a:tr h="974628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Межбюджетные трансферты общего характера бюджетам субъектов РФ и муниципальных образований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48397" marR="483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47107,7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8,2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47083,8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8,2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EDA9">
                        <a:alpha val="16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924475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Объемы поступлений основных налоговых доходов на 2023 год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5794841"/>
              </p:ext>
            </p:extLst>
          </p:nvPr>
        </p:nvGraphicFramePr>
        <p:xfrm>
          <a:off x="107504" y="1124744"/>
          <a:ext cx="8928992" cy="5688632"/>
        </p:xfrm>
        <a:graphic>
          <a:graphicData uri="http://schemas.openxmlformats.org/drawingml/2006/table">
            <a:tbl>
              <a:tblPr firstRow="1" firstCol="1" bandRow="1" bandCol="1">
                <a:tableStyleId>{21E4AEA4-8DFA-4A89-87EB-49C32662AFE0}</a:tableStyleId>
              </a:tblPr>
              <a:tblGrid>
                <a:gridCol w="2804146"/>
                <a:gridCol w="1402073"/>
                <a:gridCol w="885520"/>
                <a:gridCol w="1149469"/>
                <a:gridCol w="903110"/>
                <a:gridCol w="1067994"/>
                <a:gridCol w="716680"/>
              </a:tblGrid>
              <a:tr h="73152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показателей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Оценка </a:t>
                      </a:r>
                      <a:r>
                        <a:rPr lang="ru-RU" sz="1400" dirty="0" smtClean="0">
                          <a:effectLst/>
                        </a:rPr>
                        <a:t>поступлений </a:t>
                      </a:r>
                      <a:r>
                        <a:rPr lang="ru-RU" sz="1400" dirty="0">
                          <a:effectLst/>
                        </a:rPr>
                        <a:t>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2022 </a:t>
                      </a:r>
                      <a:r>
                        <a:rPr lang="ru-RU" sz="1400" dirty="0">
                          <a:effectLst/>
                        </a:rPr>
                        <a:t>году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Струк-тура, %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Прогноз 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2023 </a:t>
                      </a:r>
                      <a:r>
                        <a:rPr lang="ru-RU" sz="1400" dirty="0">
                          <a:effectLst/>
                        </a:rPr>
                        <a:t>год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Струк-тура, %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Отклонение прогноза </a:t>
                      </a:r>
                      <a:r>
                        <a:rPr lang="ru-RU" sz="1400" dirty="0" smtClean="0">
                          <a:effectLst/>
                        </a:rPr>
                        <a:t>2023года </a:t>
                      </a:r>
                      <a:r>
                        <a:rPr lang="ru-RU" sz="1400" dirty="0">
                          <a:effectLst/>
                        </a:rPr>
                        <a:t>к оценке </a:t>
                      </a:r>
                      <a:r>
                        <a:rPr lang="ru-RU" sz="1400" dirty="0" smtClean="0">
                          <a:effectLst/>
                        </a:rPr>
                        <a:t>2022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года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 сумме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 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</a:tr>
              <a:tr h="5531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Налоговые доходы всего,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 том числе: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96 612,4</a:t>
                      </a:r>
                      <a:endParaRPr lang="ru-RU" sz="1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100,0</a:t>
                      </a:r>
                      <a:endParaRPr lang="ru-RU" sz="1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93 861,4</a:t>
                      </a:r>
                      <a:endParaRPr lang="ru-RU" sz="1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100,0</a:t>
                      </a:r>
                      <a:endParaRPr lang="ru-RU" sz="1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2 751,0</a:t>
                      </a:r>
                      <a:endParaRPr lang="ru-RU" sz="1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97,15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 на доходы физических лиц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40 690,0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42,1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40 188,1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42,8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-501,9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98,8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Акцизы по подакцизным товарам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7 667,5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7,9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7 201,3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7,7</a:t>
                      </a:r>
                      <a:endParaRPr lang="ru-RU" sz="1600" b="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-466,2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93,9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39 200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40,6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36 052,0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38,4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-3148,0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92,0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Единый налог на вмененный доход для отдельных видов деятельности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0,9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Единый сельскохозяйственный налог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52,2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</a:t>
                      </a:r>
                      <a:r>
                        <a:rPr lang="ru-RU" sz="1600" dirty="0" smtClean="0"/>
                        <a:t>05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54,0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</a:t>
                      </a:r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1,8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103,4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1 900,0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2 514,0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2,7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614,0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132,3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3348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 на имущество организаций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5 101,8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5,3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6 115,0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6,5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1013,2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119,9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Госпошлина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2 000,0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2,1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1 737,0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1,</a:t>
                      </a:r>
                      <a:r>
                        <a:rPr lang="ru-RU" sz="1600" dirty="0" smtClean="0"/>
                        <a:t>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-263,0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86,85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4704"/>
            <a:ext cx="10366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65268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4983987"/>
            <a:ext cx="1772816" cy="17728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391"/>
            <a:ext cx="9144000" cy="92447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Источники покрытия дефицита районного бюджета</a:t>
            </a:r>
            <a:endParaRPr lang="ru-RU" sz="2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1315846627"/>
              </p:ext>
            </p:extLst>
          </p:nvPr>
        </p:nvGraphicFramePr>
        <p:xfrm>
          <a:off x="251520" y="1124744"/>
          <a:ext cx="5184576" cy="3947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43600" y="3479453"/>
            <a:ext cx="3600400" cy="147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Основным источником покрытия дефицита бюджета района в </a:t>
            </a:r>
            <a:r>
              <a:rPr lang="ru-RU" dirty="0" smtClean="0"/>
              <a:t>2024 и 2025 </a:t>
            </a:r>
            <a:r>
              <a:rPr lang="ru-RU" dirty="0"/>
              <a:t>годах </a:t>
            </a:r>
            <a:r>
              <a:rPr lang="ru-RU" dirty="0" smtClean="0"/>
              <a:t>являются остатки </a:t>
            </a:r>
            <a:r>
              <a:rPr lang="ru-RU" dirty="0"/>
              <a:t>средств на </a:t>
            </a:r>
            <a:r>
              <a:rPr lang="ru-RU" dirty="0" smtClean="0"/>
              <a:t>счетах и кредиты кредитных организаций.</a:t>
            </a:r>
            <a:endParaRPr lang="ru-RU" dirty="0"/>
          </a:p>
        </p:txBody>
      </p:sp>
      <p:sp>
        <p:nvSpPr>
          <p:cNvPr id="10" name="Стрелка вправо с вырезом 9"/>
          <p:cNvSpPr/>
          <p:nvPr/>
        </p:nvSpPr>
        <p:spPr>
          <a:xfrm rot="2036448">
            <a:off x="2206895" y="2855552"/>
            <a:ext cx="1872208" cy="288032"/>
          </a:xfrm>
          <a:prstGeom prst="notchedRightArrow">
            <a:avLst/>
          </a:prstGeom>
          <a:solidFill>
            <a:schemeClr val="accent2">
              <a:alpha val="36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43800" y="1124744"/>
            <a:ext cx="1551432" cy="103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4218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92447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Муниципальный долг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559335113"/>
              </p:ext>
            </p:extLst>
          </p:nvPr>
        </p:nvGraphicFramePr>
        <p:xfrm flipH="1">
          <a:off x="205801" y="3284984"/>
          <a:ext cx="45719" cy="45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6656"/>
            <a:ext cx="1340768" cy="14581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24712" y="623634"/>
            <a:ext cx="504056" cy="86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65859" y="323614"/>
            <a:ext cx="62642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155621023"/>
              </p:ext>
            </p:extLst>
          </p:nvPr>
        </p:nvGraphicFramePr>
        <p:xfrm>
          <a:off x="143508" y="1090864"/>
          <a:ext cx="8856984" cy="3766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000636"/>
            <a:ext cx="9144000" cy="185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2408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3" grpId="0">
        <p:bldAsOne/>
      </p:bldGraphic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2524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2420888"/>
            <a:ext cx="3250327" cy="27808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7740352" cy="924475"/>
          </a:xfrm>
          <a:ln w="25400"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i="1" dirty="0" smtClean="0"/>
              <a:t>Доходы от поступлений налога на доходы физических </a:t>
            </a:r>
            <a:br>
              <a:rPr lang="ru-RU" sz="2800" i="1" dirty="0" smtClean="0"/>
            </a:br>
            <a:r>
              <a:rPr lang="ru-RU" sz="2800" i="1" dirty="0" smtClean="0"/>
              <a:t>лиц в бюджет района в 2023 году</a:t>
            </a:r>
            <a:endParaRPr lang="ru-RU" sz="2800" i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66054399"/>
              </p:ext>
            </p:extLst>
          </p:nvPr>
        </p:nvGraphicFramePr>
        <p:xfrm>
          <a:off x="1367644" y="1052736"/>
          <a:ext cx="7272808" cy="5587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60321" y="2689707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40 188,1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5085184"/>
            <a:ext cx="115212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40 690,0 тыс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012160" y="1340768"/>
            <a:ext cx="2664296" cy="1200329"/>
          </a:xfrm>
          <a:prstGeom prst="rect">
            <a:avLst/>
          </a:prstGeom>
          <a:solidFill>
            <a:schemeClr val="accent6">
              <a:lumMod val="75000"/>
              <a:alpha val="5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Что ниже ожидаемой оценки текущего года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на 1,2% или,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на 501,9 тыс.руб.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4933131" y="2136958"/>
            <a:ext cx="216024" cy="108012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149155" y="2151818"/>
            <a:ext cx="72008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09742" y="0"/>
            <a:ext cx="1229544" cy="9540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2994" y="1410820"/>
            <a:ext cx="3024336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ФОТ 2023г. - 1 825,4 млн.руб</a:t>
            </a:r>
          </a:p>
          <a:p>
            <a:r>
              <a:rPr lang="ru-RU" dirty="0" smtClean="0"/>
              <a:t>С динамикой роста к оценке 2022 года 109,65%.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15746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3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032" y="4347922"/>
            <a:ext cx="8855968" cy="25100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4624"/>
            <a:ext cx="7776864" cy="924475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Доходы от уплаты акцизов на нефтепродукты в </a:t>
            </a:r>
            <a:br>
              <a:rPr lang="ru-RU" sz="2800" dirty="0" smtClean="0"/>
            </a:br>
            <a:r>
              <a:rPr lang="ru-RU" sz="2800" dirty="0" smtClean="0"/>
              <a:t>бюджет района в 2023 году</a:t>
            </a:r>
            <a:endParaRPr lang="ru-RU" sz="28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359709457"/>
              </p:ext>
            </p:extLst>
          </p:nvPr>
        </p:nvGraphicFramePr>
        <p:xfrm>
          <a:off x="1403648" y="1052736"/>
          <a:ext cx="6228692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19672" y="4000504"/>
            <a:ext cx="1232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7 667,5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77141" y="2214554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7 201,3 тыс.руб.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1196752"/>
            <a:ext cx="2160240" cy="109423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Уменьшение к оценке текущего  года на 466,2 тыс.руб, или на 6,1%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4788024" y="1844824"/>
            <a:ext cx="288032" cy="77484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076056" y="1844824"/>
            <a:ext cx="64807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-31923"/>
            <a:ext cx="1043608" cy="105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8441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8" grpId="0"/>
      <p:bldP spid="9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11" y="19108"/>
            <a:ext cx="7584625" cy="132166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Доходы от поступлений налога, взимаемого в связи  с применением упрощенной системы налогообложения, в бюджет района в 2023 году</a:t>
            </a:r>
            <a:endParaRPr lang="ru-RU" sz="2400" dirty="0"/>
          </a:p>
        </p:txBody>
      </p:sp>
      <p:sp>
        <p:nvSpPr>
          <p:cNvPr id="7" name="Овал 6"/>
          <p:cNvSpPr/>
          <p:nvPr/>
        </p:nvSpPr>
        <p:spPr>
          <a:xfrm>
            <a:off x="5786446" y="5143512"/>
            <a:ext cx="2286016" cy="1428760"/>
          </a:xfrm>
          <a:prstGeom prst="ellipse">
            <a:avLst/>
          </a:prstGeom>
          <a:gradFill>
            <a:gsLst>
              <a:gs pos="0">
                <a:srgbClr val="C00000"/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24 800,0 тыс.руб.</a:t>
            </a:r>
            <a:endParaRPr lang="ru-RU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0351" y="116632"/>
            <a:ext cx="1362713" cy="118784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18641" y="4949527"/>
            <a:ext cx="2778038" cy="1742310"/>
          </a:xfrm>
          <a:prstGeom prst="rect">
            <a:avLst/>
          </a:prstGeom>
          <a:gradFill>
            <a:gsLst>
              <a:gs pos="100000">
                <a:schemeClr val="accent6">
                  <a:shade val="51000"/>
                  <a:satMod val="130000"/>
                </a:schemeClr>
              </a:gs>
              <a:gs pos="80000">
                <a:schemeClr val="accent6">
                  <a:shade val="93000"/>
                  <a:satMod val="130000"/>
                  <a:alpha val="86000"/>
                </a:schemeClr>
              </a:gs>
              <a:gs pos="100000">
                <a:schemeClr val="accent6">
                  <a:shade val="94000"/>
                  <a:satMod val="135000"/>
                  <a:alpha val="35000"/>
                </a:schemeClr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Что ниже ожидаемой оценки текущего года на 3 148,0 тыс.руб., </a:t>
            </a:r>
          </a:p>
          <a:p>
            <a:pPr algn="ctr"/>
            <a:r>
              <a:rPr lang="ru-RU" sz="2000" b="1" dirty="0" smtClean="0"/>
              <a:t>или на 8%</a:t>
            </a:r>
            <a:endParaRPr lang="ru-RU" sz="2000" b="1" dirty="0"/>
          </a:p>
        </p:txBody>
      </p:sp>
      <p:sp>
        <p:nvSpPr>
          <p:cNvPr id="13" name="Овал 12"/>
          <p:cNvSpPr/>
          <p:nvPr/>
        </p:nvSpPr>
        <p:spPr>
          <a:xfrm>
            <a:off x="5867408" y="5214950"/>
            <a:ext cx="2276492" cy="1500198"/>
          </a:xfrm>
          <a:prstGeom prst="ellips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39 200,0 тыс.руб.</a:t>
            </a:r>
            <a:endParaRPr lang="ru-RU" sz="2000" b="1" dirty="0"/>
          </a:p>
        </p:txBody>
      </p:sp>
      <p:sp>
        <p:nvSpPr>
          <p:cNvPr id="18" name="Овал 17"/>
          <p:cNvSpPr/>
          <p:nvPr/>
        </p:nvSpPr>
        <p:spPr>
          <a:xfrm>
            <a:off x="428596" y="1928802"/>
            <a:ext cx="2214578" cy="1500198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6200000" scaled="1"/>
          </a:gra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714348" y="2009764"/>
            <a:ext cx="2357454" cy="1490674"/>
          </a:xfrm>
          <a:prstGeom prst="ellipse">
            <a:avLst/>
          </a:prstGeom>
          <a:gradFill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6200000" scaled="1"/>
          </a:gra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36 052,0 тыс.руб.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43240" y="1643050"/>
            <a:ext cx="1785950" cy="8572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Прогноз на 2023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00892" y="4000504"/>
            <a:ext cx="1771656" cy="7858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Оценка поступлений в 2022 году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Выгнутая вверх стрелка 13"/>
          <p:cNvSpPr/>
          <p:nvPr/>
        </p:nvSpPr>
        <p:spPr>
          <a:xfrm rot="1836606">
            <a:off x="2829561" y="3249193"/>
            <a:ext cx="3771040" cy="1237518"/>
          </a:xfrm>
          <a:prstGeom prst="curved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3099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509120"/>
            <a:ext cx="5796136" cy="251329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3898550"/>
            <a:ext cx="1628800" cy="162880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6018" y="2051144"/>
            <a:ext cx="1700808" cy="170080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1493" y="3573016"/>
            <a:ext cx="1689100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68050" y="1285860"/>
            <a:ext cx="2232248" cy="1620180"/>
          </a:xfrm>
          <a:prstGeom prst="rect">
            <a:avLst/>
          </a:prstGeom>
          <a:solidFill>
            <a:schemeClr val="accent6">
              <a:lumMod val="75000"/>
              <a:alpha val="53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1412776"/>
            <a:ext cx="21602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Увеличение к оценке текущего года на</a:t>
            </a:r>
          </a:p>
          <a:p>
            <a:pPr algn="ctr"/>
            <a:r>
              <a:rPr lang="ru-RU" dirty="0" smtClean="0"/>
              <a:t>  1,8 тыс.руб или на 3,4 %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99979" y="4005064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52,2 тыс.руб.</a:t>
            </a:r>
          </a:p>
        </p:txBody>
      </p:sp>
      <p:sp>
        <p:nvSpPr>
          <p:cNvPr id="16" name="Овал 15"/>
          <p:cNvSpPr/>
          <p:nvPr/>
        </p:nvSpPr>
        <p:spPr>
          <a:xfrm>
            <a:off x="6215074" y="1500174"/>
            <a:ext cx="1595586" cy="158417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460420" y="1999908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54,0 тыс.руб.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1772" y="39251"/>
            <a:ext cx="1552228" cy="10134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0"/>
            <a:ext cx="7556276" cy="1052736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/>
              <a:t>Единый сельскохозяйственный налог </a:t>
            </a:r>
            <a:br>
              <a:rPr lang="ru-RU" sz="2800" dirty="0" smtClean="0"/>
            </a:br>
            <a:r>
              <a:rPr lang="ru-RU" sz="2800" dirty="0" smtClean="0"/>
              <a:t>в 2023 году</a:t>
            </a:r>
            <a:endParaRPr lang="ru-RU" sz="28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73690" y="4041692"/>
            <a:ext cx="734493" cy="62360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73690" y="2996952"/>
            <a:ext cx="0" cy="104474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223651274"/>
              </p:ext>
            </p:extLst>
          </p:nvPr>
        </p:nvGraphicFramePr>
        <p:xfrm>
          <a:off x="285720" y="1214422"/>
          <a:ext cx="8215370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2815946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6" grpId="0" animBg="1"/>
      <p:bldGraphic spid="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3722" y="3501008"/>
            <a:ext cx="3291840" cy="32918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4624"/>
            <a:ext cx="7643004" cy="10081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Налог, взимаемый в связи с применением патентной системы налогообложения в 2023 году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37" y="116631"/>
            <a:ext cx="1306124" cy="945105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036990111"/>
              </p:ext>
            </p:extLst>
          </p:nvPr>
        </p:nvGraphicFramePr>
        <p:xfrm>
          <a:off x="83983" y="1061736"/>
          <a:ext cx="6792416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95736" y="2585016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2 514,0 тыс.руб.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4521310"/>
            <a:ext cx="11784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1 900,0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7657" y="1340768"/>
            <a:ext cx="2736303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Выше ожидаемой оценки текущего года на 614,0 тыс.руб., или на 32,3%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4283968" y="1916832"/>
            <a:ext cx="576064" cy="7920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860032" y="1916832"/>
            <a:ext cx="10801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81070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/>
      <p:bldP spid="7" grpId="0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10689</TotalTime>
  <Words>2580</Words>
  <Application>Microsoft Office PowerPoint</Application>
  <PresentationFormat>Экран (4:3)</PresentationFormat>
  <Paragraphs>791</Paragraphs>
  <Slides>42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42</vt:i4>
      </vt:variant>
    </vt:vector>
  </HeadingPairs>
  <TitlesOfParts>
    <vt:vector size="44" baseType="lpstr">
      <vt:lpstr>Тема Office</vt:lpstr>
      <vt:lpstr>1_Тема Office</vt:lpstr>
      <vt:lpstr>БЮДЖЕТ ДЛЯ ГРАЖДАН  </vt:lpstr>
      <vt:lpstr>Основные характеристики бюджета на 2023 год и плановый период 2024 и 2025 годов</vt:lpstr>
      <vt:lpstr>Структура и динамика доходов бюджета района к ожидаемой оценке поступлений доходов 2023 года</vt:lpstr>
      <vt:lpstr>Объемы поступлений основных налоговых доходов на 2023 год</vt:lpstr>
      <vt:lpstr>Доходы от поступлений налога на доходы физических  лиц в бюджет района в 2023 году</vt:lpstr>
      <vt:lpstr>Доходы от уплаты акцизов на нефтепродукты в  бюджет района в 2023 году</vt:lpstr>
      <vt:lpstr>Доходы от поступлений налога, взимаемого в связи  с применением упрощенной системы налогообложения, в бюджет района в 2023 году</vt:lpstr>
      <vt:lpstr>Единый сельскохозяйственный налог  в 2023 году</vt:lpstr>
      <vt:lpstr>Налог, взимаемый в связи с применением патентной системы налогообложения в 2023 году</vt:lpstr>
      <vt:lpstr>Доходы от поступлений налога на имущество организаций в 2023 году</vt:lpstr>
      <vt:lpstr>Госпошлина в 2023 году</vt:lpstr>
      <vt:lpstr>Объем поступлений неналоговых доходов  на 2023 год</vt:lpstr>
      <vt:lpstr>Объем поступлений основных неналоговых доходов на 2023 год</vt:lpstr>
      <vt:lpstr>Слайд 14</vt:lpstr>
      <vt:lpstr>Слайд 15</vt:lpstr>
      <vt:lpstr>Слайд 16</vt:lpstr>
      <vt:lpstr>Объем расходов бюджета района на 2023 год</vt:lpstr>
      <vt:lpstr>Слайд 18</vt:lpstr>
      <vt:lpstr>Расходы по разделу  01 «Общегосударственные вопросы»</vt:lpstr>
      <vt:lpstr>Расходы по разделу 03 «Национальная безопасность и правоохранительная деятельность»</vt:lpstr>
      <vt:lpstr>Расходы по разделу  04 «Национальная экономика»</vt:lpstr>
      <vt:lpstr>Раздел 05 «Жилищно-коммунальное хозяйство»</vt:lpstr>
      <vt:lpstr>Раздел 06 «Охрана окружающей среды»</vt:lpstr>
      <vt:lpstr>Расходы по разделу 07 «Образование»</vt:lpstr>
      <vt:lpstr>Раздел 08 «Культура,кинематография»</vt:lpstr>
      <vt:lpstr>Субсидия областного бюджета на поддержку отрасли культуры на проектно-сметную документацию Савальского дома культуры</vt:lpstr>
      <vt:lpstr>Слайд 27</vt:lpstr>
      <vt:lpstr>Расходы по разделу 08  «Культура, кинематография»</vt:lpstr>
      <vt:lpstr>Расходы по разделу  10 «Социальная политика»</vt:lpstr>
      <vt:lpstr>Слайд 30</vt:lpstr>
      <vt:lpstr>Слайд 31</vt:lpstr>
      <vt:lpstr>Расходы по разделу  11 «Физическая культура и спорт»</vt:lpstr>
      <vt:lpstr>Расходы по разделу 13 «Обслуживание государственного и муниципального долга»</vt:lpstr>
      <vt:lpstr>Источники покрытия дефицита районного бюджета на 2023 год</vt:lpstr>
      <vt:lpstr>Основные подходы и характеристики бюджета района на плановый период 2024 и 2025 годов</vt:lpstr>
      <vt:lpstr>Структура и динамика прогнозируемых объемов  поступлений доходов в плановом периоде</vt:lpstr>
      <vt:lpstr>Динамика основных налоговых и неналоговых доходов бюджета района в плановом периоде</vt:lpstr>
      <vt:lpstr>Безвозмездные поступления</vt:lpstr>
      <vt:lpstr>Структура расходов на 2024 и 2025 годы</vt:lpstr>
      <vt:lpstr>Источники покрытия дефицита районного бюджета</vt:lpstr>
      <vt:lpstr>Муниципальный долг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User</dc:creator>
  <cp:lastModifiedBy>User</cp:lastModifiedBy>
  <cp:revision>739</cp:revision>
  <cp:lastPrinted>2019-11-14T06:56:53Z</cp:lastPrinted>
  <dcterms:created xsi:type="dcterms:W3CDTF">2018-11-15T06:07:30Z</dcterms:created>
  <dcterms:modified xsi:type="dcterms:W3CDTF">2022-12-21T08:37:56Z</dcterms:modified>
</cp:coreProperties>
</file>