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activeX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7"/>
  </p:notesMasterIdLst>
  <p:sldIdLst>
    <p:sldId id="327" r:id="rId2"/>
    <p:sldId id="326" r:id="rId3"/>
    <p:sldId id="346" r:id="rId4"/>
    <p:sldId id="347" r:id="rId5"/>
    <p:sldId id="278" r:id="rId6"/>
    <p:sldId id="297" r:id="rId7"/>
    <p:sldId id="364" r:id="rId8"/>
    <p:sldId id="354" r:id="rId9"/>
    <p:sldId id="298" r:id="rId10"/>
    <p:sldId id="349" r:id="rId11"/>
    <p:sldId id="350" r:id="rId12"/>
    <p:sldId id="328" r:id="rId13"/>
    <p:sldId id="329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55" r:id="rId22"/>
    <p:sldId id="356" r:id="rId23"/>
    <p:sldId id="339" r:id="rId24"/>
    <p:sldId id="338" r:id="rId25"/>
    <p:sldId id="359" r:id="rId26"/>
    <p:sldId id="340" r:id="rId27"/>
    <p:sldId id="341" r:id="rId28"/>
    <p:sldId id="344" r:id="rId29"/>
    <p:sldId id="342" r:id="rId30"/>
    <p:sldId id="343" r:id="rId31"/>
    <p:sldId id="345" r:id="rId32"/>
    <p:sldId id="363" r:id="rId33"/>
    <p:sldId id="360" r:id="rId34"/>
    <p:sldId id="353" r:id="rId35"/>
    <p:sldId id="35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99FF"/>
    <a:srgbClr val="CCCC00"/>
    <a:srgbClr val="CCFFCC"/>
    <a:srgbClr val="99CC00"/>
    <a:srgbClr val="FFCC66"/>
    <a:srgbClr val="FFCCFF"/>
    <a:srgbClr val="33CCFF"/>
    <a:srgbClr val="00CCFF"/>
    <a:srgbClr val="66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483" autoAdjust="0"/>
  </p:normalViewPr>
  <p:slideViewPr>
    <p:cSldViewPr>
      <p:cViewPr>
        <p:scale>
          <a:sx n="100" d="100"/>
          <a:sy n="100" d="100"/>
        </p:scale>
        <p:origin x="-197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title>
      <c:layout/>
      <c:spPr>
        <a:solidFill>
          <a:schemeClr val="bg1"/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1137875942588218"/>
          <c:y val="0.23091092288273202"/>
          <c:w val="0.83559339582226333"/>
          <c:h val="0.6713278511222986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Поступление по налогу на доходы физических лиц с доходов, источником которых является налоговый агент…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За 2022</c:v>
                </c:pt>
                <c:pt idx="1">
                  <c:v>За 2023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59178.61</c:v>
                </c:pt>
                <c:pt idx="1">
                  <c:v>66996.039999999994</c:v>
                </c:pt>
              </c:numCache>
            </c:numRef>
          </c:val>
        </c:ser>
        <c:gapWidth val="75"/>
        <c:shape val="cylinder"/>
        <c:axId val="149570688"/>
        <c:axId val="149572224"/>
        <c:axId val="0"/>
      </c:bar3DChart>
      <c:catAx>
        <c:axId val="149570688"/>
        <c:scaling>
          <c:orientation val="minMax"/>
        </c:scaling>
        <c:delete val="1"/>
        <c:axPos val="b"/>
        <c:majorTickMark val="none"/>
        <c:tickLblPos val="none"/>
        <c:crossAx val="149572224"/>
        <c:crosses val="autoZero"/>
        <c:auto val="1"/>
        <c:lblAlgn val="ctr"/>
        <c:lblOffset val="100"/>
      </c:catAx>
      <c:valAx>
        <c:axId val="1495722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49570688"/>
        <c:crosses val="autoZero"/>
        <c:crossBetween val="between"/>
      </c:valAx>
      <c:spPr>
        <a:solidFill>
          <a:schemeClr val="bg1"/>
        </a:solidFill>
      </c:spPr>
    </c:plotArea>
    <c:plotVisOnly val="1"/>
  </c:chart>
  <c:spPr>
    <a:solidFill>
      <a:schemeClr val="accent1">
        <a:lumMod val="20000"/>
        <a:lumOff val="80000"/>
      </a:schemeClr>
    </a:solidFill>
    <a:ln w="28575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Удельный вес в общем объеме </a:t>
            </a:r>
            <a:r>
              <a:rPr lang="ru-RU" sz="1600" dirty="0" smtClean="0"/>
              <a:t>поступлений</a:t>
            </a:r>
          </a:p>
          <a:p>
            <a:pPr>
              <a:defRPr/>
            </a:pPr>
            <a:r>
              <a:rPr lang="ru-RU" sz="1600" dirty="0" smtClean="0"/>
              <a:t>по налогу </a:t>
            </a:r>
            <a:r>
              <a:rPr lang="ru-RU" sz="1600" dirty="0"/>
              <a:t>на имущество организаций, %</a:t>
            </a:r>
          </a:p>
        </c:rich>
      </c:tx>
      <c:layout>
        <c:manualLayout>
          <c:xMode val="edge"/>
          <c:yMode val="edge"/>
          <c:x val="0.28552454818025885"/>
          <c:y val="7.3329097976720622E-4"/>
        </c:manualLayout>
      </c:layout>
    </c:title>
    <c:plotArea>
      <c:layout>
        <c:manualLayout>
          <c:layoutTarget val="inner"/>
          <c:xMode val="edge"/>
          <c:yMode val="edge"/>
          <c:x val="2.5091673515837402E-2"/>
          <c:y val="0.21236403025926467"/>
          <c:w val="0.48389944976873911"/>
          <c:h val="0.716422561995274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в общем объеме поступлений налога на имущество организаций, %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0"/>
              </a:lightRig>
            </a:scene3d>
            <a:sp3d prstMaterial="powder">
              <a:bevelT w="0" h="0" prst="softRound"/>
            </a:sp3d>
          </c:spPr>
          <c:explosion val="1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smtClean="0"/>
                      <a:t>50,1</a:t>
                    </a:r>
                    <a:r>
                      <a:rPr lang="ru-RU" b="1" smtClean="0"/>
                      <a:t>%</a:t>
                    </a:r>
                    <a:endParaRPr lang="en-US" b="1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smtClean="0"/>
                      <a:t>32,3</a:t>
                    </a:r>
                    <a:r>
                      <a:rPr lang="ru-RU" b="1" smtClean="0"/>
                      <a:t> %</a:t>
                    </a:r>
                    <a:endParaRPr lang="en-US" b="1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smtClean="0"/>
                      <a:t>22,9</a:t>
                    </a:r>
                    <a:r>
                      <a:rPr lang="ru-RU" b="1" smtClean="0"/>
                      <a:t> %</a:t>
                    </a:r>
                    <a:endParaRPr lang="en-US" b="1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smtClean="0"/>
                      <a:t>22,9</a:t>
                    </a:r>
                    <a:r>
                      <a:rPr lang="ru-RU" b="1" smtClean="0"/>
                      <a:t> %</a:t>
                    </a:r>
                    <a:endParaRPr lang="en-US" b="1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smtClean="0"/>
                      <a:t>9,8</a:t>
                    </a:r>
                    <a:r>
                      <a:rPr lang="ru-RU" b="1" smtClean="0"/>
                      <a:t> %</a:t>
                    </a:r>
                    <a:endParaRPr lang="en-US" b="1"/>
                  </a:p>
                </c:rich>
              </c:tx>
              <c:showVal val="1"/>
            </c:dLbl>
            <c:dLbl>
              <c:idx val="5"/>
              <c:layout>
                <c:manualLayout>
                  <c:x val="0"/>
                  <c:y val="-3.664816463394404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6,6</a:t>
                    </a:r>
                    <a:r>
                      <a:rPr lang="ru-RU" smtClean="0"/>
                      <a:t> 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АО "Газпром газораспределение Киров" 50,1%</c:v>
                </c:pt>
                <c:pt idx="1">
                  <c:v>АО "Газпром Межрегионгаз" 32,3%</c:v>
                </c:pt>
                <c:pt idx="2">
                  <c:v>КОГБУЗ  "Малмыжская центральная районная больница" 22,9%</c:v>
                </c:pt>
                <c:pt idx="3">
                  <c:v>КОГБУЗ «Малмыжская центральная районная больница» 22,9 %</c:v>
                </c:pt>
                <c:pt idx="4">
                  <c:v>АО "ИКС 5 Недвижимость" 9,8 %</c:v>
                </c:pt>
                <c:pt idx="5">
                  <c:v>ООО "Коммунэнерго" 6,6 %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50.1</c:v>
                </c:pt>
                <c:pt idx="1">
                  <c:v>32.300000000000004</c:v>
                </c:pt>
                <c:pt idx="2">
                  <c:v>22.9</c:v>
                </c:pt>
                <c:pt idx="3">
                  <c:v>22.9</c:v>
                </c:pt>
                <c:pt idx="4">
                  <c:v>9.8000000000000007</c:v>
                </c:pt>
                <c:pt idx="5">
                  <c:v>6.6</c:v>
                </c:pt>
              </c:numCache>
            </c:numRef>
          </c:val>
        </c:ser>
        <c:firstSliceAng val="0"/>
        <c:holeSize val="50"/>
      </c:doughnutChart>
      <c:spPr>
        <a:solidFill>
          <a:schemeClr val="accent6">
            <a:lumMod val="20000"/>
            <a:lumOff val="80000"/>
          </a:schemeClr>
        </a:solidFill>
        <a:effectLst>
          <a:outerShdw blurRad="50800" dist="50800" dir="5400000" algn="ctr" rotWithShape="0">
            <a:srgbClr val="000000"/>
          </a:outerShdw>
        </a:effectLst>
        <a:scene3d>
          <a:camera prst="orthographicFront"/>
          <a:lightRig rig="threePt" dir="t"/>
        </a:scene3d>
        <a:sp3d>
          <a:bevelB w="6350"/>
        </a:sp3d>
      </c:spPr>
    </c:plotArea>
    <c:legend>
      <c:legendPos val="r"/>
      <c:layout>
        <c:manualLayout>
          <c:xMode val="edge"/>
          <c:yMode val="edge"/>
          <c:x val="0.61923012999663363"/>
          <c:y val="0.12096743940427976"/>
          <c:w val="0.35364065298787556"/>
          <c:h val="0.8446749062514004"/>
        </c:manualLayout>
      </c:layout>
      <c:spPr>
        <a:solidFill>
          <a:schemeClr val="accent6">
            <a:lumMod val="20000"/>
            <a:lumOff val="80000"/>
          </a:schemeClr>
        </a:solidFill>
        <a:ln w="28575">
          <a:solidFill>
            <a:schemeClr val="accent1">
              <a:lumMod val="60000"/>
              <a:lumOff val="40000"/>
            </a:schemeClr>
          </a:solidFill>
        </a:ln>
      </c:spPr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2CD2D0-B113-4E74-815C-EAADFDF18CA3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8949093-867A-4E67-BB83-9D98923D08D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23 596,7 тыс. рублей</a:t>
          </a:r>
          <a:endParaRPr lang="ru-RU" sz="1800" b="1" dirty="0"/>
        </a:p>
      </dgm:t>
    </dgm:pt>
    <dgm:pt modelId="{2FC960B2-1BDE-4518-AC4C-9A047882D0F1}" type="parTrans" cxnId="{C442FCD9-CA44-499A-8F8B-B4449ABF6014}">
      <dgm:prSet/>
      <dgm:spPr/>
      <dgm:t>
        <a:bodyPr/>
        <a:lstStyle/>
        <a:p>
          <a:endParaRPr lang="ru-RU"/>
        </a:p>
      </dgm:t>
    </dgm:pt>
    <dgm:pt modelId="{C1B9A9C1-47D8-4B79-8443-F1F1B3CFD62A}" type="sibTrans" cxnId="{C442FCD9-CA44-499A-8F8B-B4449ABF6014}">
      <dgm:prSet/>
      <dgm:spPr/>
      <dgm:t>
        <a:bodyPr/>
        <a:lstStyle/>
        <a:p>
          <a:endParaRPr lang="ru-RU"/>
        </a:p>
      </dgm:t>
    </dgm:pt>
    <dgm:pt modelId="{0A9DDF34-67B1-4D26-876B-5A84F00D4E08}" type="pres">
      <dgm:prSet presAssocID="{CD2CD2D0-B113-4E74-815C-EAADFDF18CA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B8FDF0-C762-4683-87E7-9EFD4870D4F5}" type="pres">
      <dgm:prSet presAssocID="{B8949093-867A-4E67-BB83-9D98923D08D5}" presName="linNode" presStyleCnt="0"/>
      <dgm:spPr/>
    </dgm:pt>
    <dgm:pt modelId="{79ABB1A9-1894-43B4-9EA2-38D4C0F64F7F}" type="pres">
      <dgm:prSet presAssocID="{B8949093-867A-4E67-BB83-9D98923D08D5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5F89C-117E-49E9-B52D-120C681BCE05}" type="presOf" srcId="{B8949093-867A-4E67-BB83-9D98923D08D5}" destId="{79ABB1A9-1894-43B4-9EA2-38D4C0F64F7F}" srcOrd="0" destOrd="0" presId="urn:microsoft.com/office/officeart/2005/8/layout/vList5"/>
    <dgm:cxn modelId="{E0254891-7BE8-4F44-855C-F87439B07C2E}" type="presOf" srcId="{CD2CD2D0-B113-4E74-815C-EAADFDF18CA3}" destId="{0A9DDF34-67B1-4D26-876B-5A84F00D4E08}" srcOrd="0" destOrd="0" presId="urn:microsoft.com/office/officeart/2005/8/layout/vList5"/>
    <dgm:cxn modelId="{C442FCD9-CA44-499A-8F8B-B4449ABF6014}" srcId="{CD2CD2D0-B113-4E74-815C-EAADFDF18CA3}" destId="{B8949093-867A-4E67-BB83-9D98923D08D5}" srcOrd="0" destOrd="0" parTransId="{2FC960B2-1BDE-4518-AC4C-9A047882D0F1}" sibTransId="{C1B9A9C1-47D8-4B79-8443-F1F1B3CFD62A}"/>
    <dgm:cxn modelId="{58A99297-FE2E-493B-85C7-97AB4C5C11AC}" type="presParOf" srcId="{0A9DDF34-67B1-4D26-876B-5A84F00D4E08}" destId="{00B8FDF0-C762-4683-87E7-9EFD4870D4F5}" srcOrd="0" destOrd="0" presId="urn:microsoft.com/office/officeart/2005/8/layout/vList5"/>
    <dgm:cxn modelId="{26DC3034-1ADD-4C31-A15C-7ABF85CF432A}" type="presParOf" srcId="{00B8FDF0-C762-4683-87E7-9EFD4870D4F5}" destId="{79ABB1A9-1894-43B4-9EA2-38D4C0F64F7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2E94EE-678F-4088-AFDB-C5831A6607DB}" type="doc">
      <dgm:prSet loTypeId="urn:microsoft.com/office/officeart/2005/8/layout/hierarchy3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4CA72E-51D8-48BB-954E-9084962377F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72,6 тыс. рублей</a:t>
          </a:r>
          <a:endParaRPr lang="ru-RU" sz="1800" b="1" dirty="0"/>
        </a:p>
      </dgm:t>
    </dgm:pt>
    <dgm:pt modelId="{D9D38E79-A20F-4D53-A279-84EBB68F8841}" type="parTrans" cxnId="{0F5FDB43-D068-4403-BB81-2242748B102B}">
      <dgm:prSet/>
      <dgm:spPr/>
      <dgm:t>
        <a:bodyPr/>
        <a:lstStyle/>
        <a:p>
          <a:endParaRPr lang="ru-RU"/>
        </a:p>
      </dgm:t>
    </dgm:pt>
    <dgm:pt modelId="{CF32715C-5402-4E44-8D16-7906D3DD78E9}" type="sibTrans" cxnId="{0F5FDB43-D068-4403-BB81-2242748B102B}">
      <dgm:prSet/>
      <dgm:spPr/>
      <dgm:t>
        <a:bodyPr/>
        <a:lstStyle/>
        <a:p>
          <a:endParaRPr lang="ru-RU"/>
        </a:p>
      </dgm:t>
    </dgm:pt>
    <dgm:pt modelId="{B13CC285-9EBE-493A-BF13-C4D4CBED4761}" type="pres">
      <dgm:prSet presAssocID="{B92E94EE-678F-4088-AFDB-C5831A6607D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9FA45D-2156-4654-AB6E-1B094B350F57}" type="pres">
      <dgm:prSet presAssocID="{444CA72E-51D8-48BB-954E-9084962377F6}" presName="root" presStyleCnt="0"/>
      <dgm:spPr/>
    </dgm:pt>
    <dgm:pt modelId="{E045ACC5-AD8B-431A-AD55-3CC461F32811}" type="pres">
      <dgm:prSet presAssocID="{444CA72E-51D8-48BB-954E-9084962377F6}" presName="rootComposite" presStyleCnt="0"/>
      <dgm:spPr/>
    </dgm:pt>
    <dgm:pt modelId="{E9FA6BD3-0040-4889-92C5-5EC94221BFC9}" type="pres">
      <dgm:prSet presAssocID="{444CA72E-51D8-48BB-954E-9084962377F6}" presName="rootText" presStyleLbl="node1" presStyleIdx="0" presStyleCnt="1" custScaleX="360280" custScaleY="162659" custLinFactNeighborX="5402" custLinFactNeighborY="-64"/>
      <dgm:spPr/>
      <dgm:t>
        <a:bodyPr/>
        <a:lstStyle/>
        <a:p>
          <a:endParaRPr lang="ru-RU"/>
        </a:p>
      </dgm:t>
    </dgm:pt>
    <dgm:pt modelId="{A4F872A9-CB15-4298-B92B-80E7DA17B250}" type="pres">
      <dgm:prSet presAssocID="{444CA72E-51D8-48BB-954E-9084962377F6}" presName="rootConnector" presStyleLbl="node1" presStyleIdx="0" presStyleCnt="1"/>
      <dgm:spPr/>
      <dgm:t>
        <a:bodyPr/>
        <a:lstStyle/>
        <a:p>
          <a:endParaRPr lang="ru-RU"/>
        </a:p>
      </dgm:t>
    </dgm:pt>
    <dgm:pt modelId="{24CD9991-DC52-4E64-B3BB-D22F8B0187FE}" type="pres">
      <dgm:prSet presAssocID="{444CA72E-51D8-48BB-954E-9084962377F6}" presName="childShape" presStyleCnt="0"/>
      <dgm:spPr/>
    </dgm:pt>
  </dgm:ptLst>
  <dgm:cxnLst>
    <dgm:cxn modelId="{B760C79D-6791-4C27-A7C0-9F287DFB81B5}" type="presOf" srcId="{444CA72E-51D8-48BB-954E-9084962377F6}" destId="{A4F872A9-CB15-4298-B92B-80E7DA17B250}" srcOrd="1" destOrd="0" presId="urn:microsoft.com/office/officeart/2005/8/layout/hierarchy3"/>
    <dgm:cxn modelId="{0F5FDB43-D068-4403-BB81-2242748B102B}" srcId="{B92E94EE-678F-4088-AFDB-C5831A6607DB}" destId="{444CA72E-51D8-48BB-954E-9084962377F6}" srcOrd="0" destOrd="0" parTransId="{D9D38E79-A20F-4D53-A279-84EBB68F8841}" sibTransId="{CF32715C-5402-4E44-8D16-7906D3DD78E9}"/>
    <dgm:cxn modelId="{D205BF00-E1AC-4FD5-9734-C088BB17B15C}" type="presOf" srcId="{B92E94EE-678F-4088-AFDB-C5831A6607DB}" destId="{B13CC285-9EBE-493A-BF13-C4D4CBED4761}" srcOrd="0" destOrd="0" presId="urn:microsoft.com/office/officeart/2005/8/layout/hierarchy3"/>
    <dgm:cxn modelId="{3CE523BD-FB56-4973-A465-C301DF5803E4}" type="presOf" srcId="{444CA72E-51D8-48BB-954E-9084962377F6}" destId="{E9FA6BD3-0040-4889-92C5-5EC94221BFC9}" srcOrd="0" destOrd="0" presId="urn:microsoft.com/office/officeart/2005/8/layout/hierarchy3"/>
    <dgm:cxn modelId="{A36B6911-88AD-4F09-BC84-A451BFB212FE}" type="presParOf" srcId="{B13CC285-9EBE-493A-BF13-C4D4CBED4761}" destId="{729FA45D-2156-4654-AB6E-1B094B350F57}" srcOrd="0" destOrd="0" presId="urn:microsoft.com/office/officeart/2005/8/layout/hierarchy3"/>
    <dgm:cxn modelId="{AE1995E8-B9FC-4D21-AE10-4AA709442290}" type="presParOf" srcId="{729FA45D-2156-4654-AB6E-1B094B350F57}" destId="{E045ACC5-AD8B-431A-AD55-3CC461F32811}" srcOrd="0" destOrd="0" presId="urn:microsoft.com/office/officeart/2005/8/layout/hierarchy3"/>
    <dgm:cxn modelId="{CB6071E5-44B2-45A3-A0E5-8FFF6D36D39A}" type="presParOf" srcId="{E045ACC5-AD8B-431A-AD55-3CC461F32811}" destId="{E9FA6BD3-0040-4889-92C5-5EC94221BFC9}" srcOrd="0" destOrd="0" presId="urn:microsoft.com/office/officeart/2005/8/layout/hierarchy3"/>
    <dgm:cxn modelId="{3CE7F11D-3DA3-4FD2-98FE-948C05D0113F}" type="presParOf" srcId="{E045ACC5-AD8B-431A-AD55-3CC461F32811}" destId="{A4F872A9-CB15-4298-B92B-80E7DA17B250}" srcOrd="1" destOrd="0" presId="urn:microsoft.com/office/officeart/2005/8/layout/hierarchy3"/>
    <dgm:cxn modelId="{F5E03097-4968-469C-866F-24C0BFE92720}" type="presParOf" srcId="{729FA45D-2156-4654-AB6E-1B094B350F57}" destId="{24CD9991-DC52-4E64-B3BB-D22F8B0187F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D72AF2-73E2-4DF5-BF12-EBBC5401840B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AE248E-9606-4DBF-A501-8A2E6469F05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599,5 тыс. рублей</a:t>
          </a:r>
          <a:endParaRPr lang="ru-RU" sz="1800" b="1" dirty="0"/>
        </a:p>
      </dgm:t>
    </dgm:pt>
    <dgm:pt modelId="{18BFBB4F-8BF4-4F37-A8F0-9FB76B98677C}" type="parTrans" cxnId="{CD6BEEB0-3835-45BE-994E-F0918BEDB5D9}">
      <dgm:prSet/>
      <dgm:spPr/>
      <dgm:t>
        <a:bodyPr/>
        <a:lstStyle/>
        <a:p>
          <a:endParaRPr lang="ru-RU"/>
        </a:p>
      </dgm:t>
    </dgm:pt>
    <dgm:pt modelId="{C044B2B4-FA58-4ACB-899A-3FF17B1C9509}" type="sibTrans" cxnId="{CD6BEEB0-3835-45BE-994E-F0918BEDB5D9}">
      <dgm:prSet/>
      <dgm:spPr/>
      <dgm:t>
        <a:bodyPr/>
        <a:lstStyle/>
        <a:p>
          <a:endParaRPr lang="ru-RU"/>
        </a:p>
      </dgm:t>
    </dgm:pt>
    <dgm:pt modelId="{FBC6D25C-F62E-4A66-8B61-679AF42C0D44}" type="pres">
      <dgm:prSet presAssocID="{F9D72AF2-73E2-4DF5-BF12-EBBC5401840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978FB9-14B9-462D-89CC-42B65C2CA173}" type="pres">
      <dgm:prSet presAssocID="{2DAE248E-9606-4DBF-A501-8A2E6469F058}" presName="root" presStyleCnt="0"/>
      <dgm:spPr/>
    </dgm:pt>
    <dgm:pt modelId="{460994C7-330F-4858-ACC7-035F5766E8B3}" type="pres">
      <dgm:prSet presAssocID="{2DAE248E-9606-4DBF-A501-8A2E6469F058}" presName="rootComposite" presStyleCnt="0"/>
      <dgm:spPr/>
    </dgm:pt>
    <dgm:pt modelId="{0A187B3A-9369-4164-B1F3-352E7FC830BC}" type="pres">
      <dgm:prSet presAssocID="{2DAE248E-9606-4DBF-A501-8A2E6469F058}" presName="rootText" presStyleLbl="node1" presStyleIdx="0" presStyleCnt="1" custScaleX="242080" custScaleY="102602" custLinFactNeighborX="0" custLinFactNeighborY="-15703"/>
      <dgm:spPr/>
      <dgm:t>
        <a:bodyPr/>
        <a:lstStyle/>
        <a:p>
          <a:endParaRPr lang="ru-RU"/>
        </a:p>
      </dgm:t>
    </dgm:pt>
    <dgm:pt modelId="{8DBCFB96-E1C4-4BD9-AAC5-DE009268C69E}" type="pres">
      <dgm:prSet presAssocID="{2DAE248E-9606-4DBF-A501-8A2E6469F058}" presName="rootConnector" presStyleLbl="node1" presStyleIdx="0" presStyleCnt="1"/>
      <dgm:spPr/>
      <dgm:t>
        <a:bodyPr/>
        <a:lstStyle/>
        <a:p>
          <a:endParaRPr lang="ru-RU"/>
        </a:p>
      </dgm:t>
    </dgm:pt>
    <dgm:pt modelId="{03269FA7-978E-427C-8B5C-661D320F814D}" type="pres">
      <dgm:prSet presAssocID="{2DAE248E-9606-4DBF-A501-8A2E6469F058}" presName="childShape" presStyleCnt="0"/>
      <dgm:spPr/>
    </dgm:pt>
  </dgm:ptLst>
  <dgm:cxnLst>
    <dgm:cxn modelId="{6FE8026D-0762-49D8-8864-0D69080B9696}" type="presOf" srcId="{2DAE248E-9606-4DBF-A501-8A2E6469F058}" destId="{8DBCFB96-E1C4-4BD9-AAC5-DE009268C69E}" srcOrd="1" destOrd="0" presId="urn:microsoft.com/office/officeart/2005/8/layout/hierarchy3"/>
    <dgm:cxn modelId="{CD6BEEB0-3835-45BE-994E-F0918BEDB5D9}" srcId="{F9D72AF2-73E2-4DF5-BF12-EBBC5401840B}" destId="{2DAE248E-9606-4DBF-A501-8A2E6469F058}" srcOrd="0" destOrd="0" parTransId="{18BFBB4F-8BF4-4F37-A8F0-9FB76B98677C}" sibTransId="{C044B2B4-FA58-4ACB-899A-3FF17B1C9509}"/>
    <dgm:cxn modelId="{459AD72D-C66F-4871-8A67-74EB7A58C08E}" type="presOf" srcId="{F9D72AF2-73E2-4DF5-BF12-EBBC5401840B}" destId="{FBC6D25C-F62E-4A66-8B61-679AF42C0D44}" srcOrd="0" destOrd="0" presId="urn:microsoft.com/office/officeart/2005/8/layout/hierarchy3"/>
    <dgm:cxn modelId="{D43570DB-9577-483B-8F98-897AF58AF20D}" type="presOf" srcId="{2DAE248E-9606-4DBF-A501-8A2E6469F058}" destId="{0A187B3A-9369-4164-B1F3-352E7FC830BC}" srcOrd="0" destOrd="0" presId="urn:microsoft.com/office/officeart/2005/8/layout/hierarchy3"/>
    <dgm:cxn modelId="{85B81F84-C700-4501-97EF-40AF8042460B}" type="presParOf" srcId="{FBC6D25C-F62E-4A66-8B61-679AF42C0D44}" destId="{62978FB9-14B9-462D-89CC-42B65C2CA173}" srcOrd="0" destOrd="0" presId="urn:microsoft.com/office/officeart/2005/8/layout/hierarchy3"/>
    <dgm:cxn modelId="{12DF14D4-AF9F-40AA-8CC8-40ABBD0C8114}" type="presParOf" srcId="{62978FB9-14B9-462D-89CC-42B65C2CA173}" destId="{460994C7-330F-4858-ACC7-035F5766E8B3}" srcOrd="0" destOrd="0" presId="urn:microsoft.com/office/officeart/2005/8/layout/hierarchy3"/>
    <dgm:cxn modelId="{2E30A2E6-5651-462F-A429-1A5688DD5DF2}" type="presParOf" srcId="{460994C7-330F-4858-ACC7-035F5766E8B3}" destId="{0A187B3A-9369-4164-B1F3-352E7FC830BC}" srcOrd="0" destOrd="0" presId="urn:microsoft.com/office/officeart/2005/8/layout/hierarchy3"/>
    <dgm:cxn modelId="{97934FE9-5BF0-468C-8D12-A126D0018A75}" type="presParOf" srcId="{460994C7-330F-4858-ACC7-035F5766E8B3}" destId="{8DBCFB96-E1C4-4BD9-AAC5-DE009268C69E}" srcOrd="1" destOrd="0" presId="urn:microsoft.com/office/officeart/2005/8/layout/hierarchy3"/>
    <dgm:cxn modelId="{BFABF285-316C-4D56-A055-431644255EB0}" type="presParOf" srcId="{62978FB9-14B9-462D-89CC-42B65C2CA173}" destId="{03269FA7-978E-427C-8B5C-661D320F814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5914AB-2BF3-4CCA-ABD0-BB78A4E636E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09E01C-4E70-45E5-9B23-5B22ACD91860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800" b="1" dirty="0" smtClean="0"/>
            <a:t>8 169,9 тыс. рублей</a:t>
          </a:r>
          <a:endParaRPr lang="ru-RU" sz="1800" b="1" dirty="0"/>
        </a:p>
      </dgm:t>
    </dgm:pt>
    <dgm:pt modelId="{FD2C0A81-DB44-4639-B8D2-0CDFF0083366}" type="parTrans" cxnId="{9E4B47C4-14DE-436E-BF11-5BDF64988210}">
      <dgm:prSet/>
      <dgm:spPr/>
      <dgm:t>
        <a:bodyPr/>
        <a:lstStyle/>
        <a:p>
          <a:endParaRPr lang="ru-RU"/>
        </a:p>
      </dgm:t>
    </dgm:pt>
    <dgm:pt modelId="{E2D51F17-0029-4B5C-B802-6C00ED261CD4}" type="sibTrans" cxnId="{9E4B47C4-14DE-436E-BF11-5BDF64988210}">
      <dgm:prSet/>
      <dgm:spPr/>
      <dgm:t>
        <a:bodyPr/>
        <a:lstStyle/>
        <a:p>
          <a:endParaRPr lang="ru-RU"/>
        </a:p>
      </dgm:t>
    </dgm:pt>
    <dgm:pt modelId="{04F33522-0791-41B4-B4DC-A97EE2EBD7AF}" type="pres">
      <dgm:prSet presAssocID="{EC5914AB-2BF3-4CCA-ABD0-BB78A4E636E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8072C9-7968-45B1-85F6-82AFB1EE900A}" type="pres">
      <dgm:prSet presAssocID="{8309E01C-4E70-45E5-9B23-5B22ACD91860}" presName="root" presStyleCnt="0"/>
      <dgm:spPr/>
    </dgm:pt>
    <dgm:pt modelId="{496F302B-E97D-4117-8DE6-1AD3018388C5}" type="pres">
      <dgm:prSet presAssocID="{8309E01C-4E70-45E5-9B23-5B22ACD91860}" presName="rootComposite" presStyleCnt="0"/>
      <dgm:spPr/>
    </dgm:pt>
    <dgm:pt modelId="{400696F8-FB64-4FC4-8078-814ECCC6FB8B}" type="pres">
      <dgm:prSet presAssocID="{8309E01C-4E70-45E5-9B23-5B22ACD91860}" presName="rootText" presStyleLbl="node1" presStyleIdx="0" presStyleCnt="1" custScaleX="215352" custLinFactNeighborX="0" custLinFactNeighborY="30694"/>
      <dgm:spPr/>
      <dgm:t>
        <a:bodyPr/>
        <a:lstStyle/>
        <a:p>
          <a:endParaRPr lang="ru-RU"/>
        </a:p>
      </dgm:t>
    </dgm:pt>
    <dgm:pt modelId="{3A0C9DE0-9AFA-45B8-93D2-53FAA154F40B}" type="pres">
      <dgm:prSet presAssocID="{8309E01C-4E70-45E5-9B23-5B22ACD91860}" presName="rootConnector" presStyleLbl="node1" presStyleIdx="0" presStyleCnt="1"/>
      <dgm:spPr/>
      <dgm:t>
        <a:bodyPr/>
        <a:lstStyle/>
        <a:p>
          <a:endParaRPr lang="ru-RU"/>
        </a:p>
      </dgm:t>
    </dgm:pt>
    <dgm:pt modelId="{58B352D3-8340-43D1-9153-F23D8702A77C}" type="pres">
      <dgm:prSet presAssocID="{8309E01C-4E70-45E5-9B23-5B22ACD91860}" presName="childShape" presStyleCnt="0"/>
      <dgm:spPr/>
    </dgm:pt>
  </dgm:ptLst>
  <dgm:cxnLst>
    <dgm:cxn modelId="{1E17EE61-A470-433A-BA9E-1A79B2B0CE0C}" type="presOf" srcId="{8309E01C-4E70-45E5-9B23-5B22ACD91860}" destId="{400696F8-FB64-4FC4-8078-814ECCC6FB8B}" srcOrd="0" destOrd="0" presId="urn:microsoft.com/office/officeart/2005/8/layout/hierarchy3"/>
    <dgm:cxn modelId="{9E4B47C4-14DE-436E-BF11-5BDF64988210}" srcId="{EC5914AB-2BF3-4CCA-ABD0-BB78A4E636E9}" destId="{8309E01C-4E70-45E5-9B23-5B22ACD91860}" srcOrd="0" destOrd="0" parTransId="{FD2C0A81-DB44-4639-B8D2-0CDFF0083366}" sibTransId="{E2D51F17-0029-4B5C-B802-6C00ED261CD4}"/>
    <dgm:cxn modelId="{A18E55FF-0654-4C00-B32D-07005D502691}" type="presOf" srcId="{EC5914AB-2BF3-4CCA-ABD0-BB78A4E636E9}" destId="{04F33522-0791-41B4-B4DC-A97EE2EBD7AF}" srcOrd="0" destOrd="0" presId="urn:microsoft.com/office/officeart/2005/8/layout/hierarchy3"/>
    <dgm:cxn modelId="{DD516034-0598-45AB-8D18-2DAEE916BE3A}" type="presOf" srcId="{8309E01C-4E70-45E5-9B23-5B22ACD91860}" destId="{3A0C9DE0-9AFA-45B8-93D2-53FAA154F40B}" srcOrd="1" destOrd="0" presId="urn:microsoft.com/office/officeart/2005/8/layout/hierarchy3"/>
    <dgm:cxn modelId="{197BB388-1289-4873-A555-C6E6AF2C450D}" type="presParOf" srcId="{04F33522-0791-41B4-B4DC-A97EE2EBD7AF}" destId="{598072C9-7968-45B1-85F6-82AFB1EE900A}" srcOrd="0" destOrd="0" presId="urn:microsoft.com/office/officeart/2005/8/layout/hierarchy3"/>
    <dgm:cxn modelId="{FE42B5EF-55C6-4FD2-B8C7-402BCC240DEC}" type="presParOf" srcId="{598072C9-7968-45B1-85F6-82AFB1EE900A}" destId="{496F302B-E97D-4117-8DE6-1AD3018388C5}" srcOrd="0" destOrd="0" presId="urn:microsoft.com/office/officeart/2005/8/layout/hierarchy3"/>
    <dgm:cxn modelId="{C122739A-2FB8-4912-B1A9-A71FA16C9A9F}" type="presParOf" srcId="{496F302B-E97D-4117-8DE6-1AD3018388C5}" destId="{400696F8-FB64-4FC4-8078-814ECCC6FB8B}" srcOrd="0" destOrd="0" presId="urn:microsoft.com/office/officeart/2005/8/layout/hierarchy3"/>
    <dgm:cxn modelId="{0C9FACFA-FF7F-45E9-8A15-9CDB2BC07683}" type="presParOf" srcId="{496F302B-E97D-4117-8DE6-1AD3018388C5}" destId="{3A0C9DE0-9AFA-45B8-93D2-53FAA154F40B}" srcOrd="1" destOrd="0" presId="urn:microsoft.com/office/officeart/2005/8/layout/hierarchy3"/>
    <dgm:cxn modelId="{FA5C94E5-FA33-4E00-8E3B-838CF0DDCA13}" type="presParOf" srcId="{598072C9-7968-45B1-85F6-82AFB1EE900A}" destId="{58B352D3-8340-43D1-9153-F23D8702A77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7E3DD1-5D40-4883-BC8F-6E138A7AFC1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9730D9-D236-45FB-B0E8-8CA7CA4F745B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 rtl="0"/>
          <a:r>
            <a:rPr lang="ru-RU" sz="1600" dirty="0" smtClean="0"/>
            <a:t>«Точки роста»</a:t>
          </a:r>
          <a:endParaRPr lang="ru-RU" sz="1600" dirty="0"/>
        </a:p>
      </dgm:t>
    </dgm:pt>
    <dgm:pt modelId="{91D86C42-DD9E-42AF-B040-42660AB8AEEC}" type="parTrans" cxnId="{5C2460A6-28A2-4A87-8306-01425BA5C50C}">
      <dgm:prSet/>
      <dgm:spPr/>
      <dgm:t>
        <a:bodyPr/>
        <a:lstStyle/>
        <a:p>
          <a:endParaRPr lang="ru-RU"/>
        </a:p>
      </dgm:t>
    </dgm:pt>
    <dgm:pt modelId="{6D42CC2B-676F-4236-B81A-BF74618AD264}" type="sibTrans" cxnId="{5C2460A6-28A2-4A87-8306-01425BA5C50C}">
      <dgm:prSet/>
      <dgm:spPr/>
      <dgm:t>
        <a:bodyPr/>
        <a:lstStyle/>
        <a:p>
          <a:endParaRPr lang="ru-RU"/>
        </a:p>
      </dgm:t>
    </dgm:pt>
    <dgm:pt modelId="{CCFA7950-A688-490E-95AB-039636C0AB44}" type="pres">
      <dgm:prSet presAssocID="{007E3DD1-5D40-4883-BC8F-6E138A7AFC1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F69ADD-86BC-491D-A6F4-0744D7B1D78A}" type="pres">
      <dgm:prSet presAssocID="{007E3DD1-5D40-4883-BC8F-6E138A7AFC18}" presName="arrow" presStyleLbl="bgShp" presStyleIdx="0" presStyleCnt="1" custScaleX="62032" custLinFactNeighborX="90930"/>
      <dgm:spPr/>
    </dgm:pt>
    <dgm:pt modelId="{B8311681-229E-4807-9A65-BD83D11C85D8}" type="pres">
      <dgm:prSet presAssocID="{007E3DD1-5D40-4883-BC8F-6E138A7AFC18}" presName="linearProcess" presStyleCnt="0"/>
      <dgm:spPr/>
    </dgm:pt>
    <dgm:pt modelId="{7A4AB434-9A12-403A-9888-3200FA3281FC}" type="pres">
      <dgm:prSet presAssocID="{FA9730D9-D236-45FB-B0E8-8CA7CA4F745B}" presName="textNode" presStyleLbl="node1" presStyleIdx="0" presStyleCnt="1" custScaleX="151515" custScaleY="125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2460A6-28A2-4A87-8306-01425BA5C50C}" srcId="{007E3DD1-5D40-4883-BC8F-6E138A7AFC18}" destId="{FA9730D9-D236-45FB-B0E8-8CA7CA4F745B}" srcOrd="0" destOrd="0" parTransId="{91D86C42-DD9E-42AF-B040-42660AB8AEEC}" sibTransId="{6D42CC2B-676F-4236-B81A-BF74618AD264}"/>
    <dgm:cxn modelId="{4D6E4DA8-2CB4-45CC-AEA8-020EE7FFB42B}" type="presOf" srcId="{FA9730D9-D236-45FB-B0E8-8CA7CA4F745B}" destId="{7A4AB434-9A12-403A-9888-3200FA3281FC}" srcOrd="0" destOrd="0" presId="urn:microsoft.com/office/officeart/2005/8/layout/hProcess9"/>
    <dgm:cxn modelId="{3DE5F198-545B-4998-8569-BEA718546BCC}" type="presOf" srcId="{007E3DD1-5D40-4883-BC8F-6E138A7AFC18}" destId="{CCFA7950-A688-490E-95AB-039636C0AB44}" srcOrd="0" destOrd="0" presId="urn:microsoft.com/office/officeart/2005/8/layout/hProcess9"/>
    <dgm:cxn modelId="{3A7842FB-540D-44C4-8A45-D07B8CA5F543}" type="presParOf" srcId="{CCFA7950-A688-490E-95AB-039636C0AB44}" destId="{4BF69ADD-86BC-491D-A6F4-0744D7B1D78A}" srcOrd="0" destOrd="0" presId="urn:microsoft.com/office/officeart/2005/8/layout/hProcess9"/>
    <dgm:cxn modelId="{C5C073D8-4A0D-4117-9160-F56A4661255E}" type="presParOf" srcId="{CCFA7950-A688-490E-95AB-039636C0AB44}" destId="{B8311681-229E-4807-9A65-BD83D11C85D8}" srcOrd="1" destOrd="0" presId="urn:microsoft.com/office/officeart/2005/8/layout/hProcess9"/>
    <dgm:cxn modelId="{A5D3EB76-D028-4476-A26A-A60D6373D033}" type="presParOf" srcId="{B8311681-229E-4807-9A65-BD83D11C85D8}" destId="{7A4AB434-9A12-403A-9888-3200FA3281F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ABB1A9-1894-43B4-9EA2-38D4C0F64F7F}">
      <dsp:nvSpPr>
        <dsp:cNvPr id="0" name=""/>
        <dsp:cNvSpPr/>
      </dsp:nvSpPr>
      <dsp:spPr>
        <a:xfrm>
          <a:off x="1264" y="0"/>
          <a:ext cx="2589758" cy="571504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23 596,7 тыс. рублей</a:t>
          </a:r>
          <a:endParaRPr lang="ru-RU" sz="1800" b="1" kern="1200" dirty="0"/>
        </a:p>
      </dsp:txBody>
      <dsp:txXfrm>
        <a:off x="1264" y="0"/>
        <a:ext cx="2589758" cy="57150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FA6BD3-0040-4889-92C5-5EC94221BFC9}">
      <dsp:nvSpPr>
        <dsp:cNvPr id="0" name=""/>
        <dsp:cNvSpPr/>
      </dsp:nvSpPr>
      <dsp:spPr>
        <a:xfrm>
          <a:off x="84550" y="0"/>
          <a:ext cx="2585260" cy="58359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72,6 тыс. рублей</a:t>
          </a:r>
          <a:endParaRPr lang="ru-RU" sz="1800" b="1" kern="1200" dirty="0"/>
        </a:p>
      </dsp:txBody>
      <dsp:txXfrm>
        <a:off x="84550" y="0"/>
        <a:ext cx="2585260" cy="58359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187B3A-9369-4164-B1F3-352E7FC830BC}">
      <dsp:nvSpPr>
        <dsp:cNvPr id="0" name=""/>
        <dsp:cNvSpPr/>
      </dsp:nvSpPr>
      <dsp:spPr>
        <a:xfrm>
          <a:off x="2" y="0"/>
          <a:ext cx="2677401" cy="5673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599,5 тыс. рублей</a:t>
          </a:r>
          <a:endParaRPr lang="ru-RU" sz="1800" b="1" kern="1200" dirty="0"/>
        </a:p>
      </dsp:txBody>
      <dsp:txXfrm>
        <a:off x="2" y="0"/>
        <a:ext cx="2677401" cy="56738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0696F8-FB64-4FC4-8078-814ECCC6FB8B}">
      <dsp:nvSpPr>
        <dsp:cNvPr id="0" name=""/>
        <dsp:cNvSpPr/>
      </dsp:nvSpPr>
      <dsp:spPr>
        <a:xfrm>
          <a:off x="1" y="217"/>
          <a:ext cx="2677402" cy="6216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8 169,9 тыс. рублей</a:t>
          </a:r>
          <a:endParaRPr lang="ru-RU" sz="1800" b="1" kern="1200" dirty="0"/>
        </a:p>
      </dsp:txBody>
      <dsp:txXfrm>
        <a:off x="1" y="217"/>
        <a:ext cx="2677402" cy="62163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F69ADD-86BC-491D-A6F4-0744D7B1D78A}">
      <dsp:nvSpPr>
        <dsp:cNvPr id="0" name=""/>
        <dsp:cNvSpPr/>
      </dsp:nvSpPr>
      <dsp:spPr>
        <a:xfrm>
          <a:off x="2654353" y="0"/>
          <a:ext cx="1295370" cy="57606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4AB434-9A12-403A-9888-3200FA3281FC}">
      <dsp:nvSpPr>
        <dsp:cNvPr id="0" name=""/>
        <dsp:cNvSpPr/>
      </dsp:nvSpPr>
      <dsp:spPr>
        <a:xfrm>
          <a:off x="879656" y="144014"/>
          <a:ext cx="2325256" cy="288034"/>
        </a:xfrm>
        <a:prstGeom prst="roundRect">
          <a:avLst/>
        </a:prstGeom>
        <a:solidFill>
          <a:schemeClr val="accent6"/>
        </a:solidFill>
        <a:ln w="508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«Точки роста»</a:t>
          </a:r>
          <a:endParaRPr lang="ru-RU" sz="1600" kern="1200" dirty="0"/>
        </a:p>
      </dsp:txBody>
      <dsp:txXfrm>
        <a:off x="879656" y="144014"/>
        <a:ext cx="2325256" cy="288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0.79167</cdr:x>
      <cdr:y>0.30811</cdr:y>
    </cdr:from>
    <cdr:to>
      <cdr:x>0.9375</cdr:x>
      <cdr:y>0.38417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43400" y="1504950"/>
          <a:ext cx="800100" cy="371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0.67857</cdr:x>
      <cdr:y>0.21687</cdr:y>
    </cdr:from>
    <cdr:to>
      <cdr:x>0.94643</cdr:x>
      <cdr:y>0.36145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72608" y="1296144"/>
          <a:ext cx="2160240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45 849,34  </a:t>
          </a:r>
          <a:r>
            <a:rPr lang="ru-RU" sz="1600" b="1" dirty="0"/>
            <a:t>тыс.рублей </a:t>
          </a:r>
        </a:p>
        <a:p xmlns:a="http://schemas.openxmlformats.org/drawingml/2006/main">
          <a:r>
            <a:rPr lang="ru-RU" sz="1600" b="1" dirty="0"/>
            <a:t>(рост составил </a:t>
          </a:r>
        </a:p>
        <a:p xmlns:a="http://schemas.openxmlformats.org/drawingml/2006/main">
          <a:r>
            <a:rPr lang="ru-RU" sz="1600" b="1" dirty="0"/>
            <a:t> </a:t>
          </a:r>
          <a:r>
            <a:rPr lang="ru-RU" sz="1600" b="1" dirty="0" smtClean="0"/>
            <a:t>5 320,07 </a:t>
          </a:r>
          <a:r>
            <a:rPr lang="ru-RU" sz="1600" b="1" dirty="0"/>
            <a:t>тыс.руб.)</a:t>
          </a:r>
        </a:p>
      </cdr:txBody>
    </cdr:sp>
  </cdr:relSizeAnchor>
  <cdr:relSizeAnchor xmlns:cdr="http://schemas.openxmlformats.org/drawingml/2006/chartDrawing">
    <cdr:from>
      <cdr:x>0.36806</cdr:x>
      <cdr:y>0.36076</cdr:y>
    </cdr:from>
    <cdr:to>
      <cdr:x>0.53472</cdr:x>
      <cdr:y>0.54797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19300" y="17621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40 529,27</a:t>
          </a:r>
          <a:endParaRPr lang="ru-RU" sz="1600" b="1" dirty="0"/>
        </a:p>
        <a:p xmlns:a="http://schemas.openxmlformats.org/drawingml/2006/main">
          <a:r>
            <a:rPr lang="ru-RU" sz="1600" b="1" dirty="0"/>
            <a:t>тыс.рублей</a:t>
          </a:r>
        </a:p>
      </cdr:txBody>
    </cdr:sp>
  </cdr:relSizeAnchor>
  <cdr:relSizeAnchor xmlns:cdr="http://schemas.openxmlformats.org/drawingml/2006/chartDrawing">
    <cdr:from>
      <cdr:x>0.3125</cdr:x>
      <cdr:y>0.80723</cdr:y>
    </cdr:from>
    <cdr:to>
      <cdr:x>0.46429</cdr:x>
      <cdr:y>0.87952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520280" y="4824536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За 2022 год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0.59821</cdr:x>
      <cdr:y>0.79518</cdr:y>
    </cdr:from>
    <cdr:to>
      <cdr:x>0.71159</cdr:x>
      <cdr:y>0.94818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824536" y="47525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0.625</cdr:x>
      <cdr:y>0.847</cdr:y>
    </cdr:from>
    <cdr:to>
      <cdr:x>0.75893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040560" y="5062264"/>
          <a:ext cx="108012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0.58929</cdr:x>
      <cdr:y>0.80723</cdr:y>
    </cdr:from>
    <cdr:to>
      <cdr:x>0.72321</cdr:x>
      <cdr:y>0.85542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752528" y="4614133"/>
          <a:ext cx="1080120" cy="275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За 2023 год</a:t>
          </a:r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063CE-22C0-439F-96C4-DA1CA05A484B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2F7DC-BD71-4F89-B36C-0CD00ACD0B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9023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3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A43FAE-1B81-48F9-9E00-65A12E21C346}" type="datetimeFigureOut">
              <a:rPr lang="ru-RU" smtClean="0"/>
              <a:pPr/>
              <a:t>13.05.2024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F4A69-1BFE-4ABE-835F-71BDE5E5FAC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diagramData" Target="../diagrams/data2.xml"/><Relationship Id="rId18" Type="http://schemas.openxmlformats.org/officeDocument/2006/relationships/diagramData" Target="../diagrams/data3.xml"/><Relationship Id="rId26" Type="http://schemas.openxmlformats.org/officeDocument/2006/relationships/diagramColors" Target="../diagrams/colors4.xml"/><Relationship Id="rId3" Type="http://schemas.openxmlformats.org/officeDocument/2006/relationships/image" Target="../media/image24.png"/><Relationship Id="rId21" Type="http://schemas.openxmlformats.org/officeDocument/2006/relationships/diagramColors" Target="../diagrams/colors3.xml"/><Relationship Id="rId7" Type="http://schemas.openxmlformats.org/officeDocument/2006/relationships/image" Target="../media/image28.png"/><Relationship Id="rId12" Type="http://schemas.microsoft.com/office/2007/relationships/diagramDrawing" Target="../diagrams/drawing1.xml"/><Relationship Id="rId17" Type="http://schemas.microsoft.com/office/2007/relationships/diagramDrawing" Target="../diagrams/drawing2.xml"/><Relationship Id="rId25" Type="http://schemas.openxmlformats.org/officeDocument/2006/relationships/diagramQuickStyle" Target="../diagrams/quickStyle4.xml"/><Relationship Id="rId2" Type="http://schemas.openxmlformats.org/officeDocument/2006/relationships/image" Target="../media/image23.png"/><Relationship Id="rId16" Type="http://schemas.openxmlformats.org/officeDocument/2006/relationships/diagramColors" Target="../diagrams/colors2.xml"/><Relationship Id="rId20" Type="http://schemas.openxmlformats.org/officeDocument/2006/relationships/diagramQuickStyle" Target="../diagrams/quickStyl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diagramColors" Target="../diagrams/colors1.xml"/><Relationship Id="rId24" Type="http://schemas.openxmlformats.org/officeDocument/2006/relationships/diagramLayout" Target="../diagrams/layout4.xml"/><Relationship Id="rId5" Type="http://schemas.openxmlformats.org/officeDocument/2006/relationships/image" Target="../media/image26.png"/><Relationship Id="rId15" Type="http://schemas.openxmlformats.org/officeDocument/2006/relationships/diagramQuickStyle" Target="../diagrams/quickStyle2.xml"/><Relationship Id="rId23" Type="http://schemas.openxmlformats.org/officeDocument/2006/relationships/diagramData" Target="../diagrams/data4.xml"/><Relationship Id="rId10" Type="http://schemas.openxmlformats.org/officeDocument/2006/relationships/diagramQuickStyle" Target="../diagrams/quickStyle1.xml"/><Relationship Id="rId19" Type="http://schemas.openxmlformats.org/officeDocument/2006/relationships/diagramLayout" Target="../diagrams/layout3.xml"/><Relationship Id="rId4" Type="http://schemas.openxmlformats.org/officeDocument/2006/relationships/image" Target="../media/image25.png"/><Relationship Id="rId9" Type="http://schemas.openxmlformats.org/officeDocument/2006/relationships/diagramLayout" Target="../diagrams/layout1.xml"/><Relationship Id="rId14" Type="http://schemas.openxmlformats.org/officeDocument/2006/relationships/diagramLayout" Target="../diagrams/layout2.xml"/><Relationship Id="rId22" Type="http://schemas.microsoft.com/office/2007/relationships/diagramDrawing" Target="../diagrams/drawing3.xml"/><Relationship Id="rId27" Type="http://schemas.microsoft.com/office/2007/relationships/diagramDrawing" Target="../diagrams/drawin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404664"/>
            <a:ext cx="8631425" cy="830997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1412776"/>
            <a:ext cx="6786610" cy="2308324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 основании отчета об исполнении бюджета </a:t>
            </a:r>
            <a:r>
              <a:rPr lang="ru-RU" sz="36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Малмыжского</a:t>
            </a:r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района за </a:t>
            </a:r>
          </a:p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2023 год</a:t>
            </a:r>
            <a:r>
              <a:rPr lang="en-US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(</a:t>
            </a:r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проект)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" name="Рисунок 9" descr="C:\Users\User\Downloads\толпа-transformed.png"/>
          <p:cNvPicPr/>
          <p:nvPr/>
        </p:nvPicPr>
        <p:blipFill>
          <a:blip r:embed="rId5" cstate="print">
            <a:lum bright="29000"/>
          </a:blip>
          <a:srcRect/>
          <a:stretch>
            <a:fillRect/>
          </a:stretch>
        </p:blipFill>
        <p:spPr bwMode="auto">
          <a:xfrm>
            <a:off x="2699792" y="3933056"/>
            <a:ext cx="3790950" cy="22002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  <p:controls>
      <p:control spid="1026" name="SapphireHiddenControl" r:id="rId2" imgW="6095880" imgH="4067280"/>
    </p:controls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755576" y="188640"/>
            <a:ext cx="7776864" cy="914400"/>
          </a:xfrm>
          <a:prstGeom prst="snip2DiagRect">
            <a:avLst/>
          </a:prstGeom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Расходы бюджета </a:t>
            </a:r>
          </a:p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3200" b="1" dirty="0" smtClean="0">
                <a:solidFill>
                  <a:schemeClr val="tx1"/>
                </a:solidFill>
              </a:rPr>
              <a:t> района, тыс.рубле</a:t>
            </a:r>
            <a:r>
              <a:rPr lang="ru-RU" sz="3200" dirty="0" smtClean="0">
                <a:solidFill>
                  <a:schemeClr val="tx1"/>
                </a:solidFill>
              </a:rPr>
              <a:t>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827584" y="3068960"/>
            <a:ext cx="3096344" cy="1008112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827 19,93 тыс. рублей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5220072" y="3068960"/>
            <a:ext cx="3240360" cy="1008112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779 873,62 тыс. рублей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Блок-схема: знак завершения 24"/>
          <p:cNvSpPr/>
          <p:nvPr/>
        </p:nvSpPr>
        <p:spPr>
          <a:xfrm>
            <a:off x="1475656" y="1700808"/>
            <a:ext cx="2160240" cy="792088"/>
          </a:xfrm>
          <a:prstGeom prst="flowChartTermina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ПЛАН (уточненный)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Блок-схема: знак завершения 25"/>
          <p:cNvSpPr/>
          <p:nvPr/>
        </p:nvSpPr>
        <p:spPr>
          <a:xfrm>
            <a:off x="5857884" y="1700808"/>
            <a:ext cx="1656184" cy="732050"/>
          </a:xfrm>
          <a:prstGeom prst="flowChartTermina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ФАКТ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Блок-схема: знак завершения 26"/>
          <p:cNvSpPr/>
          <p:nvPr/>
        </p:nvSpPr>
        <p:spPr>
          <a:xfrm>
            <a:off x="3059832" y="4869160"/>
            <a:ext cx="2808312" cy="1008112"/>
          </a:xfrm>
          <a:prstGeom prst="flowChartTerminator">
            <a:avLst/>
          </a:prstGeom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% исполнения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94,3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2411760" y="2492896"/>
            <a:ext cx="144016" cy="576064"/>
          </a:xfrm>
          <a:prstGeom prst="downArrow">
            <a:avLst>
              <a:gd name="adj1" fmla="val 50000"/>
              <a:gd name="adj2" fmla="val 599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6660232" y="2420888"/>
            <a:ext cx="14401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ownloads\касса-transforme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348880"/>
            <a:ext cx="25922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763688" y="1484784"/>
            <a:ext cx="2304256" cy="127444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на оплату труда и начисления на неё  </a:t>
            </a:r>
            <a:r>
              <a:rPr lang="ru-RU" sz="2400" b="1" dirty="0" smtClean="0">
                <a:solidFill>
                  <a:schemeClr val="tx1"/>
                </a:solidFill>
              </a:rPr>
              <a:t>48,7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36096" y="1556792"/>
            <a:ext cx="2952328" cy="11521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Оплата работ и услуг 20,9</a:t>
            </a:r>
            <a:r>
              <a:rPr lang="ru-RU" sz="2800" b="1" dirty="0" smtClean="0">
                <a:solidFill>
                  <a:schemeClr val="tx1"/>
                </a:solidFill>
              </a:rPr>
              <a:t>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2160" y="3645024"/>
            <a:ext cx="2664296" cy="12241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Перечисления другим бюджетам бюджетной системы РФ 8,1%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72000" y="5301208"/>
            <a:ext cx="2088232" cy="105841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Социальное обеспечение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1,8 %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 flipH="1">
            <a:off x="1763688" y="4797152"/>
            <a:ext cx="2088233" cy="12961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Иные расходы </a:t>
            </a:r>
            <a:r>
              <a:rPr lang="ru-RU" sz="2800" b="1" dirty="0" smtClean="0">
                <a:solidFill>
                  <a:schemeClr val="tx1"/>
                </a:solidFill>
              </a:rPr>
              <a:t>7,2%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87824" y="2996952"/>
            <a:ext cx="2736304" cy="1152128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Увеличение стоимости основных средств 13,3 %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3568" y="260648"/>
            <a:ext cx="7704856" cy="1025212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Кассовый расход в разрезе КОСГУ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бюджетной классификации в общем объеме расходов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avatars.mds.yandex.net/i?id=c61b0ad1f6e88f6138282362744f27aaa93d2587-8209398-images-thumbs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215408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https://avatars.mds.yandex.net/i?id=243ca2d8f22760ed5fad111a5561d8487c1d1f65-5714074-images-thumbs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437112"/>
            <a:ext cx="2248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Прямоугольная выноска 9"/>
          <p:cNvSpPr/>
          <p:nvPr/>
        </p:nvSpPr>
        <p:spPr>
          <a:xfrm>
            <a:off x="2915816" y="764704"/>
            <a:ext cx="5400600" cy="1728192"/>
          </a:xfrm>
          <a:prstGeom prst="wedgeRectCallout">
            <a:avLst>
              <a:gd name="adj1" fmla="val -23479"/>
              <a:gd name="adj2" fmla="val 80137"/>
            </a:avLst>
          </a:prstGeom>
          <a:ln w="28575"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реализацию муниципальных программ направлено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87624" y="3501008"/>
            <a:ext cx="4536504" cy="2304256"/>
          </a:xfrm>
          <a:prstGeom prst="ellipse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778 155,9  тыс. рублей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или 99,8 %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88640"/>
            <a:ext cx="7488832" cy="830997"/>
          </a:xfrm>
          <a:prstGeom prst="rect">
            <a:avLst/>
          </a:prstGeom>
          <a:ln w="28575"/>
        </p:spPr>
        <p:style>
          <a:lnRef idx="1">
            <a:schemeClr val="accent1"/>
          </a:lnRef>
          <a:fillRef idx="1002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Отраслевая структура расходов бюджета района за 2023 год в разрезе источников 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1124744"/>
          <a:ext cx="7858178" cy="558946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58119"/>
                <a:gridCol w="867810"/>
                <a:gridCol w="1288090"/>
                <a:gridCol w="1170016"/>
                <a:gridCol w="1174143"/>
              </a:tblGrid>
              <a:tr h="827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Наименование показателя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Разд.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/>
                        <a:t>Утверждено сводной бюджетной росписью (тыс.руб.)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Исполнено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 </a:t>
                      </a:r>
                      <a:r>
                        <a:rPr lang="ru-RU" sz="1100" b="1" dirty="0"/>
                        <a:t>(тыс. руб.)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Процент исполнения (%)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474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ОБЩЕГОСУДАРСТВЕННЫЕ ВОПРОСЫ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0100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54 383,0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53 334,8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98,1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73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НАЦИОНАЛЬНАЯ БЕЗОПАСНОСТЬ И ПРАВООХРАНИТЕЛЬНАЯ ДЕЯТЕЛЬНОСТЬ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0300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</a:t>
                      </a:r>
                      <a:r>
                        <a:rPr lang="ru-RU" sz="1800" b="1" baseline="0" dirty="0" smtClean="0"/>
                        <a:t> 331,0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2 324,1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99,7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072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НАЦИОНАЛЬНАЯ ЭКОНОМИКА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0400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103 237,8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87 171,5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84,4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15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ЖИЛИЩНО-КОММУНАЛЬНОЕ ХОЗЯЙСТВО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0500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90 852,5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74 085,0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81,5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178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ОХРАНА ОКРУЖАЮЩЕЙ СРЕДЫ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0600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283,0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218,5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77,2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82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ОБРАЗОВАНИЕ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0700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397 800,7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394 834,2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99,3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072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КУЛЬТУРА, КИНЕМАТОГРАФИЯ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0800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90 012,2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85 301,6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94,8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237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СОЦИАЛЬНАЯ ПОЛИТИКА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1000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22 398,5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22 159,2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98,9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21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ФИЗИЧЕСКАЯ КУЛЬТУРА И СПОРТ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1100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8 398,9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2 962,1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35,3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73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ОБСЛУЖИВАНИЕ ГОСУДАРСТВЕННОГО (МУНИЦИПАЛЬНОГО) ДОЛГА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1300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5,6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5,6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100,0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3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/>
                        <a:t>  МЕЖБЮДЖЕТНЫЕ ТРАНСФЕРТЫ ОБЩЕГО ХАРАКТЕРА БЮДЖЕТАМ БЮДЖЕТНОЙ СИСТЕМЫ РОССИЙСКОЙ ФЕДЕРАЦИИ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1400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57 487,8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57 477,0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/>
                        <a:t>99,9</a:t>
                      </a:r>
                      <a:endParaRPr lang="ru-RU" sz="18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185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Всего расходов:  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827 190,9</a:t>
                      </a:r>
                      <a:endParaRPr lang="ru-RU" sz="20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779 873,6</a:t>
                      </a:r>
                      <a:endParaRPr lang="ru-RU" sz="20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94,3</a:t>
                      </a:r>
                      <a:endParaRPr lang="ru-RU" sz="2000" b="1" dirty="0">
                        <a:latin typeface="Arial CYR" pitchFamily="34" charset="0"/>
                        <a:ea typeface="Times New Roman"/>
                        <a:cs typeface="Arial CYR" pitchFamily="34" charset="0"/>
                      </a:endParaRPr>
                    </a:p>
                  </a:txBody>
                  <a:tcPr marL="58875" marR="58875" marT="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23928" y="476672"/>
            <a:ext cx="5071528" cy="6120680"/>
          </a:xfrm>
          <a:prstGeom prst="rect">
            <a:avLst/>
          </a:prstGeom>
          <a:ln w="28575"/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На содержание главы муниципального                                                                                                                                                                               района - </a:t>
            </a:r>
            <a:r>
              <a:rPr lang="ru-RU" b="1" i="1" dirty="0" smtClean="0">
                <a:solidFill>
                  <a:schemeClr val="tx1"/>
                </a:solidFill>
              </a:rPr>
              <a:t>2 015,9 тыс. рублей</a:t>
            </a:r>
          </a:p>
          <a:p>
            <a:pPr lvl="0"/>
            <a:r>
              <a:rPr lang="ru-RU" b="1" i="1" dirty="0" smtClean="0">
                <a:solidFill>
                  <a:schemeClr val="tx1"/>
                </a:solidFill>
              </a:rPr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На финансирование расходов районной Думы </a:t>
            </a:r>
            <a:r>
              <a:rPr lang="ru-RU" b="1" dirty="0" smtClean="0">
                <a:solidFill>
                  <a:schemeClr val="tx1"/>
                </a:solidFill>
              </a:rPr>
              <a:t> -</a:t>
            </a:r>
            <a:r>
              <a:rPr lang="ru-RU" b="1" i="1" dirty="0" smtClean="0">
                <a:solidFill>
                  <a:schemeClr val="tx1"/>
                </a:solidFill>
              </a:rPr>
              <a:t>124,6 тыс. рублей</a:t>
            </a:r>
          </a:p>
          <a:p>
            <a:pPr lvl="0"/>
            <a:endParaRPr lang="ru-RU" b="1" i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На содержание администрации района -</a:t>
            </a:r>
          </a:p>
          <a:p>
            <a:pPr lvl="0"/>
            <a:r>
              <a:rPr lang="ru-RU" b="1" i="1" dirty="0" smtClean="0">
                <a:solidFill>
                  <a:schemeClr val="tx1"/>
                </a:solidFill>
              </a:rPr>
              <a:t>37 375,9 тыс. рублей</a:t>
            </a:r>
          </a:p>
          <a:p>
            <a:pPr lvl="0"/>
            <a:endParaRPr lang="ru-RU" b="1" i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На содержание контрольно-счетной комиссии - </a:t>
            </a:r>
            <a:r>
              <a:rPr lang="ru-RU" b="1" i="1" dirty="0" smtClean="0">
                <a:solidFill>
                  <a:schemeClr val="tx1"/>
                </a:solidFill>
              </a:rPr>
              <a:t>1 491,9 тыс. рублей</a:t>
            </a:r>
          </a:p>
          <a:p>
            <a:pPr lvl="0"/>
            <a:endParaRPr lang="ru-RU" b="1" i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Другие общегосударственные вопросы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 -</a:t>
            </a:r>
            <a:r>
              <a:rPr lang="ru-RU" b="1" i="1" dirty="0" smtClean="0">
                <a:solidFill>
                  <a:schemeClr val="tx1"/>
                </a:solidFill>
              </a:rPr>
              <a:t>12 212,2 тыс. рублей, </a:t>
            </a:r>
            <a:r>
              <a:rPr lang="ru-RU" dirty="0" smtClean="0">
                <a:solidFill>
                  <a:schemeClr val="tx1"/>
                </a:solidFill>
              </a:rPr>
              <a:t>в том числе</a:t>
            </a:r>
          </a:p>
          <a:p>
            <a:pPr lvl="0" algn="just"/>
            <a:r>
              <a:rPr lang="ru-RU" dirty="0" smtClean="0">
                <a:solidFill>
                  <a:schemeClr val="tx1"/>
                </a:solidFill>
              </a:rPr>
              <a:t> на содержание МКУ «Службы хозяйственного обеспечения администрации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района» -</a:t>
            </a:r>
            <a:r>
              <a:rPr lang="ru-RU" b="1" i="1" dirty="0" smtClean="0">
                <a:solidFill>
                  <a:schemeClr val="tx1"/>
                </a:solidFill>
              </a:rPr>
              <a:t>9 617,1 тыс. рублей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4" name="Рисунок 13" descr="https://avatars.mds.yandex.net/i?id=886a4310c7138f94c7c432961753544dd1a13cd7-8495786-images-thumbs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929198"/>
            <a:ext cx="1867415" cy="169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ая выноска 15"/>
          <p:cNvSpPr/>
          <p:nvPr/>
        </p:nvSpPr>
        <p:spPr>
          <a:xfrm>
            <a:off x="214282" y="836712"/>
            <a:ext cx="3429024" cy="1512168"/>
          </a:xfrm>
          <a:prstGeom prst="wedgeRectCallout">
            <a:avLst>
              <a:gd name="adj1" fmla="val -11111"/>
              <a:gd name="adj2" fmla="val 81397"/>
            </a:avLst>
          </a:prstGeom>
          <a:ln w="28575"/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</a:rPr>
              <a:t>Общегосудар-ственные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вопросы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428596" y="3143248"/>
            <a:ext cx="3034026" cy="1715652"/>
          </a:xfrm>
          <a:prstGeom prst="flowChartAlternateProcess">
            <a:avLst/>
          </a:prstGeom>
          <a:ln w="28575"/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Всего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53 334,8 тыс. рублей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или 98,1 %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klike.net/uploads/posts/2022-03/1647933800_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217221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newsnhk.com/wp-content/uploads/2020/09/IMG_20200930_1018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5000636"/>
            <a:ext cx="1857356" cy="161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116632"/>
            <a:ext cx="8496944" cy="1440160"/>
          </a:xfrm>
          <a:prstGeom prst="rect">
            <a:avLst/>
          </a:prstGeom>
          <a:ln w="28575"/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Национальная безопасность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 правоохранительная деятельность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2 324,1 тыс.рублей или 99,7 % к уточненному плану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115616" y="1700808"/>
            <a:ext cx="6840760" cy="11521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осуществлены в рамках муниципальной программы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«Обеспечение безопасности  и жизнедеятельности населения </a:t>
            </a:r>
            <a:r>
              <a:rPr lang="ru-RU" b="1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b="1" dirty="0" smtClean="0">
                <a:solidFill>
                  <a:schemeClr val="tx1"/>
                </a:solidFill>
              </a:rPr>
              <a:t> района»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2339752" y="3356992"/>
            <a:ext cx="2664296" cy="295232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содержание единой дежурно-диспетчерской службы </a:t>
            </a:r>
            <a:r>
              <a:rPr lang="ru-RU" b="1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b="1" dirty="0" smtClean="0">
                <a:solidFill>
                  <a:schemeClr val="tx1"/>
                </a:solidFill>
              </a:rPr>
              <a:t> района и обслуживание системы оповещения 1915,9 тыс.рублей</a:t>
            </a:r>
            <a:endParaRPr lang="ru-RU" b="1" dirty="0" smtClean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491880" y="2852936"/>
            <a:ext cx="213744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5436096" y="3357562"/>
            <a:ext cx="2136300" cy="192882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безопасной зоны отдыха на воде и оборудование пляжей 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291,8 тыс. рублей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6300192" y="2852936"/>
            <a:ext cx="36004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/>
          <p:cNvSpPr/>
          <p:nvPr/>
        </p:nvSpPr>
        <p:spPr>
          <a:xfrm>
            <a:off x="4143372" y="3000372"/>
            <a:ext cx="318204" cy="192085"/>
          </a:xfrm>
          <a:custGeom>
            <a:avLst/>
            <a:gdLst>
              <a:gd name="connsiteX0" fmla="*/ 77080 w 318204"/>
              <a:gd name="connsiteY0" fmla="*/ 11110 h 192085"/>
              <a:gd name="connsiteX1" fmla="*/ 10405 w 318204"/>
              <a:gd name="connsiteY1" fmla="*/ 20635 h 192085"/>
              <a:gd name="connsiteX2" fmla="*/ 38980 w 318204"/>
              <a:gd name="connsiteY2" fmla="*/ 173035 h 192085"/>
              <a:gd name="connsiteX3" fmla="*/ 77080 w 318204"/>
              <a:gd name="connsiteY3" fmla="*/ 182560 h 192085"/>
              <a:gd name="connsiteX4" fmla="*/ 105655 w 318204"/>
              <a:gd name="connsiteY4" fmla="*/ 192085 h 192085"/>
              <a:gd name="connsiteX5" fmla="*/ 277105 w 318204"/>
              <a:gd name="connsiteY5" fmla="*/ 182560 h 192085"/>
              <a:gd name="connsiteX6" fmla="*/ 305680 w 318204"/>
              <a:gd name="connsiteY6" fmla="*/ 173035 h 192085"/>
              <a:gd name="connsiteX7" fmla="*/ 267580 w 318204"/>
              <a:gd name="connsiteY7" fmla="*/ 49210 h 192085"/>
              <a:gd name="connsiteX8" fmla="*/ 239005 w 318204"/>
              <a:gd name="connsiteY8" fmla="*/ 39685 h 192085"/>
              <a:gd name="connsiteX9" fmla="*/ 210430 w 318204"/>
              <a:gd name="connsiteY9" fmla="*/ 20635 h 192085"/>
              <a:gd name="connsiteX10" fmla="*/ 77080 w 318204"/>
              <a:gd name="connsiteY10" fmla="*/ 11110 h 19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8204" h="192085">
                <a:moveTo>
                  <a:pt x="77080" y="11110"/>
                </a:moveTo>
                <a:cubicBezTo>
                  <a:pt x="43743" y="11110"/>
                  <a:pt x="19249" y="0"/>
                  <a:pt x="10405" y="20635"/>
                </a:cubicBezTo>
                <a:cubicBezTo>
                  <a:pt x="9839" y="21955"/>
                  <a:pt x="0" y="147049"/>
                  <a:pt x="38980" y="173035"/>
                </a:cubicBezTo>
                <a:cubicBezTo>
                  <a:pt x="49872" y="180297"/>
                  <a:pt x="64493" y="178964"/>
                  <a:pt x="77080" y="182560"/>
                </a:cubicBezTo>
                <a:cubicBezTo>
                  <a:pt x="86734" y="185318"/>
                  <a:pt x="96130" y="188910"/>
                  <a:pt x="105655" y="192085"/>
                </a:cubicBezTo>
                <a:cubicBezTo>
                  <a:pt x="162805" y="188910"/>
                  <a:pt x="220125" y="187987"/>
                  <a:pt x="277105" y="182560"/>
                </a:cubicBezTo>
                <a:cubicBezTo>
                  <a:pt x="287100" y="181608"/>
                  <a:pt x="304029" y="182939"/>
                  <a:pt x="305680" y="173035"/>
                </a:cubicBezTo>
                <a:cubicBezTo>
                  <a:pt x="318204" y="97890"/>
                  <a:pt x="317798" y="74319"/>
                  <a:pt x="267580" y="49210"/>
                </a:cubicBezTo>
                <a:cubicBezTo>
                  <a:pt x="258600" y="44720"/>
                  <a:pt x="248530" y="42860"/>
                  <a:pt x="239005" y="39685"/>
                </a:cubicBezTo>
                <a:cubicBezTo>
                  <a:pt x="229480" y="33335"/>
                  <a:pt x="220669" y="25755"/>
                  <a:pt x="210430" y="20635"/>
                </a:cubicBezTo>
                <a:cubicBezTo>
                  <a:pt x="173308" y="2074"/>
                  <a:pt x="110417" y="11110"/>
                  <a:pt x="77080" y="1111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3786182" y="142852"/>
            <a:ext cx="5214974" cy="3500462"/>
          </a:xfrm>
          <a:prstGeom prst="flowChartAlternateProcess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1002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Расходы осуществлялись в рамках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4 </a:t>
            </a:r>
            <a:r>
              <a:rPr lang="ru-RU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</a:t>
            </a: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униципальных программ: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«Обеспечение безопасности  и жизнедеятельности населения Малмыжского района»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«Развитие агропромышленного комплекса в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районе»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«Развитие транспортной системы в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районе»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«Поддержка и развитие малого предпринимательства в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районе Кировской области»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500034" y="3786190"/>
            <a:ext cx="7643866" cy="2857520"/>
          </a:xfrm>
          <a:prstGeom prst="round2Diag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714348" y="4143379"/>
          <a:ext cx="7215240" cy="22863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404578"/>
                <a:gridCol w="1396971"/>
                <a:gridCol w="1413557"/>
                <a:gridCol w="1000134"/>
              </a:tblGrid>
              <a:tr h="613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Расходы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Уточненный план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Фактическое исполнение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% исполнения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86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Всего расходы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103 237,8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87 171,5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84,4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86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Сельское хозяйство и рыболовство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2 280,3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2 280,1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100,0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86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Транспорт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29 471,0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15 415,0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52,3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7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Дорожное хозяйство (дорожные фонды)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71 424,1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69 474,1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97,3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7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Другие вопросы в области национальной экономики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62,3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2,3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3,7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Стрелка вправо 7"/>
          <p:cNvSpPr/>
          <p:nvPr/>
        </p:nvSpPr>
        <p:spPr>
          <a:xfrm>
            <a:off x="3563888" y="1916832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67544" y="188640"/>
            <a:ext cx="3096344" cy="2592288"/>
          </a:xfrm>
          <a:prstGeom prst="wedgeRoundRectCallout">
            <a:avLst>
              <a:gd name="adj1" fmla="val -1469"/>
              <a:gd name="adj2" fmla="val 873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Национальная экономика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87 171,5  тыс. рублей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или  84,4 % к уточненному плану</a:t>
            </a:r>
            <a:endParaRPr lang="ru-RU" sz="20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/>
          <p:nvPr/>
        </p:nvSpPr>
        <p:spPr>
          <a:xfrm>
            <a:off x="3943350" y="1028700"/>
            <a:ext cx="1047750" cy="245044"/>
          </a:xfrm>
          <a:custGeom>
            <a:avLst/>
            <a:gdLst>
              <a:gd name="connsiteX0" fmla="*/ 0 w 1047750"/>
              <a:gd name="connsiteY0" fmla="*/ 219075 h 245044"/>
              <a:gd name="connsiteX1" fmla="*/ 57150 w 1047750"/>
              <a:gd name="connsiteY1" fmla="*/ 228600 h 245044"/>
              <a:gd name="connsiteX2" fmla="*/ 342900 w 1047750"/>
              <a:gd name="connsiteY2" fmla="*/ 209550 h 245044"/>
              <a:gd name="connsiteX3" fmla="*/ 361950 w 1047750"/>
              <a:gd name="connsiteY3" fmla="*/ 180975 h 245044"/>
              <a:gd name="connsiteX4" fmla="*/ 390525 w 1047750"/>
              <a:gd name="connsiteY4" fmla="*/ 152400 h 245044"/>
              <a:gd name="connsiteX5" fmla="*/ 342900 w 1047750"/>
              <a:gd name="connsiteY5" fmla="*/ 0 h 245044"/>
              <a:gd name="connsiteX6" fmla="*/ 276225 w 1047750"/>
              <a:gd name="connsiteY6" fmla="*/ 9525 h 245044"/>
              <a:gd name="connsiteX7" fmla="*/ 257175 w 1047750"/>
              <a:gd name="connsiteY7" fmla="*/ 161925 h 245044"/>
              <a:gd name="connsiteX8" fmla="*/ 285750 w 1047750"/>
              <a:gd name="connsiteY8" fmla="*/ 180975 h 245044"/>
              <a:gd name="connsiteX9" fmla="*/ 371475 w 1047750"/>
              <a:gd name="connsiteY9" fmla="*/ 228600 h 245044"/>
              <a:gd name="connsiteX10" fmla="*/ 400050 w 1047750"/>
              <a:gd name="connsiteY10" fmla="*/ 238125 h 245044"/>
              <a:gd name="connsiteX11" fmla="*/ 647700 w 1047750"/>
              <a:gd name="connsiteY11" fmla="*/ 228600 h 245044"/>
              <a:gd name="connsiteX12" fmla="*/ 676275 w 1047750"/>
              <a:gd name="connsiteY12" fmla="*/ 219075 h 245044"/>
              <a:gd name="connsiteX13" fmla="*/ 781050 w 1047750"/>
              <a:gd name="connsiteY13" fmla="*/ 209550 h 245044"/>
              <a:gd name="connsiteX14" fmla="*/ 857250 w 1047750"/>
              <a:gd name="connsiteY14" fmla="*/ 190500 h 245044"/>
              <a:gd name="connsiteX15" fmla="*/ 885825 w 1047750"/>
              <a:gd name="connsiteY15" fmla="*/ 171450 h 245044"/>
              <a:gd name="connsiteX16" fmla="*/ 942975 w 1047750"/>
              <a:gd name="connsiteY16" fmla="*/ 152400 h 245044"/>
              <a:gd name="connsiteX17" fmla="*/ 971550 w 1047750"/>
              <a:gd name="connsiteY17" fmla="*/ 133350 h 245044"/>
              <a:gd name="connsiteX18" fmla="*/ 1047750 w 1047750"/>
              <a:gd name="connsiteY18" fmla="*/ 123825 h 24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47750" h="245044">
                <a:moveTo>
                  <a:pt x="0" y="219075"/>
                </a:moveTo>
                <a:cubicBezTo>
                  <a:pt x="19050" y="222250"/>
                  <a:pt x="37837" y="228600"/>
                  <a:pt x="57150" y="228600"/>
                </a:cubicBezTo>
                <a:cubicBezTo>
                  <a:pt x="294669" y="228600"/>
                  <a:pt x="236418" y="245044"/>
                  <a:pt x="342900" y="209550"/>
                </a:cubicBezTo>
                <a:cubicBezTo>
                  <a:pt x="349250" y="200025"/>
                  <a:pt x="354621" y="189769"/>
                  <a:pt x="361950" y="180975"/>
                </a:cubicBezTo>
                <a:cubicBezTo>
                  <a:pt x="370574" y="170627"/>
                  <a:pt x="388951" y="165778"/>
                  <a:pt x="390525" y="152400"/>
                </a:cubicBezTo>
                <a:cubicBezTo>
                  <a:pt x="406330" y="18058"/>
                  <a:pt x="412465" y="34783"/>
                  <a:pt x="342900" y="0"/>
                </a:cubicBezTo>
                <a:cubicBezTo>
                  <a:pt x="320675" y="3175"/>
                  <a:pt x="297070" y="1187"/>
                  <a:pt x="276225" y="9525"/>
                </a:cubicBezTo>
                <a:cubicBezTo>
                  <a:pt x="217672" y="32946"/>
                  <a:pt x="248786" y="130466"/>
                  <a:pt x="257175" y="161925"/>
                </a:cubicBezTo>
                <a:cubicBezTo>
                  <a:pt x="260125" y="172986"/>
                  <a:pt x="276956" y="173646"/>
                  <a:pt x="285750" y="180975"/>
                </a:cubicBezTo>
                <a:cubicBezTo>
                  <a:pt x="342782" y="228502"/>
                  <a:pt x="280291" y="198205"/>
                  <a:pt x="371475" y="228600"/>
                </a:cubicBezTo>
                <a:lnTo>
                  <a:pt x="400050" y="238125"/>
                </a:lnTo>
                <a:cubicBezTo>
                  <a:pt x="482600" y="234950"/>
                  <a:pt x="565285" y="234284"/>
                  <a:pt x="647700" y="228600"/>
                </a:cubicBezTo>
                <a:cubicBezTo>
                  <a:pt x="657716" y="227909"/>
                  <a:pt x="666336" y="220495"/>
                  <a:pt x="676275" y="219075"/>
                </a:cubicBezTo>
                <a:cubicBezTo>
                  <a:pt x="710992" y="214115"/>
                  <a:pt x="746125" y="212725"/>
                  <a:pt x="781050" y="209550"/>
                </a:cubicBezTo>
                <a:cubicBezTo>
                  <a:pt x="799164" y="205927"/>
                  <a:pt x="837724" y="200263"/>
                  <a:pt x="857250" y="190500"/>
                </a:cubicBezTo>
                <a:cubicBezTo>
                  <a:pt x="867489" y="185380"/>
                  <a:pt x="875364" y="176099"/>
                  <a:pt x="885825" y="171450"/>
                </a:cubicBezTo>
                <a:cubicBezTo>
                  <a:pt x="904175" y="163295"/>
                  <a:pt x="942975" y="152400"/>
                  <a:pt x="942975" y="152400"/>
                </a:cubicBezTo>
                <a:cubicBezTo>
                  <a:pt x="952500" y="146050"/>
                  <a:pt x="960831" y="137370"/>
                  <a:pt x="971550" y="133350"/>
                </a:cubicBezTo>
                <a:cubicBezTo>
                  <a:pt x="1001931" y="121957"/>
                  <a:pt x="1018626" y="123825"/>
                  <a:pt x="1047750" y="123825"/>
                </a:cubicBezTo>
              </a:path>
            </a:pathLst>
          </a:custGeom>
          <a:ln w="539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C:\Users\User\Downloads\корова-7xnTHr4Pp-transforme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298" y="332656"/>
            <a:ext cx="182018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4" name="Рисунок 13" descr="C:\Users\User\Downloads\трактор_с_чел-transforme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30243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2000232" y="214290"/>
            <a:ext cx="4572032" cy="1357322"/>
          </a:xfrm>
          <a:prstGeom prst="wedgeRoundRectCallout">
            <a:avLst>
              <a:gd name="adj1" fmla="val -26875"/>
              <a:gd name="adj2" fmla="val 73728"/>
              <a:gd name="adj3" fmla="val 16667"/>
            </a:avLst>
          </a:prstGeom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Сельское хозяйство и рыболовство</a:t>
            </a:r>
            <a:endParaRPr lang="ru-RU" sz="3200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827584" y="2071678"/>
            <a:ext cx="2458532" cy="1714512"/>
          </a:xfrm>
          <a:prstGeom prst="flowChartAlternateProcess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alatino Linotype" pitchFamily="18" charset="0"/>
              </a:rPr>
              <a:t>Всего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Palatino Linotype" pitchFamily="18" charset="0"/>
              </a:rPr>
              <a:t>2 280,1 тыс.рублей</a:t>
            </a:r>
            <a:endParaRPr lang="ru-RU" sz="28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428992" y="2500306"/>
            <a:ext cx="5607504" cy="3214710"/>
          </a:xfrm>
          <a:prstGeom prst="ellips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3"/>
          </a:lnRef>
          <a:fillRef idx="1003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выполнение работ по разработке и согласованию проекта санитарно-защитной зоны для скотомогильника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75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возмещение процентной ставки по инвестиционным кредитам </a:t>
            </a:r>
            <a:r>
              <a:rPr lang="ru-RU" sz="1750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сельхозтоваропризводителям</a:t>
            </a:r>
            <a:r>
              <a:rPr lang="ru-RU" sz="175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avatars.mds.yandex.net/i?id=4a4b355251caff08671576e1baa5e12edc5e73ea-8311833-images-thumbs&amp;n=13"/>
          <p:cNvPicPr/>
          <p:nvPr/>
        </p:nvPicPr>
        <p:blipFill>
          <a:blip r:embed="rId2" cstate="print">
            <a:lum bright="42000" contrast="-15000"/>
          </a:blip>
          <a:srcRect/>
          <a:stretch>
            <a:fillRect/>
          </a:stretch>
        </p:blipFill>
        <p:spPr bwMode="auto">
          <a:xfrm>
            <a:off x="6500826" y="2708920"/>
            <a:ext cx="2375198" cy="1296143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bliqueTopLeft"/>
            <a:lightRig rig="threePt" dir="t"/>
          </a:scene3d>
        </p:spPr>
      </p:pic>
      <p:pic>
        <p:nvPicPr>
          <p:cNvPr id="13" name="Рисунок 12" descr="https://papik.pro/uploads/posts/2022-01/1642327082_18-papik-pro-p-ostanovka-klipart-20.png"/>
          <p:cNvPicPr/>
          <p:nvPr/>
        </p:nvPicPr>
        <p:blipFill>
          <a:blip r:embed="rId3" cstate="print">
            <a:lum bright="28000" contrast="57000"/>
          </a:blip>
          <a:srcRect/>
          <a:stretch>
            <a:fillRect/>
          </a:stretch>
        </p:blipFill>
        <p:spPr bwMode="auto">
          <a:xfrm>
            <a:off x="357158" y="1000109"/>
            <a:ext cx="2214578" cy="214314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 w="381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3203848" y="260648"/>
            <a:ext cx="4429156" cy="898400"/>
          </a:xfrm>
          <a:prstGeom prst="wedgeRoundRectCallout">
            <a:avLst>
              <a:gd name="adj1" fmla="val -24704"/>
              <a:gd name="adj2" fmla="val 139896"/>
              <a:gd name="adj3" fmla="val 16667"/>
            </a:avLst>
          </a:prstGeo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«Транспорт»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824" y="2204864"/>
            <a:ext cx="3024336" cy="1440160"/>
          </a:xfrm>
          <a:prstGeom prst="round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Всего 15 415,0</a:t>
            </a:r>
          </a:p>
          <a:p>
            <a:pPr algn="ctr"/>
            <a:r>
              <a:rPr lang="ru-RU" sz="2400" b="1" dirty="0" smtClean="0"/>
              <a:t>тыс.рублей    </a:t>
            </a:r>
          </a:p>
          <a:p>
            <a:pPr algn="ctr"/>
            <a:r>
              <a:rPr lang="ru-RU" sz="2000" b="1" dirty="0" smtClean="0"/>
              <a:t>52,3 % плановых назначений</a:t>
            </a:r>
            <a:endParaRPr lang="ru-RU" sz="2000" b="1" dirty="0"/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467544" y="4221088"/>
            <a:ext cx="8352928" cy="2232248"/>
          </a:xfrm>
          <a:prstGeom prst="snip1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1003">
            <a:schemeClr val="lt1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 2023 году в целях создания условий для предоставления транспортных услуг населению в границах Малмыжского района по подразделу 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«ТРАНСПОРТ»  </a:t>
            </a:r>
          </a:p>
          <a:p>
            <a:pPr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chemeClr val="bg2">
                    <a:lumMod val="10000"/>
                  </a:schemeClr>
                </a:solidFill>
              </a:rPr>
              <a:t>на приобретение 2 автобусов направлено 10 466,0 тыс.рублей; </a:t>
            </a:r>
          </a:p>
          <a:p>
            <a:pPr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chemeClr val="bg2">
                    <a:lumMod val="10000"/>
                  </a:schemeClr>
                </a:solidFill>
              </a:rPr>
              <a:t>на организацию пассажирских перевозок  3 949,0 тыс. рублей; </a:t>
            </a:r>
          </a:p>
          <a:p>
            <a:pPr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chemeClr val="bg2">
                    <a:lumMod val="10000"/>
                  </a:schemeClr>
                </a:solidFill>
              </a:rPr>
              <a:t>на финансовое возмещение затрат МУП </a:t>
            </a:r>
            <a:r>
              <a:rPr lang="ru-RU" sz="1900" b="1" i="1" dirty="0" err="1" smtClean="0">
                <a:solidFill>
                  <a:schemeClr val="bg2">
                    <a:lumMod val="10000"/>
                  </a:schemeClr>
                </a:solidFill>
              </a:rPr>
              <a:t>МалмыжПат</a:t>
            </a:r>
            <a:r>
              <a:rPr lang="ru-RU" sz="1900" b="1" i="1" dirty="0" smtClean="0">
                <a:solidFill>
                  <a:schemeClr val="bg2">
                    <a:lumMod val="10000"/>
                  </a:schemeClr>
                </a:solidFill>
              </a:rPr>
              <a:t> -1 000,0 тыс. рублей</a:t>
            </a:r>
            <a:endParaRPr lang="ru-RU" sz="19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C:\Users\User\Downloads\1641270753_56-papik-pro-p-vektornii-risunok-doroga-57-transformed.png"/>
          <p:cNvPicPr/>
          <p:nvPr/>
        </p:nvPicPr>
        <p:blipFill>
          <a:blip r:embed="rId2" cstate="print">
            <a:lum bright="21000"/>
          </a:blip>
          <a:srcRect/>
          <a:stretch>
            <a:fillRect/>
          </a:stretch>
        </p:blipFill>
        <p:spPr bwMode="auto">
          <a:xfrm>
            <a:off x="107504" y="4581128"/>
            <a:ext cx="2376264" cy="18573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786314" y="2214554"/>
            <a:ext cx="3816424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субсидии на капитальный ремонт, ремонт и восстановление изношенных верхних слоев асфальтобетонных покрытий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3717032"/>
            <a:ext cx="3816424" cy="1153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межбюджетные трансферты бюджетам городского и сельских поселений на решение социально значимых вопросов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5085184"/>
            <a:ext cx="3816424" cy="1130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доходы от уплаты акцизов на нефтепродукты на содержание дорог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980728"/>
            <a:ext cx="38164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субсидии из областного бюджета на содержание и ремонт автомобильных дорог общего пользования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500298" y="1071546"/>
            <a:ext cx="2143140" cy="857256"/>
          </a:xfrm>
          <a:prstGeom prst="ellips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33 664,1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1643050"/>
            <a:ext cx="2126040" cy="2571768"/>
          </a:xfrm>
          <a:prstGeom prst="round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Расходы составили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69 474,1 тыс.рублей или  97,3 % уточненного плана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428596" y="142852"/>
            <a:ext cx="7715304" cy="500066"/>
          </a:xfrm>
          <a:prstGeom prst="wedgeRectCallout">
            <a:avLst>
              <a:gd name="adj1" fmla="val -42437"/>
              <a:gd name="adj2" fmla="val 234880"/>
            </a:avLst>
          </a:prstGeom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Расходы на «Дорожное хозяйство»</a:t>
            </a: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500298" y="2428868"/>
            <a:ext cx="2215718" cy="857256"/>
          </a:xfrm>
          <a:prstGeom prst="ellips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27 714,9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483768" y="5157192"/>
            <a:ext cx="2143140" cy="914400"/>
          </a:xfrm>
          <a:prstGeom prst="ellips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2 668,6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483768" y="3789040"/>
            <a:ext cx="2143140" cy="914400"/>
          </a:xfrm>
          <a:prstGeom prst="ellips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5 426,4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 flipV="1">
            <a:off x="6084168" y="2420888"/>
            <a:ext cx="288032" cy="36004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56176" y="3501008"/>
            <a:ext cx="648072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42" idx="0"/>
          </p:cNvCxnSpPr>
          <p:nvPr/>
        </p:nvCxnSpPr>
        <p:spPr>
          <a:xfrm flipH="1">
            <a:off x="4273116" y="4221088"/>
            <a:ext cx="154868" cy="5040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2483768" y="3573016"/>
            <a:ext cx="576064" cy="28803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2555776" y="2204864"/>
            <a:ext cx="720080" cy="36004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4211960" y="1412776"/>
            <a:ext cx="216024" cy="7920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C:\Users\User\Downloads\Дума.png"/>
          <p:cNvPicPr/>
          <p:nvPr/>
        </p:nvPicPr>
        <p:blipFill>
          <a:blip r:embed="rId2" cstate="print">
            <a:lum bright="33000"/>
          </a:blip>
          <a:srcRect/>
          <a:stretch>
            <a:fillRect/>
          </a:stretch>
        </p:blipFill>
        <p:spPr bwMode="auto">
          <a:xfrm>
            <a:off x="755576" y="116632"/>
            <a:ext cx="142876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5" name="Рисунок 24" descr="C:\Users\User\Downloads\адм.png"/>
          <p:cNvPicPr/>
          <p:nvPr/>
        </p:nvPicPr>
        <p:blipFill>
          <a:blip r:embed="rId3" cstate="print">
            <a:lum bright="1000"/>
          </a:blip>
          <a:srcRect/>
          <a:stretch>
            <a:fillRect/>
          </a:stretch>
        </p:blipFill>
        <p:spPr bwMode="auto">
          <a:xfrm>
            <a:off x="7668344" y="5517232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User\Downloads\фин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1571636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0" name="Рисунок 29" descr="C:\Users\User\Downloads\образ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9525" y="0"/>
            <a:ext cx="1514475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" name="Рисунок 30" descr="C:\Users\User\Downloads\кск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5373216"/>
            <a:ext cx="216024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4" name="Рисунок 33" descr="C:\Users\User\Downloads\молодежь.png"/>
          <p:cNvPicPr/>
          <p:nvPr/>
        </p:nvPicPr>
        <p:blipFill>
          <a:blip r:embed="rId7" cstate="print">
            <a:lum bright="22000"/>
          </a:blip>
          <a:srcRect/>
          <a:stretch>
            <a:fillRect/>
          </a:stretch>
        </p:blipFill>
        <p:spPr bwMode="auto">
          <a:xfrm>
            <a:off x="467544" y="5301208"/>
            <a:ext cx="1728192" cy="128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3" name="Овал 32"/>
          <p:cNvSpPr/>
          <p:nvPr/>
        </p:nvSpPr>
        <p:spPr>
          <a:xfrm>
            <a:off x="2915816" y="2204864"/>
            <a:ext cx="3442134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ГЛАВНЫЕ РАСПОРЯДИТЕЛИ БЮДЖЕТНЫХ СРЕДСТВ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23528" y="1196752"/>
            <a:ext cx="2376264" cy="1152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РАЙОННАЯ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ДУМА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9512" y="3717032"/>
            <a:ext cx="2304256" cy="1656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Управление инвестиционной и социальной политикой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131840" y="4725144"/>
            <a:ext cx="2282552" cy="14401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Контрольно-счетная комиссия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300192" y="1124744"/>
            <a:ext cx="2232248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Управление образования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732240" y="3861048"/>
            <a:ext cx="2160240" cy="1656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Администрация</a:t>
            </a:r>
            <a:r>
              <a:rPr lang="ru-RU" dirty="0" smtClean="0"/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635896" y="764704"/>
            <a:ext cx="72008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131840" y="188640"/>
            <a:ext cx="1944216" cy="12241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Финансовое управление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ая выноска 9"/>
          <p:cNvSpPr/>
          <p:nvPr/>
        </p:nvSpPr>
        <p:spPr>
          <a:xfrm>
            <a:off x="1259632" y="2708920"/>
            <a:ext cx="6912768" cy="792088"/>
          </a:xfrm>
          <a:prstGeom prst="wedgeRectCallout">
            <a:avLst>
              <a:gd name="adj1" fmla="val 31020"/>
              <a:gd name="adj2" fmla="val 99709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подраздел 0505 «Другие вопросы в области жилищно-коммунального хозяйства»</a:t>
            </a:r>
            <a:endParaRPr lang="ru-RU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211960" y="4005064"/>
            <a:ext cx="4752528" cy="2232248"/>
          </a:xfrm>
          <a:prstGeom prst="round2Diag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составили 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72 827,2 тыс.рублей, на строительство объектов водоснабжения в </a:t>
            </a:r>
            <a:r>
              <a:rPr lang="ru-RU" b="1" dirty="0" err="1" smtClean="0">
                <a:solidFill>
                  <a:schemeClr val="tx1"/>
                </a:solidFill>
              </a:rPr>
              <a:t>Мари-Малмыжском</a:t>
            </a:r>
            <a:r>
              <a:rPr lang="ru-RU" b="1" dirty="0" smtClean="0">
                <a:solidFill>
                  <a:schemeClr val="tx1"/>
                </a:solidFill>
              </a:rPr>
              <a:t> сельском поселении     </a:t>
            </a:r>
            <a:r>
              <a:rPr lang="ru-RU" b="1" i="1" dirty="0" smtClean="0">
                <a:solidFill>
                  <a:schemeClr val="tx1"/>
                </a:solidFill>
              </a:rPr>
              <a:t>(в рамках национального проекта «Чистая вода»)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31748" name="Picture 4" descr="C:\Users\Owner\Desktop\1676084207_grizly-club-p-vodokanal-klipart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05064"/>
            <a:ext cx="3672408" cy="223224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23528" y="476672"/>
            <a:ext cx="864096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Раздел 0500 «Жилищно-коммунальное хозяйство» </a:t>
            </a:r>
          </a:p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74 084,98 тысяч рублей </a:t>
            </a:r>
          </a:p>
          <a:p>
            <a:pPr algn="ctr"/>
            <a:r>
              <a:rPr lang="ru-RU" sz="2500" b="1" dirty="0" smtClean="0">
                <a:solidFill>
                  <a:schemeClr val="tx1"/>
                </a:solidFill>
              </a:rPr>
              <a:t>или 81,54 % плановых назначений</a:t>
            </a:r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844824"/>
            <a:ext cx="777686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подраздел  0502 «Коммунальное хозяйство»  - 1 169,0 тыс.рублей;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</a:rPr>
              <a:t>Подраздел 0503 «Благоустройство» - 88,8 тыс. рублей;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C:\Users\User\Downloads\дошк образ.png"/>
          <p:cNvPicPr/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357290" y="1428736"/>
            <a:ext cx="1113183" cy="86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8" name="Рисунок 17" descr="C:\Users\User\Downloads\общее образ.png"/>
          <p:cNvPicPr/>
          <p:nvPr/>
        </p:nvPicPr>
        <p:blipFill>
          <a:blip r:embed="rId3" cstate="print">
            <a:lum bright="9000"/>
          </a:blip>
          <a:srcRect/>
          <a:stretch>
            <a:fillRect/>
          </a:stretch>
        </p:blipFill>
        <p:spPr bwMode="auto">
          <a:xfrm>
            <a:off x="142844" y="2428868"/>
            <a:ext cx="1371934" cy="85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 descr="C:\Users\User\Downloads\доп образ.png"/>
          <p:cNvPicPr/>
          <p:nvPr/>
        </p:nvPicPr>
        <p:blipFill>
          <a:blip r:embed="rId4" cstate="print">
            <a:lum bright="-4000"/>
          </a:blip>
          <a:srcRect/>
          <a:stretch>
            <a:fillRect/>
          </a:stretch>
        </p:blipFill>
        <p:spPr bwMode="auto">
          <a:xfrm>
            <a:off x="1500166" y="3286124"/>
            <a:ext cx="92869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Рисунок 20" descr="C:\Users\User\Downloads\повыш квал.png"/>
          <p:cNvPicPr/>
          <p:nvPr/>
        </p:nvPicPr>
        <p:blipFill>
          <a:blip r:embed="rId5" cstate="print">
            <a:lum bright="14000"/>
          </a:blip>
          <a:srcRect/>
          <a:stretch>
            <a:fillRect/>
          </a:stretch>
        </p:blipFill>
        <p:spPr bwMode="auto">
          <a:xfrm>
            <a:off x="0" y="4214818"/>
            <a:ext cx="135729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2" name="Рисунок 21" descr="C:\Users\User\Downloads\мол политика.png"/>
          <p:cNvPicPr/>
          <p:nvPr/>
        </p:nvPicPr>
        <p:blipFill>
          <a:blip r:embed="rId6" cstate="print">
            <a:lum bright="16000"/>
          </a:blip>
          <a:srcRect/>
          <a:stretch>
            <a:fillRect/>
          </a:stretch>
        </p:blipFill>
        <p:spPr bwMode="auto">
          <a:xfrm>
            <a:off x="1357290" y="5143512"/>
            <a:ext cx="1271838" cy="96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Users\User\Downloads\др вопр.png"/>
          <p:cNvPicPr/>
          <p:nvPr/>
        </p:nvPicPr>
        <p:blipFill>
          <a:blip r:embed="rId7" cstate="print">
            <a:lum bright="14000"/>
          </a:blip>
          <a:srcRect/>
          <a:stretch>
            <a:fillRect/>
          </a:stretch>
        </p:blipFill>
        <p:spPr bwMode="auto">
          <a:xfrm>
            <a:off x="214282" y="5715016"/>
            <a:ext cx="1357322" cy="99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0" name="Схема 69"/>
          <p:cNvGraphicFramePr/>
          <p:nvPr/>
        </p:nvGraphicFramePr>
        <p:xfrm>
          <a:off x="6228184" y="3500438"/>
          <a:ext cx="259228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1" name="Схема 70"/>
          <p:cNvGraphicFramePr/>
          <p:nvPr/>
        </p:nvGraphicFramePr>
        <p:xfrm>
          <a:off x="6143636" y="4429132"/>
          <a:ext cx="2676836" cy="584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2" name="Схема 71"/>
          <p:cNvGraphicFramePr/>
          <p:nvPr/>
        </p:nvGraphicFramePr>
        <p:xfrm>
          <a:off x="6215074" y="5429264"/>
          <a:ext cx="2677406" cy="714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73" name="Схема 72"/>
          <p:cNvGraphicFramePr/>
          <p:nvPr/>
        </p:nvGraphicFramePr>
        <p:xfrm>
          <a:off x="6215074" y="6093296"/>
          <a:ext cx="2677406" cy="621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30" name="Пятиугольник 29"/>
          <p:cNvSpPr/>
          <p:nvPr/>
        </p:nvSpPr>
        <p:spPr>
          <a:xfrm>
            <a:off x="142844" y="357166"/>
            <a:ext cx="5857916" cy="785818"/>
          </a:xfrm>
          <a:prstGeom prst="homePlate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Раздел 0700 «Образование»</a:t>
            </a:r>
            <a:endParaRPr lang="ru-RU" sz="3200" b="1" dirty="0"/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6143636" y="260648"/>
            <a:ext cx="2748844" cy="1080120"/>
          </a:xfrm>
          <a:prstGeom prst="round2DiagRect">
            <a:avLst>
              <a:gd name="adj1" fmla="val 48000"/>
              <a:gd name="adj2" fmla="val 0"/>
            </a:avLst>
          </a:prstGeom>
          <a:ln/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394 834,2 тыс.рублей </a:t>
            </a:r>
            <a:r>
              <a:rPr lang="ru-RU" sz="2000" b="1" dirty="0" smtClean="0">
                <a:solidFill>
                  <a:schemeClr val="tx1"/>
                </a:solidFill>
              </a:rPr>
              <a:t>или  99,3 % плана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57488" y="1643050"/>
            <a:ext cx="2857520" cy="642942"/>
          </a:xfrm>
          <a:prstGeom prst="roundRect">
            <a:avLst>
              <a:gd name="adj" fmla="val 37408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Дошкольное образование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786050" y="2564904"/>
            <a:ext cx="2857520" cy="649782"/>
          </a:xfrm>
          <a:prstGeom prst="roundRect">
            <a:avLst>
              <a:gd name="adj" fmla="val 50000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Общее образование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786050" y="3429000"/>
            <a:ext cx="2857520" cy="648072"/>
          </a:xfrm>
          <a:prstGeom prst="roundRect">
            <a:avLst>
              <a:gd name="adj" fmla="val 50000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Дополнительное образование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714612" y="4214818"/>
            <a:ext cx="3143272" cy="1143008"/>
          </a:xfrm>
          <a:prstGeom prst="roundRect">
            <a:avLst>
              <a:gd name="adj" fmla="val 42857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Профессиональная подготовка, </a:t>
            </a:r>
            <a:r>
              <a:rPr lang="ru-RU" sz="1600" b="1" dirty="0" err="1" smtClean="0"/>
              <a:t>переподго-товка</a:t>
            </a:r>
            <a:r>
              <a:rPr lang="ru-RU" sz="1600" b="1" dirty="0" smtClean="0"/>
              <a:t> и повышение квалификации</a:t>
            </a:r>
            <a:endParaRPr lang="ru-RU" sz="16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714612" y="5500702"/>
            <a:ext cx="3143272" cy="428628"/>
          </a:xfrm>
          <a:prstGeom prst="roundRect">
            <a:avLst>
              <a:gd name="adj" fmla="val 50000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b="1" dirty="0" smtClean="0"/>
              <a:t>Молодежная политик</a:t>
            </a:r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2786050" y="6143644"/>
            <a:ext cx="3071834" cy="571504"/>
          </a:xfrm>
          <a:prstGeom prst="roundRect">
            <a:avLst>
              <a:gd name="adj" fmla="val 50000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900" b="1" dirty="0" smtClean="0"/>
              <a:t>Другие вопросы в области образования</a:t>
            </a:r>
            <a:endParaRPr lang="ru-RU" sz="1900" b="1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228184" y="2564904"/>
            <a:ext cx="2592288" cy="6497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271 316,9 тыс. рублей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228184" y="1700808"/>
            <a:ext cx="2592288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91 078,6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75" name="Прямая со стрелкой 74"/>
          <p:cNvCxnSpPr>
            <a:endCxn id="69" idx="1"/>
          </p:cNvCxnSpPr>
          <p:nvPr/>
        </p:nvCxnSpPr>
        <p:spPr>
          <a:xfrm>
            <a:off x="5799556" y="1986560"/>
            <a:ext cx="428628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stCxn id="42" idx="3"/>
            <a:endCxn id="68" idx="1"/>
          </p:cNvCxnSpPr>
          <p:nvPr/>
        </p:nvCxnSpPr>
        <p:spPr>
          <a:xfrm>
            <a:off x="5643570" y="2889795"/>
            <a:ext cx="584614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5715008" y="3786190"/>
            <a:ext cx="428628" cy="1588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5857884" y="4714884"/>
            <a:ext cx="357190" cy="1588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5857884" y="5715016"/>
            <a:ext cx="285752" cy="1588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5857884" y="6357958"/>
            <a:ext cx="357190" cy="1588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C:\Users\Owner\Downloads\дети-в-классе-11968472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307183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Owner\Downloads\1647714265_36-amiel-club-p-ofisnie-kartinki-dlya-prezentatsii-37 (2).png"/>
          <p:cNvPicPr/>
          <p:nvPr/>
        </p:nvPicPr>
        <p:blipFill>
          <a:blip r:embed="rId3" cstate="print">
            <a:lum bright="29000"/>
          </a:blip>
          <a:srcRect/>
          <a:stretch>
            <a:fillRect/>
          </a:stretch>
        </p:blipFill>
        <p:spPr bwMode="auto">
          <a:xfrm>
            <a:off x="6276975" y="2643182"/>
            <a:ext cx="272418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3" name="Прямоугольная выноска 12"/>
          <p:cNvSpPr/>
          <p:nvPr/>
        </p:nvSpPr>
        <p:spPr>
          <a:xfrm>
            <a:off x="571472" y="428604"/>
            <a:ext cx="7500990" cy="1571636"/>
          </a:xfrm>
          <a:prstGeom prst="wedgeRectCallout">
            <a:avLst>
              <a:gd name="adj1" fmla="val -1016"/>
              <a:gd name="adj2" fmla="val 106944"/>
            </a:avLst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b="1" dirty="0" smtClean="0"/>
              <a:t>Расходы по проведению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</a:r>
            <a:endParaRPr lang="ru-RU" sz="2100" b="1" dirty="0"/>
          </a:p>
        </p:txBody>
      </p:sp>
      <p:sp>
        <p:nvSpPr>
          <p:cNvPr id="14" name="Овал 13"/>
          <p:cNvSpPr/>
          <p:nvPr/>
        </p:nvSpPr>
        <p:spPr>
          <a:xfrm>
            <a:off x="4000496" y="2928934"/>
            <a:ext cx="2643206" cy="1643074"/>
          </a:xfrm>
          <a:prstGeom prst="ellipse">
            <a:avLst/>
          </a:prstGeo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1 348,1</a:t>
            </a:r>
          </a:p>
          <a:p>
            <a:pPr algn="ctr"/>
            <a:r>
              <a:rPr lang="ru-RU" sz="2200" b="1" dirty="0" smtClean="0"/>
              <a:t> тыс.рублей</a:t>
            </a:r>
            <a:endParaRPr lang="ru-RU" sz="2200" b="1" dirty="0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4143372" y="5000636"/>
            <a:ext cx="3000396" cy="1285884"/>
          </a:xfrm>
          <a:prstGeom prst="round2DiagRect">
            <a:avLst>
              <a:gd name="adj1" fmla="val 32222"/>
              <a:gd name="adj2" fmla="val 0"/>
            </a:avLst>
          </a:prstGeom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Количество советников директора в школах: </a:t>
            </a:r>
          </a:p>
          <a:p>
            <a:pPr algn="ctr"/>
            <a:r>
              <a:rPr lang="ru-RU" b="1" dirty="0" smtClean="0"/>
              <a:t>8 человек </a:t>
            </a:r>
            <a:endParaRPr lang="ru-RU" b="1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16632"/>
            <a:ext cx="8643998" cy="1077218"/>
          </a:xfrm>
          <a:prstGeom prst="rect">
            <a:avLst/>
          </a:prstGeom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Питание обучающихся в образовательных организациях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pic>
        <p:nvPicPr>
          <p:cNvPr id="4" name="Рисунок 3" descr="https://avatars.mds.yandex.net/i?id=586e717e0b4019e0b97df863371ede87e2eb7041-7570876-images-thumbs&amp;n=13"/>
          <p:cNvPicPr/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85720" y="4437112"/>
            <a:ext cx="21431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187624" y="1628800"/>
            <a:ext cx="3857652" cy="1928826"/>
          </a:xfrm>
          <a:prstGeom prst="wedgeRoundRectCallout">
            <a:avLst>
              <a:gd name="adj1" fmla="val -8734"/>
              <a:gd name="adj2" fmla="val 94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Объем расходов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на горячее питание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обучающихся начальных классов в 2023 году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составил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7 720,2 тыс.рублей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699792" y="4437112"/>
            <a:ext cx="2857520" cy="107157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671 учащийся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1-4 классов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обеспечены горячим питанием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flipH="1">
            <a:off x="6372200" y="4437112"/>
            <a:ext cx="252027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обеспечены горячим питанием 17 человек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084168" y="1556792"/>
            <a:ext cx="2808312" cy="2160240"/>
          </a:xfrm>
          <a:prstGeom prst="wedgeRoundRectCallout">
            <a:avLst>
              <a:gd name="adj1" fmla="val 2909"/>
              <a:gd name="adj2" fmla="val 788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по предоставлению бесплатного горячего питания детям участников СВО составили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126, 1 тыс.рублей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offers-api.agregatoreat.ru/api/file/ca3c0cf4-e574-418f-bc68-9ff9f111d45a"/>
          <p:cNvPicPr/>
          <p:nvPr/>
        </p:nvPicPr>
        <p:blipFill>
          <a:blip r:embed="rId2" cstate="print">
            <a:lum bright="21000"/>
          </a:blip>
          <a:srcRect/>
          <a:stretch>
            <a:fillRect/>
          </a:stretch>
        </p:blipFill>
        <p:spPr bwMode="auto">
          <a:xfrm>
            <a:off x="214283" y="3714752"/>
            <a:ext cx="2786082" cy="264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7158" y="116632"/>
            <a:ext cx="8001056" cy="669162"/>
          </a:xfrm>
          <a:prstGeom prst="rect">
            <a:avLst/>
          </a:prstGeom>
          <a:ln/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Классное руководство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857224" y="1071546"/>
            <a:ext cx="7171160" cy="1785950"/>
          </a:xfrm>
          <a:prstGeom prst="wedgeRoundRectCallout">
            <a:avLst>
              <a:gd name="adj1" fmla="val -1382"/>
              <a:gd name="adj2" fmla="val 84367"/>
              <a:gd name="adj3" fmla="val 16667"/>
            </a:avLst>
          </a:prstGeom>
          <a:ln w="38100"/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100" dirty="0" smtClean="0"/>
              <a:t>С целью повышения эффективности воспитательной работы и социализации обучающихся педагогическим работникам установлено ежемесячное денежное вознаграждение за классное руководство в размере </a:t>
            </a:r>
            <a:r>
              <a:rPr lang="ru-RU" sz="2100" b="1" dirty="0" smtClean="0"/>
              <a:t>5 000 </a:t>
            </a:r>
            <a:r>
              <a:rPr lang="ru-RU" sz="2100" dirty="0" smtClean="0"/>
              <a:t>рублей</a:t>
            </a:r>
            <a:endParaRPr lang="ru-RU" sz="2100" dirty="0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928926" y="3571876"/>
            <a:ext cx="2786082" cy="1513308"/>
          </a:xfrm>
          <a:prstGeom prst="round2DiagRect">
            <a:avLst>
              <a:gd name="adj1" fmla="val 16667"/>
              <a:gd name="adj2" fmla="val 48333"/>
            </a:avLst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Объем средств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2023 году: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12 776,0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тыс.рублей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57884" y="3786190"/>
            <a:ext cx="3143272" cy="2357454"/>
          </a:xfrm>
          <a:prstGeom prst="roundRect">
            <a:avLst>
              <a:gd name="adj" fmla="val 46875"/>
            </a:avLst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Количество классных руководителей</a:t>
            </a:r>
            <a:r>
              <a:rPr lang="ru-RU" sz="2000" dirty="0" smtClean="0"/>
              <a:t> в муниципальных школах: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166 </a:t>
            </a:r>
            <a:r>
              <a:rPr lang="ru-RU" sz="2000" dirty="0" smtClean="0"/>
              <a:t>человек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:\Users\Owner\Downloads\1667219980_3-celes-club-p-tochka-rosta-fon-krasivo-3-transforme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84984"/>
            <a:ext cx="37444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graphicFrame>
        <p:nvGraphicFramePr>
          <p:cNvPr id="16" name="Схема 15"/>
          <p:cNvGraphicFramePr/>
          <p:nvPr/>
        </p:nvGraphicFramePr>
        <p:xfrm>
          <a:off x="539552" y="2708920"/>
          <a:ext cx="396044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39552" y="332656"/>
            <a:ext cx="7560840" cy="151216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реализацию мероприятий по подготовке образовательного пространства в муниципальных общеобразовательных организациях, на базе которых созданы 4 центра образования естественнонаучной и технологической направленности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«Точка роста»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направлено 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1 212,4 тыс. рублей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4788024" y="2564904"/>
            <a:ext cx="4032449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СОШ с. Константиновка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СОШ с. </a:t>
            </a:r>
            <a:r>
              <a:rPr lang="ru-RU" dirty="0" err="1" smtClean="0">
                <a:solidFill>
                  <a:schemeClr val="tx1"/>
                </a:solidFill>
              </a:rPr>
              <a:t>Аджим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ООШ с. Тат-Верх-Гоньба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ООШ с. </a:t>
            </a:r>
            <a:r>
              <a:rPr lang="ru-RU" dirty="0" err="1" smtClean="0">
                <a:solidFill>
                  <a:schemeClr val="tx1"/>
                </a:solidFill>
              </a:rPr>
              <a:t>Мари-Малмыж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i?id=a36c098ac2d4a6e1949904e56c31e291fb01321c-4760093-images-thumbs&amp;n=13"/>
          <p:cNvPicPr/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2411760" y="5517232"/>
            <a:ext cx="403244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C:\Users\User\Downloads\доп.образ.png"/>
          <p:cNvPicPr/>
          <p:nvPr/>
        </p:nvPicPr>
        <p:blipFill>
          <a:blip r:embed="rId3" cstate="print">
            <a:lum bright="21000"/>
          </a:blip>
          <a:srcRect/>
          <a:stretch>
            <a:fillRect/>
          </a:stretch>
        </p:blipFill>
        <p:spPr bwMode="auto">
          <a:xfrm>
            <a:off x="5076056" y="1340768"/>
            <a:ext cx="2160240" cy="156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3000364" y="142852"/>
            <a:ext cx="592935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785786" y="142852"/>
            <a:ext cx="7643866" cy="857256"/>
          </a:xfrm>
          <a:prstGeom prst="wedgeRectCallout">
            <a:avLst>
              <a:gd name="adj1" fmla="val -38154"/>
              <a:gd name="adj2" fmla="val 131388"/>
            </a:avLst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на «Дополнительное образование детей»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7224" y="1714488"/>
            <a:ext cx="2071702" cy="2571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Расходы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в 2023 году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составили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23 596,69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тыс. рублей или 96,1 % к плану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86182" y="3214686"/>
            <a:ext cx="4929222" cy="1857388"/>
          </a:xfrm>
          <a:prstGeom prst="roundRect">
            <a:avLst>
              <a:gd name="adj" fmla="val 35128"/>
            </a:avLst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городе Малмыж функционирует </a:t>
            </a:r>
          </a:p>
          <a:p>
            <a:pPr algn="ctr"/>
            <a:r>
              <a:rPr lang="ru-RU" b="1" dirty="0" smtClean="0"/>
              <a:t>3 муниципальных казенных образовательных учреждений дополнительного образования с численностью обучающихся 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986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 человек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https://avatars.mds.yandex.net/i?id=10b15c256e21e944e5a08d129c7f3929fae640e9-8497407-images-thumbs&amp;n=13"/>
          <p:cNvPicPr/>
          <p:nvPr/>
        </p:nvPicPr>
        <p:blipFill>
          <a:blip r:embed="rId2" cstate="print">
            <a:lum bright="31000"/>
          </a:blip>
          <a:srcRect/>
          <a:stretch>
            <a:fillRect/>
          </a:stretch>
        </p:blipFill>
        <p:spPr bwMode="auto">
          <a:xfrm>
            <a:off x="8314570" y="1500174"/>
            <a:ext cx="829430" cy="57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1" name="Рисунок 20" descr="https://avatars.mds.yandex.net/i?id=69af215f59a558dc3449b1d9383d196d99eb9cca-7752085-images-thumbs&amp;n=13"/>
          <p:cNvPicPr/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8358214" y="2428868"/>
            <a:ext cx="61796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3" name="Рисунок 22" descr="https://avatars.mds.yandex.net/i?id=82f439c89fbef786195f7885b9231c2c7905967a-8538767-images-thumbs&amp;n=13"/>
          <p:cNvPicPr/>
          <p:nvPr/>
        </p:nvPicPr>
        <p:blipFill>
          <a:blip r:embed="rId4" cstate="print">
            <a:lum bright="8000" contrast="1000"/>
          </a:blip>
          <a:srcRect/>
          <a:stretch>
            <a:fillRect/>
          </a:stretch>
        </p:blipFill>
        <p:spPr bwMode="auto">
          <a:xfrm>
            <a:off x="8358214" y="3286124"/>
            <a:ext cx="664690" cy="65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4" name="Рисунок 23" descr="https://avatars.mds.yandex.net/i?id=049a4266b0bbd5b0c6347c8e0ff9d28ab89be18c-8482868-images-thumbs&amp;n=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214" y="4357694"/>
            <a:ext cx="642942" cy="62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642910" y="214290"/>
            <a:ext cx="3714776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857224" y="214290"/>
            <a:ext cx="7143800" cy="612648"/>
          </a:xfrm>
          <a:prstGeom prst="wedgeRectCallout">
            <a:avLst>
              <a:gd name="adj1" fmla="val -45500"/>
              <a:gd name="adj2" fmla="val 127799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Раздел 0800 «Культура»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95536" y="1844824"/>
            <a:ext cx="2199188" cy="28660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 2023 году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расходы составили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85 301,6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тыс. рублей, 94,8 % к уточненному плану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071802" y="1357298"/>
            <a:ext cx="514353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содержание централизованной библиотечной системы – 20 983,19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071802" y="2285992"/>
            <a:ext cx="514353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содержание краеведческого музея –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10 098,22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71802" y="3214686"/>
            <a:ext cx="514353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 по районному Центру культуры и досуга – 46 046,63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71802" y="4214818"/>
            <a:ext cx="514353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содержание управления инвестиционной и социальной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политики –  8 173,6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3140968"/>
            <a:ext cx="1143008" cy="642942"/>
          </a:xfrm>
          <a:prstGeom prst="rect">
            <a:avLst/>
          </a:prstGeom>
          <a:ln w="28575"/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том числе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Рисунок 14" descr="https://avatars.mds.yandex.net/i?id=7807732c18245686e439e92accbfd9391e86562e-8175992-images-thumbs&amp;n=13"/>
          <p:cNvPicPr/>
          <p:nvPr/>
        </p:nvPicPr>
        <p:blipFill>
          <a:blip r:embed="rId2" cstate="print">
            <a:lum bright="27000"/>
          </a:blip>
          <a:srcRect/>
          <a:stretch>
            <a:fillRect/>
          </a:stretch>
        </p:blipFill>
        <p:spPr bwMode="auto">
          <a:xfrm>
            <a:off x="7929586" y="3643314"/>
            <a:ext cx="100013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Рисунок 15" descr="https://avatars.mds.yandex.net/i?id=aa13e252c70cb24b359d8676e48de087e6b6110c-8438956-images-thumbs&amp;n=13"/>
          <p:cNvPicPr/>
          <p:nvPr/>
        </p:nvPicPr>
        <p:blipFill>
          <a:blip r:embed="rId3" cstate="print">
            <a:lum bright="17000"/>
          </a:blip>
          <a:srcRect/>
          <a:stretch>
            <a:fillRect/>
          </a:stretch>
        </p:blipFill>
        <p:spPr bwMode="auto">
          <a:xfrm>
            <a:off x="7929586" y="1857364"/>
            <a:ext cx="107157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7" name="Рисунок 16" descr="https://avatars.mds.yandex.net/i?id=9b13112bce8f83c5d9a815b7c2a7fc85-4376151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786057"/>
            <a:ext cx="1214446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785918" y="142852"/>
            <a:ext cx="571504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683568" y="428604"/>
            <a:ext cx="7560840" cy="624132"/>
          </a:xfrm>
          <a:prstGeom prst="wedgeRoundRectCallout">
            <a:avLst>
              <a:gd name="adj1" fmla="val -32994"/>
              <a:gd name="adj2" fmla="val 172886"/>
              <a:gd name="adj3" fmla="val 16667"/>
            </a:avLst>
          </a:prstGeom>
          <a:ln w="28575"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1000 «Социальная  политика»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1472" y="2214554"/>
            <a:ext cx="1928826" cy="2928958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Расходы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в 2023 году составили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22 159,20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тыс.рублей или 98,9 % к годовому плану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929058" y="1857364"/>
            <a:ext cx="3643338" cy="714380"/>
          </a:xfrm>
          <a:prstGeom prst="roundRect">
            <a:avLst/>
          </a:prstGeom>
          <a:ln w="28575"/>
        </p:spPr>
        <p:style>
          <a:lnRef idx="1">
            <a:schemeClr val="accent1"/>
          </a:lnRef>
          <a:fillRef idx="1002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Пенсионное обеспечение</a:t>
            </a:r>
          </a:p>
          <a:p>
            <a:pPr algn="ctr"/>
            <a:r>
              <a:rPr lang="ru-RU" b="1" dirty="0" smtClean="0"/>
              <a:t>3 995,53 тыс.рублей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929058" y="2786058"/>
            <a:ext cx="3643338" cy="785818"/>
          </a:xfrm>
          <a:prstGeom prst="roundRect">
            <a:avLst/>
          </a:prstGeom>
          <a:ln w="28575"/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Социальное обеспечение населения 9 304,0,00 тыс.рублей</a:t>
            </a:r>
            <a:endParaRPr lang="ru-RU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000496" y="3714752"/>
            <a:ext cx="3643338" cy="714380"/>
          </a:xfrm>
          <a:prstGeom prst="roundRect">
            <a:avLst/>
          </a:prstGeom>
          <a:ln w="28575"/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Охрана семьи и детства</a:t>
            </a:r>
          </a:p>
          <a:p>
            <a:pPr algn="ctr"/>
            <a:r>
              <a:rPr lang="ru-RU" b="1" dirty="0" smtClean="0"/>
              <a:t>9 752,67 тыс.рублей</a:t>
            </a:r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000496" y="4572008"/>
            <a:ext cx="3643338" cy="785818"/>
          </a:xfrm>
          <a:prstGeom prst="roundRect">
            <a:avLst/>
          </a:prstGeom>
          <a:ln w="28575"/>
        </p:spPr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Другие вопросы в области социальной политики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107,00 тыс.рублей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500562" y="3214686"/>
            <a:ext cx="3714776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1" name="Рисунок 20" descr="https://avatars.mds.yandex.net/i?id=a27b17b3ddd12e626f522c16a30bdd5aa35473ed-7612999-images-thumbs&amp;n=13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214414" y="4857760"/>
            <a:ext cx="288903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071538" y="1928802"/>
            <a:ext cx="1928826" cy="2357454"/>
          </a:xfrm>
          <a:prstGeom prst="roundRect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Расходы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 2023 году составили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8 304,0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тыс.рублей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29092" y="1643050"/>
            <a:ext cx="3929122" cy="1285884"/>
          </a:xfrm>
          <a:prstGeom prst="round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возмещение расходов, связанных с предоставлением педагогическим работникам льгот по оплате жилищно-коммунальных услуг в сумме 7 843,0 тыс. рублей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29124" y="3214686"/>
            <a:ext cx="4143404" cy="1571636"/>
          </a:xfrm>
          <a:prstGeom prst="round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 smtClean="0">
                <a:solidFill>
                  <a:schemeClr val="tx1"/>
                </a:solidFill>
              </a:rPr>
              <a:t>частичная компенсация расходов по оплате жилищно-коммунальных расходов отдельным категориям специалистов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проживающих и работающих в сельской местности – 461,0 тыс. рублей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14678" y="2786058"/>
            <a:ext cx="1071570" cy="571504"/>
          </a:xfrm>
          <a:prstGeom prst="roundRect">
            <a:avLst>
              <a:gd name="adj" fmla="val 50000"/>
            </a:avLst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том числе</a:t>
            </a:r>
            <a:endParaRPr lang="ru-RU" dirty="0"/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42910" y="214290"/>
            <a:ext cx="7643866" cy="857256"/>
          </a:xfrm>
          <a:prstGeom prst="wedgeRectCallout">
            <a:avLst>
              <a:gd name="adj1" fmla="val -31300"/>
              <a:gd name="adj2" fmla="val 132500"/>
            </a:avLst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на «Социальное обеспечение населения»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Блок-схема: альтернативный процесс 28"/>
          <p:cNvSpPr/>
          <p:nvPr/>
        </p:nvSpPr>
        <p:spPr>
          <a:xfrm>
            <a:off x="395536" y="260648"/>
            <a:ext cx="8208912" cy="14401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течение года в решение районной Думы «Об утверждении бюджета муниципального образования </a:t>
            </a:r>
            <a:r>
              <a:rPr lang="ru-RU" b="1" dirty="0" err="1" smtClean="0">
                <a:solidFill>
                  <a:schemeClr val="tx1"/>
                </a:solidFill>
              </a:rPr>
              <a:t>Малмыжский</a:t>
            </a:r>
            <a:r>
              <a:rPr lang="ru-RU" b="1" dirty="0" smtClean="0">
                <a:solidFill>
                  <a:schemeClr val="tx1"/>
                </a:solidFill>
              </a:rPr>
              <a:t> муниципальный район Кировской области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2023 год и плановый период 2024 и 2025 годов»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внесено  7 изменений, в результате которых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3779912" y="2636912"/>
            <a:ext cx="162648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3707904" y="3861048"/>
            <a:ext cx="177049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707904" y="5013176"/>
            <a:ext cx="180020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3779912" y="6165304"/>
            <a:ext cx="172819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67544" y="2060848"/>
            <a:ext cx="31683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(первоначальный план)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706 964,6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5580112" y="2060848"/>
            <a:ext cx="3024336" cy="10446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823 810,7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/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611560" y="3356992"/>
            <a:ext cx="2952328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127 022,7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/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611560" y="4509120"/>
            <a:ext cx="3024336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579 941,9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трелка вверх 46"/>
          <p:cNvSpPr/>
          <p:nvPr/>
        </p:nvSpPr>
        <p:spPr>
          <a:xfrm>
            <a:off x="2051720" y="3140968"/>
            <a:ext cx="72008" cy="216024"/>
          </a:xfrm>
          <a:prstGeom prst="up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альтернативный процесс 47"/>
          <p:cNvSpPr/>
          <p:nvPr/>
        </p:nvSpPr>
        <p:spPr>
          <a:xfrm>
            <a:off x="611560" y="5589240"/>
            <a:ext cx="3024336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(первоначальный план)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713 208,8 </a:t>
            </a:r>
            <a:r>
              <a:rPr lang="ru-RU" dirty="0" smtClean="0">
                <a:solidFill>
                  <a:schemeClr val="tx1"/>
                </a:solidFill>
              </a:rPr>
              <a:t>тыс. руб.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5652120" y="3356992"/>
            <a:ext cx="2952328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150 773,3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Блок-схема: альтернативный процесс 49"/>
          <p:cNvSpPr/>
          <p:nvPr/>
        </p:nvSpPr>
        <p:spPr>
          <a:xfrm>
            <a:off x="5724128" y="4509120"/>
            <a:ext cx="2880320" cy="10081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Объем безвозмездных поступлений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673 037,4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Блок-схема: альтернативный процесс 53"/>
          <p:cNvSpPr/>
          <p:nvPr/>
        </p:nvSpPr>
        <p:spPr>
          <a:xfrm>
            <a:off x="5724128" y="5661248"/>
            <a:ext cx="2880320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827 190,9 </a:t>
            </a:r>
            <a:r>
              <a:rPr lang="ru-RU" dirty="0" smtClean="0">
                <a:solidFill>
                  <a:schemeClr val="tx1"/>
                </a:solidFill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Правая фигурная скобка 55"/>
          <p:cNvSpPr/>
          <p:nvPr/>
        </p:nvSpPr>
        <p:spPr>
          <a:xfrm>
            <a:off x="8676456" y="3861048"/>
            <a:ext cx="144016" cy="9144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395536" y="3933056"/>
            <a:ext cx="155448" cy="9144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7164288" y="3140968"/>
            <a:ext cx="72008" cy="21602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3635896" y="210762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увеличение </a:t>
            </a:r>
          </a:p>
          <a:p>
            <a:pPr algn="ctr"/>
            <a:r>
              <a:rPr lang="ru-RU" sz="1400" b="1" dirty="0" smtClean="0"/>
              <a:t>на 16,5 %</a:t>
            </a:r>
            <a:endParaRPr lang="ru-RU" sz="1400" b="1" dirty="0"/>
          </a:p>
        </p:txBody>
      </p:sp>
      <p:sp>
        <p:nvSpPr>
          <p:cNvPr id="22" name="TextBox 21"/>
          <p:cNvSpPr txBox="1"/>
          <p:nvPr/>
        </p:nvSpPr>
        <p:spPr>
          <a:xfrm flipV="1">
            <a:off x="3707904" y="58772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707904" y="5661248"/>
            <a:ext cx="1944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увеличение </a:t>
            </a:r>
          </a:p>
          <a:p>
            <a:pPr algn="ctr"/>
            <a:r>
              <a:rPr lang="ru-RU" sz="1500" b="1" dirty="0" smtClean="0"/>
              <a:t>на 16 %</a:t>
            </a:r>
            <a:endParaRPr lang="ru-RU" sz="1500" b="1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14810" y="1000108"/>
            <a:ext cx="4786346" cy="342902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4214810" y="928670"/>
            <a:ext cx="4786346" cy="4616648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984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вознаграждение, причитающееся приемному родителю и на выплаты на содержание ребенка в семье опекуна и приемной семье за счет средств областного бюджета направлено </a:t>
            </a:r>
          </a:p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5 904,3 тыс. рублей; </a:t>
            </a:r>
          </a:p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984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787,3 тыс. рублей. По договорам найма специализированных жилых помещений 1 ребенку, оставшемуся без попечения родителей, предоставлено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жилое помещение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98475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984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1 148,9 тыс. рублей.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C:\Users\User\Downloads\семья 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143380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714348" y="1285860"/>
            <a:ext cx="2428892" cy="1628780"/>
          </a:xfrm>
          <a:prstGeom prst="roundRect">
            <a:avLst/>
          </a:prstGeom>
          <a:ln w="38100"/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Расходы в 2023 году составили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9752,7 тыс.рублей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1643042" y="142852"/>
            <a:ext cx="6429420" cy="612648"/>
          </a:xfrm>
          <a:prstGeom prst="wedgeRectCallout">
            <a:avLst>
              <a:gd name="adj1" fmla="val -40537"/>
              <a:gd name="adj2" fmla="val 123134"/>
            </a:avLst>
          </a:prstGeom>
          <a:ln w="38100"/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«Охрана семьи и детства»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i?id=f04a1747936dd1e2b70d09c08a42ac9ea3a03388-4570949-images-thumbs&amp;n=13"/>
          <p:cNvPicPr/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571472" y="1857364"/>
            <a:ext cx="18573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C:\Users\User\Downloads\футбол (1).png"/>
          <p:cNvPicPr/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940152" y="4221088"/>
            <a:ext cx="2643206" cy="227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85918" y="357166"/>
            <a:ext cx="6500858" cy="914400"/>
          </a:xfrm>
          <a:prstGeom prst="rect">
            <a:avLst/>
          </a:prstGeom>
          <a:solidFill>
            <a:schemeClr val="accent3">
              <a:lumMod val="20000"/>
              <a:lumOff val="80000"/>
              <a:alpha val="9000"/>
            </a:schemeClr>
          </a:solidFill>
          <a:ln>
            <a:solidFill>
              <a:schemeClr val="accent3">
                <a:lumMod val="20000"/>
                <a:lumOff val="80000"/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39552" y="428604"/>
            <a:ext cx="8208912" cy="840156"/>
          </a:xfrm>
          <a:prstGeom prst="wedgeRoundRectCallout">
            <a:avLst>
              <a:gd name="adj1" fmla="val 7441"/>
              <a:gd name="adj2" fmla="val 155268"/>
              <a:gd name="adj3" fmla="val 16667"/>
            </a:avLst>
          </a:prstGeom>
          <a:ln w="28575"/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1100 «Физическая культура и спорт»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75856" y="2348880"/>
            <a:ext cx="5544616" cy="1368152"/>
          </a:xfrm>
          <a:prstGeom prst="round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в 2023 году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составили  2 962,1 тыс.рублей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или 35,3 % плановых назначений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857224" y="4429132"/>
            <a:ext cx="4714908" cy="2071702"/>
          </a:xfrm>
          <a:prstGeom prst="flowChartAlternateProcess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рамках федерального проекта «Спорт-норма жизни» на оснащение объектов спортивной инфраструктуры спортивно-технологическим оборудованием направлено 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2 814,3 тыс.рублей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539552" y="692696"/>
            <a:ext cx="7848872" cy="612648"/>
          </a:xfrm>
          <a:prstGeom prst="wedgeRectCallout">
            <a:avLst>
              <a:gd name="adj1" fmla="val -30453"/>
              <a:gd name="adj2" fmla="val 120025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Межбюджетные трансферты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611560" y="1916832"/>
            <a:ext cx="2088232" cy="3528392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Из бюджета района в бюджеты городского и сельских поселений направлено МБТ  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57 477,01 тыс. рублей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67944" y="1772816"/>
            <a:ext cx="4608512" cy="37444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на поддержку мер по обеспечению сбалансированности бюджетов  поселений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51 106,6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тыс.рублей;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выполнение переданных полномочий по созданию мест (площадок) накопления  твердых коммунальных отходов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800,4 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ыс.рублей;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дотация на выравнивание бюджетной обеспеченности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5 004,00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699792" y="3573016"/>
            <a:ext cx="13384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0 анимаций для презентаций в Powerpoin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762500" cy="4762500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6" name="Прямоугольная выноска 5"/>
          <p:cNvSpPr/>
          <p:nvPr/>
        </p:nvSpPr>
        <p:spPr>
          <a:xfrm>
            <a:off x="899592" y="260648"/>
            <a:ext cx="7704856" cy="1224136"/>
          </a:xfrm>
          <a:prstGeom prst="wedgeRectCallout">
            <a:avLst>
              <a:gd name="adj1" fmla="val -19226"/>
              <a:gd name="adj2" fmla="val 87399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Предоставление бюджетного кредита 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 бюджета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Малмыжского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района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2413338"/>
            <a:ext cx="4572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sz="2000" b="1" dirty="0" smtClean="0"/>
              <a:t>В сентябре-октябре 202</a:t>
            </a:r>
            <a:r>
              <a:rPr lang="en-US" sz="2000" b="1" dirty="0" smtClean="0"/>
              <a:t>3</a:t>
            </a:r>
            <a:r>
              <a:rPr lang="ru-RU" sz="2000" b="1" dirty="0" smtClean="0"/>
              <a:t> года</a:t>
            </a:r>
          </a:p>
          <a:p>
            <a:pPr algn="ctr"/>
            <a:r>
              <a:rPr lang="ru-RU" sz="2000" b="1" dirty="0" smtClean="0"/>
              <a:t> на покрытие кассового разрыва предоставлен   бюджетный </a:t>
            </a:r>
          </a:p>
          <a:p>
            <a:pPr algn="ctr"/>
            <a:r>
              <a:rPr lang="ru-RU" sz="2000" b="1" dirty="0" smtClean="0"/>
              <a:t>кредит  бюджету </a:t>
            </a:r>
            <a:r>
              <a:rPr lang="ru-RU" sz="2000" b="1" dirty="0" err="1" smtClean="0"/>
              <a:t>Малмыжского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городского поселения</a:t>
            </a:r>
          </a:p>
          <a:p>
            <a:pPr algn="ctr"/>
            <a:r>
              <a:rPr lang="ru-RU" sz="2000" b="1" dirty="0" smtClean="0"/>
              <a:t>1</a:t>
            </a:r>
            <a:r>
              <a:rPr lang="en-US" sz="2000" b="1" dirty="0" smtClean="0"/>
              <a:t>400</a:t>
            </a:r>
            <a:r>
              <a:rPr lang="ru-RU" sz="2000" b="1" dirty="0" smtClean="0"/>
              <a:t>,0 тыс. рублей</a:t>
            </a:r>
            <a:endParaRPr lang="ru-RU" sz="20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71600" y="404664"/>
            <a:ext cx="7072362" cy="2928958"/>
          </a:xfrm>
          <a:prstGeom prst="roundRect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 итогам работы за 2023 год</a:t>
            </a:r>
          </a:p>
          <a:p>
            <a:pPr algn="ctr"/>
            <a:r>
              <a:rPr lang="ru-RU" sz="2800" b="1" dirty="0" smtClean="0"/>
              <a:t> получен </a:t>
            </a:r>
            <a:r>
              <a:rPr lang="ru-RU" sz="2800" b="1" u="sng" dirty="0" err="1" smtClean="0"/>
              <a:t>профицит</a:t>
            </a:r>
            <a:r>
              <a:rPr lang="ru-RU" sz="2800" b="1" u="sng" dirty="0" smtClean="0"/>
              <a:t> </a:t>
            </a:r>
            <a:r>
              <a:rPr lang="ru-RU" sz="2800" b="1" dirty="0" smtClean="0"/>
              <a:t>бюджета</a:t>
            </a:r>
          </a:p>
          <a:p>
            <a:pPr algn="ctr"/>
            <a:r>
              <a:rPr lang="ru-RU" sz="2800" b="1" dirty="0" smtClean="0"/>
              <a:t> в сумме 23 469,3 тыс. руб. </a:t>
            </a:r>
          </a:p>
          <a:p>
            <a:pPr algn="ctr"/>
            <a:r>
              <a:rPr lang="ru-RU" sz="2800" b="1" dirty="0" smtClean="0"/>
              <a:t>Муниципальный долг </a:t>
            </a:r>
          </a:p>
          <a:p>
            <a:pPr algn="ctr"/>
            <a:r>
              <a:rPr lang="ru-RU" sz="2800" b="1" dirty="0" smtClean="0"/>
              <a:t>Малмыжского района</a:t>
            </a:r>
          </a:p>
          <a:p>
            <a:pPr algn="ctr"/>
            <a:r>
              <a:rPr lang="ru-RU" sz="2800" b="1" dirty="0" smtClean="0"/>
              <a:t> равен 5 582,26 тыс.рублей</a:t>
            </a:r>
            <a:endParaRPr lang="ru-RU" sz="2800" b="1" dirty="0"/>
          </a:p>
        </p:txBody>
      </p:sp>
      <p:pic>
        <p:nvPicPr>
          <p:cNvPr id="18434" name="Picture 2" descr="C:\Users\Owner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573016"/>
            <a:ext cx="4680520" cy="280831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bg1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ownloads\арлодисм.png"/>
          <p:cNvPicPr/>
          <p:nvPr/>
        </p:nvPicPr>
        <p:blipFill>
          <a:blip r:embed="rId2" cstate="print">
            <a:lum bright="25000"/>
          </a:blip>
          <a:srcRect/>
          <a:stretch>
            <a:fillRect/>
          </a:stretch>
        </p:blipFill>
        <p:spPr bwMode="auto">
          <a:xfrm>
            <a:off x="6372200" y="4643446"/>
            <a:ext cx="2771800" cy="191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187624" y="980728"/>
            <a:ext cx="6480720" cy="4032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1628800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 </a:t>
            </a:r>
          </a:p>
          <a:p>
            <a:pPr algn="ctr"/>
            <a:r>
              <a:rPr lang="ru-RU" sz="3600" dirty="0" smtClean="0"/>
              <a:t>ЗА </a:t>
            </a:r>
          </a:p>
          <a:p>
            <a:pPr algn="ctr"/>
            <a:r>
              <a:rPr lang="ru-RU" sz="3600" dirty="0" smtClean="0"/>
              <a:t>ВНИМАНИЕ !</a:t>
            </a:r>
            <a:endParaRPr lang="ru-RU" sz="36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14290"/>
            <a:ext cx="7858180" cy="1200329"/>
          </a:xfrm>
          <a:prstGeom prst="rect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Основные показатели бюджета района за 2023 год, </a:t>
            </a:r>
            <a:r>
              <a:rPr lang="ru-RU" sz="2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тыс.рублей</a:t>
            </a:r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844824"/>
          <a:ext cx="8715440" cy="447200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944216"/>
                <a:gridCol w="1944216"/>
                <a:gridCol w="1728192"/>
                <a:gridCol w="1296144"/>
                <a:gridCol w="1802672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Наименование показателей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Первона</a:t>
                      </a:r>
                      <a:r>
                        <a:rPr lang="ru-RU" sz="1800" dirty="0" smtClean="0"/>
                        <a:t>-  </a:t>
                      </a:r>
                      <a:r>
                        <a:rPr lang="ru-RU" sz="1800" dirty="0" err="1" smtClean="0"/>
                        <a:t>чальный</a:t>
                      </a:r>
                      <a:r>
                        <a:rPr lang="ru-RU" sz="1800" dirty="0" smtClean="0"/>
                        <a:t> план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Уточненный план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Факт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%  к уточненному плану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342900" indent="-342900" algn="l">
                        <a:buNone/>
                      </a:pPr>
                      <a:r>
                        <a:rPr lang="ru-RU" sz="1800" b="1" dirty="0" smtClean="0"/>
                        <a:t>Доходы</a:t>
                      </a:r>
                      <a:r>
                        <a:rPr lang="ru-RU" sz="1800" b="1" baseline="0" dirty="0" smtClean="0"/>
                        <a:t> –всего,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sz="1800" b="1" baseline="0" dirty="0" smtClean="0"/>
                        <a:t>из них: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706 964,6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823 810,7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803 343,0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97,5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налоговые, неналоговые доходы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127 022,7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150 773,3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155 869,4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103,4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928692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безвозмездные поступления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579 941,9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673 037,4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647 473,6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96,2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/>
                        <a:t> Расходы - всего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713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dirty="0" smtClean="0"/>
                        <a:t>208,8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827 190,9</a:t>
                      </a: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779 873,6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94,2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</p:spPr>
        <p:txBody>
          <a:bodyPr/>
          <a:lstStyle/>
          <a:p>
            <a:r>
              <a:rPr lang="ru-RU" sz="3600" dirty="0" smtClean="0"/>
              <a:t>Основные виды доходов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79917805"/>
              </p:ext>
            </p:extLst>
          </p:nvPr>
        </p:nvGraphicFramePr>
        <p:xfrm>
          <a:off x="0" y="404664"/>
          <a:ext cx="9144032" cy="7178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2"/>
                <a:gridCol w="1071570"/>
                <a:gridCol w="1357322"/>
                <a:gridCol w="1000132"/>
                <a:gridCol w="1142976"/>
              </a:tblGrid>
              <a:tr h="648069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 показателя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Первоначальный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план, </a:t>
                      </a:r>
                    </a:p>
                    <a:p>
                      <a:pPr indent="-63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план,</a:t>
                      </a:r>
                    </a:p>
                    <a:p>
                      <a:pPr marL="0" marR="0" indent="-63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</a:p>
                    <a:p>
                      <a:pPr indent="-63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увеличения (снижения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63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увеличения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снижения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плана (+,-)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7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93 891,4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112 511,9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18 650,5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+19,9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40 188,1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45 522,4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5 334,3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+13,3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7 201,3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8 322,5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1 121,2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+15,6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36 052,0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51 017,0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14 965,0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+41,5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5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2 514,0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1 834,0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-680,0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-27,0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6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6 115,0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4 135,0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-1 980,0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-32,8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1 737,0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1 737,0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том числе: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33 161,3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38 261,4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5100,11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+15,4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Доходы, полученные от предоставления бюджетных кредитов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2 717,0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2 237,0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-480,0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-17,7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9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4 714,9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4699,9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-15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-0,3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126,7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124,8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-1,9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-1,5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244,8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239,8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-2,0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22 453,9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24 575,9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2122,0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+9,5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1 326,9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1397,2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70,3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+5,3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140,5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774,5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634,0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+в 5,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5 раза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429,4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429,4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штрафов, санкций и иных сумм в возмещение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196,8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3 782,6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3 585,8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+в 19,2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раза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579 941,9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673 037,4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93 095,49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+16,1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доходов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706 964,6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823810,7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116846,1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+16,5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9959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  <a:solidFill>
            <a:schemeClr val="bg1"/>
          </a:solidFill>
        </p:spPr>
        <p:txBody>
          <a:bodyPr/>
          <a:lstStyle/>
          <a:p>
            <a:r>
              <a:rPr lang="ru-RU" sz="2800" b="1" dirty="0" smtClean="0"/>
              <a:t>Исполнение основных налоговых доходов </a:t>
            </a:r>
            <a:endParaRPr lang="ru-RU" sz="1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10681622"/>
              </p:ext>
            </p:extLst>
          </p:nvPr>
        </p:nvGraphicFramePr>
        <p:xfrm>
          <a:off x="35492" y="548680"/>
          <a:ext cx="9108508" cy="6406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3434"/>
                <a:gridCol w="1357322"/>
                <a:gridCol w="1221856"/>
                <a:gridCol w="720080"/>
                <a:gridCol w="1008112"/>
                <a:gridCol w="720080"/>
                <a:gridCol w="1187624"/>
              </a:tblGrid>
              <a:tr h="1242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2023 год,  тыс. рублей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год,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нено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2022 год, тыс. рублей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 (снижение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)(+,-),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поступлений в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 к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6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сумме,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25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42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НАЛОГОВЫЕ ДОХОДЫ ВСЕГО, в том числе: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112 511,9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116 885,9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103,9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102 003,4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+14,6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+14 882,5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10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45 522,4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48 319,9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106,2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43 232,9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+11,8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+5 087,0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 на нефтепродукты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8 322,5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8 380,2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7 982,2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+5,0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+398,0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14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УСН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51 017,0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52 066,8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39 939,7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+30,4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+12 127,2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73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54,0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82,5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152,8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52,2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+58,1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+30,3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808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1 834,0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1 729,0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94,3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2 797,9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-38,2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-1 068,9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91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организаций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4 135,0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4 191,7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5 629,7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-25,5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-1 438,0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524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1 737,0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2 225,5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128,1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2 373,3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-6,2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-147,8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8092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39552" y="476672"/>
          <a:ext cx="8064895" cy="571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ownloads\Налог на имущ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23224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/>
        </p:nvGraphicFramePr>
        <p:xfrm>
          <a:off x="683568" y="1313384"/>
          <a:ext cx="820891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2555776" y="188640"/>
            <a:ext cx="6336704" cy="936104"/>
          </a:xfrm>
          <a:prstGeom prst="roundRect">
            <a:avLst/>
          </a:prstGeom>
        </p:spPr>
        <p:style>
          <a:lnRef idx="1">
            <a:schemeClr val="accent1"/>
          </a:lnRef>
          <a:fillRef idx="1002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Объём поступлений по налогу на имущество организаций</a:t>
            </a:r>
            <a:endParaRPr lang="ru-RU" sz="2800" b="1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3230432023"/>
              </p:ext>
            </p:extLst>
          </p:nvPr>
        </p:nvGraphicFramePr>
        <p:xfrm>
          <a:off x="0" y="-29042"/>
          <a:ext cx="9144002" cy="6646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1224136"/>
                <a:gridCol w="1152128"/>
                <a:gridCol w="792088"/>
                <a:gridCol w="1080120"/>
                <a:gridCol w="864096"/>
                <a:gridCol w="1259634"/>
              </a:tblGrid>
              <a:tr h="641645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DejaVu Serif Condensed" pitchFamily="18" charset="0"/>
                          <a:ea typeface="DejaVu Serif Condensed" pitchFamily="18" charset="0"/>
                          <a:cs typeface="DejaVu Serif Condensed" pitchFamily="18" charset="0"/>
                        </a:rPr>
                        <a:t>Исполнение основных неналоговых доходов</a:t>
                      </a: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DejaVu Serif Condensed" pitchFamily="18" charset="0"/>
                          <a:ea typeface="DejaVu Serif Condensed" pitchFamily="18" charset="0"/>
                          <a:cs typeface="DejaVu Serif Condensed" pitchFamily="18" charset="0"/>
                        </a:rPr>
                        <a:t>, </a:t>
                      </a:r>
                      <a:r>
                        <a:rPr lang="ru-RU" sz="18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DejaVu Serif Condensed" pitchFamily="18" charset="0"/>
                          <a:ea typeface="DejaVu Serif Condensed" pitchFamily="18" charset="0"/>
                          <a:cs typeface="DejaVu Serif Condensed" pitchFamily="18" charset="0"/>
                        </a:rPr>
                        <a:t>тыс. рублей</a:t>
                      </a:r>
                      <a:endParaRPr lang="ru-RU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DejaVu Serif Condensed" pitchFamily="18" charset="0"/>
                        <a:ea typeface="DejaVu Serif Condensed" pitchFamily="18" charset="0"/>
                        <a:cs typeface="DejaVu Serif Condensed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958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плана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 (снижение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)(+,-)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поступлений в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 к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сумме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31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НЕНАЛОГОВЫЕ ДОХОДЫ ВСЕГО, в т.ч.: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38 261,0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38 983,5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33037,1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+18,0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+5 946,4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2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аренда земли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2 237,0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2 441,3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109,1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2571,3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-5,0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-130,0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5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аренда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4 699,9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4 958,1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5 156,3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-3,8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-198,3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85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124,8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142,2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114,0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115,5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+23,1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+26,7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17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244,8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239,1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99,7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173,0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+38,2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+66,1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06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24 576,0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24 062,8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97,9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22 041,2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+9,2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+2 021,6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01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компенсации затрат государства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1 397,2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1 749,9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125,2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1 526,2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+14,7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+223,7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62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429,4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429,4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+429,4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877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774,5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1 063,6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137,3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249,4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+4,26 раз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+814,2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17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доходы от штрафов, санкций и иных сумм в возмещение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3 782,6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3 883,6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772,5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 в 5,0 раз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+3 111,1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481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22743</TotalTime>
  <Words>2381</Words>
  <Application>Microsoft Office PowerPoint</Application>
  <PresentationFormat>Экран (4:3)</PresentationFormat>
  <Paragraphs>670</Paragraphs>
  <Slides>35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Исполнительная</vt:lpstr>
      <vt:lpstr>Слайд 1</vt:lpstr>
      <vt:lpstr>Слайд 2</vt:lpstr>
      <vt:lpstr>Слайд 3</vt:lpstr>
      <vt:lpstr>Слайд 4</vt:lpstr>
      <vt:lpstr>Основные виды доходов</vt:lpstr>
      <vt:lpstr>Исполнение основных налоговых доходов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Owner</cp:lastModifiedBy>
  <cp:revision>1900</cp:revision>
  <dcterms:created xsi:type="dcterms:W3CDTF">2018-03-22T06:25:54Z</dcterms:created>
  <dcterms:modified xsi:type="dcterms:W3CDTF">2024-05-13T06:35:58Z</dcterms:modified>
</cp:coreProperties>
</file>