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diagrams/drawing2.xml" ContentType="application/vnd.ms-office.drawingml.diagramDrawing+xml"/>
  <Override PartName="/ppt/charts/chart39.xml" ContentType="application/vnd.openxmlformats-officedocument.drawingml.char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drawings/drawing2.xml" ContentType="application/vnd.openxmlformats-officedocument.drawingml.chartshapes+xml"/>
  <Override PartName="/ppt/charts/chart28.xml" ContentType="application/vnd.openxmlformats-officedocument.drawingml.chart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charts/chart17.xml" ContentType="application/vnd.openxmlformats-officedocument.drawingml.chart+xml"/>
  <Override PartName="/ppt/charts/chart35.xml" ContentType="application/vnd.openxmlformats-officedocument.drawingml.char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charts/chart13.xml" ContentType="application/vnd.openxmlformats-officedocument.drawingml.chart+xml"/>
  <Override PartName="/ppt/charts/chart24.xml" ContentType="application/vnd.openxmlformats-officedocument.drawingml.char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charts/chart31.xml" ContentType="application/vnd.openxmlformats-officedocument.drawingml.chart+xml"/>
  <Override PartName="/ppt/charts/chart7.xml" ContentType="application/vnd.openxmlformats-officedocument.drawingml.chart+xml"/>
  <Override PartName="/ppt/charts/chart20.xml" ContentType="application/vnd.openxmlformats-officedocument.drawingml.chart+xml"/>
  <Override PartName="/ppt/drawings/drawing13.xml" ContentType="application/vnd.openxmlformats-officedocument.drawingml.chartshapes+xml"/>
  <Default Extension="xlsx" ContentType="application/vnd.openxmlformats-officedocument.spreadsheetml.sheet"/>
  <Override PartName="/ppt/charts/chart3.xml" ContentType="application/vnd.openxmlformats-officedocument.drawingml.chart+xml"/>
  <Override PartName="/ppt/drawings/drawing7.xml" ContentType="application/vnd.openxmlformats-officedocument.drawingml.chartshape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colors4.xml" ContentType="application/vnd.openxmlformats-officedocument.drawingml.diagramColor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ms-office.activeX"/>
  <Default Extension="png" ContentType="image/png"/>
  <Override PartName="/ppt/drawings/drawing3.xml" ContentType="application/vnd.openxmlformats-officedocument.drawingml.chartshapes+xml"/>
  <Override PartName="/ppt/charts/chart29.xml" ContentType="application/vnd.openxmlformats-officedocument.drawingml.chart+xml"/>
  <Override PartName="/ppt/diagrams/drawing3.xml" ContentType="application/vnd.ms-office.drawingml.diagramDrawing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charts/chart18.xml" ContentType="application/vnd.openxmlformats-officedocument.drawingml.chart+xml"/>
  <Override PartName="/ppt/charts/chart36.xml" ContentType="application/vnd.openxmlformats-officedocument.drawingml.chart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activeX/activeX1.xml" ContentType="application/vnd.ms-office.activeX+xml"/>
  <Override PartName="/ppt/charts/chart16.xml" ContentType="application/vnd.openxmlformats-officedocument.drawingml.chart+xml"/>
  <Override PartName="/ppt/charts/chart25.xml" ContentType="application/vnd.openxmlformats-officedocument.drawingml.chart+xml"/>
  <Override PartName="/ppt/diagrams/quickStyle1.xml" ContentType="application/vnd.openxmlformats-officedocument.drawingml.diagramStyle+xml"/>
  <Override PartName="/ppt/charts/chart34.xml" ContentType="application/vnd.openxmlformats-officedocument.drawingml.char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charts/chart14.xml" ContentType="application/vnd.openxmlformats-officedocument.drawingml.chart+xml"/>
  <Override PartName="/ppt/charts/chart23.xml" ContentType="application/vnd.openxmlformats-officedocument.drawingml.chart+xml"/>
  <Override PartName="/ppt/charts/chart32.xml" ContentType="application/vnd.openxmlformats-officedocument.drawingml.char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charts/chart8.xml" ContentType="application/vnd.openxmlformats-officedocument.drawingml.chart+xml"/>
  <Override PartName="/ppt/charts/chart12.xml" ContentType="application/vnd.openxmlformats-officedocument.drawingml.chart+xml"/>
  <Override PartName="/ppt/charts/chart21.xml" ContentType="application/vnd.openxmlformats-officedocument.drawingml.chart+xml"/>
  <Override PartName="/ppt/charts/chart30.xml" ContentType="application/vnd.openxmlformats-officedocument.drawingml.chart+xml"/>
  <Override PartName="/ppt/diagrams/layout4.xml" ContentType="application/vnd.openxmlformats-officedocument.drawingml.diagramLayout+xml"/>
  <Override PartName="/ppt/charts/chart41.xml" ContentType="application/vnd.openxmlformats-officedocument.drawingml.char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charts/chart6.xml" ContentType="application/vnd.openxmlformats-officedocument.drawingml.chart+xml"/>
  <Override PartName="/ppt/charts/chart10.xml" ContentType="application/vnd.openxmlformats-officedocument.drawingml.chart+xml"/>
  <Override PartName="/ppt/diagrams/layout2.xml" ContentType="application/vnd.openxmlformats-officedocument.drawingml.diagramLayout+xml"/>
  <Override PartName="/ppt/drawings/drawing14.xml" ContentType="application/vnd.openxmlformats-officedocument.drawingml.chartshapes+xml"/>
  <Override PartName="/ppt/charts/chart4.xml" ContentType="application/vnd.openxmlformats-officedocument.drawingml.chart+xml"/>
  <Override PartName="/ppt/drawings/drawing8.xml" ContentType="application/vnd.openxmlformats-officedocument.drawingml.chartshapes+xml"/>
  <Override PartName="/ppt/drawings/drawing12.xml" ContentType="application/vnd.openxmlformats-officedocument.drawingml.chartshapes+xml"/>
  <Override PartName="/ppt/diagrams/data3.xml" ContentType="application/vnd.openxmlformats-officedocument.drawingml.diagramData+xml"/>
  <Override PartName="/ppt/slides/slide8.xml" ContentType="application/vnd.openxmlformats-officedocument.presentationml.slide+xml"/>
  <Override PartName="/ppt/charts/chart2.xml" ContentType="application/vnd.openxmlformats-officedocument.drawingml.chart+xml"/>
  <Override PartName="/ppt/drawings/drawing6.xml" ContentType="application/vnd.openxmlformats-officedocument.drawingml.chartshapes+xml"/>
  <Override PartName="/ppt/diagrams/data1.xml" ContentType="application/vnd.openxmlformats-officedocument.drawingml.diagramData+xml"/>
  <Override PartName="/ppt/drawings/drawing10.xml" ContentType="application/vnd.openxmlformats-officedocument.drawingml.chartshapes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rawings/drawing4.xml" ContentType="application/vnd.openxmlformats-officedocument.drawingml.chartshapes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charts/chart19.xml" ContentType="application/vnd.openxmlformats-officedocument.drawingml.chart+xml"/>
  <Override PartName="/ppt/charts/chart37.xml" ContentType="application/vnd.openxmlformats-officedocument.drawingml.char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Default Extension="wmf" ContentType="image/x-wmf"/>
  <Override PartName="/ppt/charts/chart26.xml" ContentType="application/vnd.openxmlformats-officedocument.drawingml.chart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charts/chart15.xml" ContentType="application/vnd.openxmlformats-officedocument.drawingml.chart+xml"/>
  <Override PartName="/ppt/charts/chart33.xml" ContentType="application/vnd.openxmlformats-officedocument.drawingml.char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22.xml" ContentType="application/vnd.openxmlformats-officedocument.drawingml.chart+xml"/>
  <Override PartName="/ppt/charts/chart40.xml" ContentType="application/vnd.openxmlformats-officedocument.drawingml.chart+xml"/>
  <Override PartName="/ppt/commentAuthors.xml" ContentType="application/vnd.openxmlformats-officedocument.presentationml.commentAuthors+xml"/>
  <Override PartName="/ppt/drawings/drawing9.xml" ContentType="application/vnd.openxmlformats-officedocument.drawingml.chartshapes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charts/chart5.xml" ContentType="application/vnd.openxmlformats-officedocument.drawingml.chart+xml"/>
  <Override PartName="/ppt/drawings/drawing11.xml" ContentType="application/vnd.openxmlformats-officedocument.drawingml.chartshapes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rawings/drawing5.xml" ContentType="application/vnd.openxmlformats-officedocument.drawingml.chartshapes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Layouts/slideLayout5.xml" ContentType="application/vnd.openxmlformats-officedocument.presentationml.slideLayout+xml"/>
  <Override PartName="/ppt/drawings/drawing1.xml" ContentType="application/vnd.openxmlformats-officedocument.drawingml.chartshapes+xml"/>
  <Override PartName="/ppt/charts/chart27.xml" ContentType="application/vnd.openxmlformats-officedocument.drawingml.chart+xml"/>
  <Override PartName="/ppt/diagrams/drawing1.xml" ContentType="application/vnd.ms-office.drawingml.diagramDrawing+xml"/>
  <Override PartName="/ppt/charts/chart38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61" r:id="rId4"/>
    <p:sldId id="262" r:id="rId5"/>
    <p:sldId id="263" r:id="rId6"/>
    <p:sldId id="264" r:id="rId7"/>
    <p:sldId id="265" r:id="rId8"/>
    <p:sldId id="267" r:id="rId9"/>
    <p:sldId id="287" r:id="rId10"/>
    <p:sldId id="288" r:id="rId11"/>
    <p:sldId id="289" r:id="rId12"/>
    <p:sldId id="290" r:id="rId13"/>
    <p:sldId id="291" r:id="rId14"/>
    <p:sldId id="295" r:id="rId15"/>
    <p:sldId id="293" r:id="rId16"/>
    <p:sldId id="294" r:id="rId17"/>
    <p:sldId id="296" r:id="rId18"/>
    <p:sldId id="298" r:id="rId19"/>
    <p:sldId id="308" r:id="rId20"/>
    <p:sldId id="303" r:id="rId21"/>
    <p:sldId id="300" r:id="rId22"/>
    <p:sldId id="313" r:id="rId23"/>
    <p:sldId id="304" r:id="rId24"/>
    <p:sldId id="315" r:id="rId25"/>
    <p:sldId id="301" r:id="rId26"/>
    <p:sldId id="320" r:id="rId27"/>
    <p:sldId id="310" r:id="rId28"/>
    <p:sldId id="312" r:id="rId29"/>
    <p:sldId id="316" r:id="rId30"/>
    <p:sldId id="317" r:id="rId31"/>
    <p:sldId id="305" r:id="rId32"/>
    <p:sldId id="270" r:id="rId33"/>
    <p:sldId id="268" r:id="rId34"/>
    <p:sldId id="269" r:id="rId35"/>
    <p:sldId id="306" r:id="rId36"/>
    <p:sldId id="272" r:id="rId37"/>
    <p:sldId id="273" r:id="rId38"/>
    <p:sldId id="322" r:id="rId39"/>
    <p:sldId id="278" r:id="rId40"/>
    <p:sldId id="274" r:id="rId41"/>
    <p:sldId id="279" r:id="rId42"/>
    <p:sldId id="281" r:id="rId43"/>
    <p:sldId id="318" r:id="rId44"/>
    <p:sldId id="319" r:id="rId45"/>
    <p:sldId id="282" r:id="rId46"/>
    <p:sldId id="284" r:id="rId47"/>
    <p:sldId id="321" r:id="rId48"/>
    <p:sldId id="307" r:id="rId4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Owner" initials="O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40E9"/>
    <a:srgbClr val="00FF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19" autoAdjust="0"/>
    <p:restoredTop sz="94662" autoAdjust="0"/>
  </p:normalViewPr>
  <p:slideViewPr>
    <p:cSldViewPr>
      <p:cViewPr varScale="1">
        <p:scale>
          <a:sx n="78" d="100"/>
          <a:sy n="78" d="100"/>
        </p:scale>
        <p:origin x="-96" y="-7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978C9E23-D4B0-11CE-BF2D-00AA003F40D0}" ax:persistence="persistStorage" r:id="rId1"/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2.xlsx"/></Relationships>
</file>

<file path=ppt/charts/_rels/chart1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Office_Excel13.xlsx"/></Relationships>
</file>

<file path=ppt/charts/_rels/chart1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Microsoft_Office_Excel14.xlsx"/></Relationships>
</file>

<file path=ppt/charts/_rels/chart1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_____Microsoft_Office_Excel15.xlsx"/></Relationships>
</file>

<file path=ppt/charts/_rels/chart1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_____Microsoft_Office_Excel16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7.xlsx"/></Relationships>
</file>

<file path=ppt/charts/_rels/chart1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package" Target="../embeddings/_____Microsoft_Office_Excel18.xlsx"/></Relationships>
</file>

<file path=ppt/charts/_rels/chart1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7.xml"/><Relationship Id="rId1" Type="http://schemas.openxmlformats.org/officeDocument/2006/relationships/package" Target="../embeddings/_____Microsoft_Office_Excel19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0.xlsx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1.xlsx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2.xlsx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3.xlsx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4.xlsx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5.xlsx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6.xlsx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7.xlsx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8.xlsx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9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3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8.xml"/><Relationship Id="rId1" Type="http://schemas.openxmlformats.org/officeDocument/2006/relationships/package" Target="../embeddings/_____Microsoft_Office_Excel30.xlsx"/></Relationships>
</file>

<file path=ppt/charts/_rels/chart3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1.xlsx"/></Relationships>
</file>

<file path=ppt/charts/_rels/chart3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2.xlsx"/></Relationships>
</file>

<file path=ppt/charts/_rels/chart3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9.xml"/><Relationship Id="rId1" Type="http://schemas.openxmlformats.org/officeDocument/2006/relationships/package" Target="../embeddings/_____Microsoft_Office_Excel33.xlsx"/></Relationships>
</file>

<file path=ppt/charts/_rels/chart3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4.xlsx"/></Relationships>
</file>

<file path=ppt/charts/_rels/chart3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0.xml"/><Relationship Id="rId1" Type="http://schemas.openxmlformats.org/officeDocument/2006/relationships/package" Target="../embeddings/_____Microsoft_Office_Excel35.xlsx"/></Relationships>
</file>

<file path=ppt/charts/_rels/chart3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1.xml"/><Relationship Id="rId1" Type="http://schemas.openxmlformats.org/officeDocument/2006/relationships/package" Target="../embeddings/_____Microsoft_Office_Excel36.xlsx"/></Relationships>
</file>

<file path=ppt/charts/_rels/chart3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2.xml"/><Relationship Id="rId1" Type="http://schemas.openxmlformats.org/officeDocument/2006/relationships/package" Target="../embeddings/_____Microsoft_Office_Excel37.xlsx"/></Relationships>
</file>

<file path=ppt/charts/_rels/chart3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3.xml"/><Relationship Id="rId1" Type="http://schemas.openxmlformats.org/officeDocument/2006/relationships/package" Target="../embeddings/_____Microsoft_Office_Excel38.xlsx"/></Relationships>
</file>

<file path=ppt/charts/_rels/chart39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39.xlsx"/><Relationship Id="rId1" Type="http://schemas.openxmlformats.org/officeDocument/2006/relationships/image" Target="../media/image13.jpeg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4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0.xlsx"/></Relationships>
</file>

<file path=ppt/charts/_rels/chart4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4.xml"/><Relationship Id="rId1" Type="http://schemas.openxmlformats.org/officeDocument/2006/relationships/package" Target="../embeddings/_____Microsoft_Office_Excel41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Численность </a:t>
            </a:r>
            <a:r>
              <a:rPr lang="ru-RU" dirty="0"/>
              <a:t>населения </a:t>
            </a:r>
            <a:r>
              <a:rPr lang="ru-RU" dirty="0" err="1"/>
              <a:t>Малмыжского</a:t>
            </a:r>
            <a:r>
              <a:rPr lang="ru-RU" dirty="0"/>
              <a:t> </a:t>
            </a:r>
            <a:r>
              <a:rPr lang="ru-RU" dirty="0" smtClean="0"/>
              <a:t>района, чел.</a:t>
            </a:r>
            <a:endParaRPr lang="ru-RU" dirty="0"/>
          </a:p>
        </c:rich>
      </c:tx>
      <c:layout/>
    </c:title>
    <c:plotArea>
      <c:layout/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численность населения Малмыжского района</c:v>
                </c:pt>
              </c:strCache>
            </c:strRef>
          </c:tx>
          <c:marker>
            <c:symbol val="square"/>
            <c:size val="10"/>
          </c:marker>
          <c:dLbls>
            <c:dLbl>
              <c:idx val="0"/>
              <c:layout>
                <c:manualLayout>
                  <c:x val="-1.4697777811725403E-3"/>
                  <c:y val="-2.9574861367837338E-2"/>
                </c:manualLayout>
              </c:layout>
              <c:showVal val="1"/>
            </c:dLbl>
            <c:showVal val="1"/>
          </c:dLbls>
          <c:trendline>
            <c:spPr>
              <a:ln>
                <a:noFill/>
              </a:ln>
            </c:spPr>
            <c:trendlineType val="linear"/>
          </c:trendline>
          <c:trendline>
            <c:spPr>
              <a:ln>
                <a:noFill/>
              </a:ln>
            </c:spPr>
            <c:trendlineType val="linear"/>
          </c:trendline>
          <c:cat>
            <c:strRef>
              <c:f>Лист1!$A$2:$A$6</c:f>
              <c:strCache>
                <c:ptCount val="5"/>
                <c:pt idx="0">
                  <c:v>2022 год (отчет)</c:v>
                </c:pt>
                <c:pt idx="1">
                  <c:v>2023 год</c:v>
                </c:pt>
                <c:pt idx="2">
                  <c:v>2024 год</c:v>
                </c:pt>
                <c:pt idx="3">
                  <c:v>2025 год</c:v>
                </c:pt>
                <c:pt idx="4">
                  <c:v>2026 год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20341</c:v>
                </c:pt>
                <c:pt idx="1">
                  <c:v>19922</c:v>
                </c:pt>
                <c:pt idx="2">
                  <c:v>19512</c:v>
                </c:pt>
                <c:pt idx="3">
                  <c:v>19109</c:v>
                </c:pt>
                <c:pt idx="4">
                  <c:v>18705</c:v>
                </c:pt>
              </c:numCache>
            </c:numRef>
          </c:val>
        </c:ser>
        <c:marker val="1"/>
        <c:axId val="154683648"/>
        <c:axId val="154701824"/>
      </c:lineChart>
      <c:catAx>
        <c:axId val="154683648"/>
        <c:scaling>
          <c:orientation val="minMax"/>
        </c:scaling>
        <c:axPos val="b"/>
        <c:tickLblPos val="nextTo"/>
        <c:crossAx val="154701824"/>
        <c:crosses val="autoZero"/>
        <c:auto val="1"/>
        <c:lblAlgn val="ctr"/>
        <c:lblOffset val="100"/>
      </c:catAx>
      <c:valAx>
        <c:axId val="154701824"/>
        <c:scaling>
          <c:orientation val="minMax"/>
        </c:scaling>
        <c:axPos val="l"/>
        <c:majorGridlines/>
        <c:numFmt formatCode="General" sourceLinked="1"/>
        <c:tickLblPos val="nextTo"/>
        <c:crossAx val="154683648"/>
        <c:crosses val="autoZero"/>
        <c:crossBetween val="between"/>
      </c:valAx>
    </c:plotArea>
    <c:plotVisOnly val="1"/>
    <c:dispBlanksAs val="gap"/>
  </c:chart>
  <c:spPr>
    <a:solidFill>
      <a:schemeClr val="tx2">
        <a:lumMod val="20000"/>
        <a:lumOff val="80000"/>
      </a:schemeClr>
    </a:solidFill>
  </c:spPr>
  <c:txPr>
    <a:bodyPr/>
    <a:lstStyle/>
    <a:p>
      <a:pPr>
        <a:defRPr sz="1800"/>
      </a:pPr>
      <a:endParaRPr lang="ru-RU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>
        <c:manualLayout>
          <c:xMode val="edge"/>
          <c:yMode val="edge"/>
          <c:x val="2.6482217633296157E-2"/>
          <c:y val="6.3685803331218829E-2"/>
        </c:manualLayout>
      </c:layout>
      <c:txPr>
        <a:bodyPr rot="-5400000" vert="horz"/>
        <a:lstStyle/>
        <a:p>
          <a:pPr>
            <a:defRPr/>
          </a:pPr>
          <a:endParaRPr lang="ru-RU"/>
        </a:p>
      </c:txPr>
    </c:title>
    <c:plotArea>
      <c:layout>
        <c:manualLayout>
          <c:layoutTarget val="inner"/>
          <c:xMode val="edge"/>
          <c:yMode val="edge"/>
          <c:x val="0.24935546255627736"/>
          <c:y val="1.2478123675824217E-2"/>
          <c:w val="0.6483266372187485"/>
          <c:h val="0.32550277935878236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2024 год</c:v>
                </c:pt>
              </c:strCache>
            </c:strRef>
          </c:tx>
          <c:explosion val="12"/>
          <c:dPt>
            <c:idx val="0"/>
            <c:spPr>
              <a:solidFill>
                <a:srgbClr val="FFFF00"/>
              </a:solidFill>
            </c:spPr>
          </c:dPt>
          <c:dPt>
            <c:idx val="2"/>
            <c:spPr>
              <a:solidFill>
                <a:schemeClr val="accent6">
                  <a:lumMod val="40000"/>
                  <a:lumOff val="60000"/>
                </a:schemeClr>
              </a:solidFill>
            </c:spPr>
          </c:dPt>
          <c:dPt>
            <c:idx val="4"/>
            <c:spPr>
              <a:solidFill>
                <a:schemeClr val="accent3"/>
              </a:solidFill>
            </c:spPr>
          </c:dPt>
          <c:dLbls>
            <c:dLbl>
              <c:idx val="3"/>
              <c:delete val="1"/>
            </c:dLbl>
            <c:dLbl>
              <c:idx val="4"/>
              <c:layout>
                <c:manualLayout>
                  <c:x val="-5.9459749651044634E-2"/>
                  <c:y val="-1.4585365303272301E-2"/>
                </c:manualLayout>
              </c:layout>
              <c:showPercent val="1"/>
            </c:dLbl>
            <c:dLbl>
              <c:idx val="5"/>
              <c:layout>
                <c:manualLayout>
                  <c:x val="7.9279666201392818E-3"/>
                  <c:y val="-3.9805194153944212E-3"/>
                </c:manualLayout>
              </c:layout>
              <c:showPercent val="1"/>
            </c:dLbl>
            <c:dLbl>
              <c:idx val="6"/>
              <c:layout>
                <c:manualLayout>
                  <c:x val="5.5495766340975083E-2"/>
                  <c:y val="-1.5261870256473313E-2"/>
                </c:manualLayout>
              </c:layout>
              <c:showPercent val="1"/>
            </c:dLbl>
            <c:numFmt formatCode="0%" sourceLinked="0"/>
            <c:showPercent val="1"/>
            <c:showLeaderLines val="1"/>
          </c:dLbls>
          <c:cat>
            <c:strRef>
              <c:f>Лист1!$A$2:$A$8</c:f>
              <c:strCache>
                <c:ptCount val="7"/>
                <c:pt idx="0">
                  <c:v>Налог на доходы физических лиц                 50 598,5 тыс. руб.</c:v>
                </c:pt>
                <c:pt idx="1">
                  <c:v>Доходы от уплаты акцизов на нефтепродукты                                               8 285,6 тыс. руб.</c:v>
                </c:pt>
                <c:pt idx="2">
                  <c:v>Налог, взимаемый в связи с применением упрощенной системы налогообложения                                          42 500,0 тыс. руб.</c:v>
                </c:pt>
                <c:pt idx="3">
                  <c:v>Единый сельскохозяйственный налог                           50,0 тыс. руб.</c:v>
                </c:pt>
                <c:pt idx="4">
                  <c:v>Налог, взимаемый в связи с применением патентной системы налогообложения                                   2690,0 тыс. руб.</c:v>
                </c:pt>
                <c:pt idx="5">
                  <c:v>Налог на имущество организаций                                 4 680,0 тыс. руб.</c:v>
                </c:pt>
                <c:pt idx="6">
                  <c:v>Государственная пошлина                                          1 800,0 тыс. руб.</c:v>
                </c:pt>
              </c:strCache>
            </c:strRef>
          </c:cat>
          <c:val>
            <c:numRef>
              <c:f>Лист1!$B$2:$B$8</c:f>
              <c:numCache>
                <c:formatCode>#,##0.00</c:formatCode>
                <c:ptCount val="7"/>
                <c:pt idx="0" formatCode="General">
                  <c:v>50598.5</c:v>
                </c:pt>
                <c:pt idx="1">
                  <c:v>8285.6</c:v>
                </c:pt>
                <c:pt idx="2" formatCode="General">
                  <c:v>42500</c:v>
                </c:pt>
                <c:pt idx="3" formatCode="General">
                  <c:v>50</c:v>
                </c:pt>
                <c:pt idx="4" formatCode="General">
                  <c:v>2690</c:v>
                </c:pt>
                <c:pt idx="5" formatCode="General">
                  <c:v>4680</c:v>
                </c:pt>
                <c:pt idx="6" formatCode="General">
                  <c:v>1800</c:v>
                </c:pt>
              </c:numCache>
            </c:numRef>
          </c:val>
        </c:ser>
        <c:firstSliceAng val="0"/>
        <c:holeSize val="50"/>
      </c:doughnutChart>
    </c:plotArea>
    <c:legend>
      <c:legendPos val="b"/>
      <c:layout>
        <c:manualLayout>
          <c:xMode val="edge"/>
          <c:yMode val="edge"/>
          <c:x val="9.5363450450833068E-3"/>
          <c:y val="0.34973456935609648"/>
          <c:w val="0.92939552687892812"/>
          <c:h val="0.65026543064390774"/>
        </c:manualLayout>
      </c:layout>
      <c:txPr>
        <a:bodyPr/>
        <a:lstStyle/>
        <a:p>
          <a:pPr>
            <a:defRPr sz="1100"/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>
        <c:manualLayout>
          <c:xMode val="edge"/>
          <c:yMode val="edge"/>
          <c:x val="4.4027963619691114E-3"/>
          <c:y val="6.3685803331218829E-2"/>
        </c:manualLayout>
      </c:layout>
      <c:txPr>
        <a:bodyPr rot="-5400000" vert="horz"/>
        <a:lstStyle/>
        <a:p>
          <a:pPr>
            <a:defRPr/>
          </a:pPr>
          <a:endParaRPr lang="ru-RU"/>
        </a:p>
      </c:txPr>
    </c:title>
    <c:plotArea>
      <c:layout>
        <c:manualLayout>
          <c:layoutTarget val="inner"/>
          <c:xMode val="edge"/>
          <c:yMode val="edge"/>
          <c:x val="0.27389504636430839"/>
          <c:y val="5.3703555122068774E-4"/>
          <c:w val="0.6483266372187485"/>
          <c:h val="0.32550277935878236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2025 год</c:v>
                </c:pt>
              </c:strCache>
            </c:strRef>
          </c:tx>
          <c:explosion val="16"/>
          <c:dPt>
            <c:idx val="0"/>
            <c:spPr>
              <a:solidFill>
                <a:srgbClr val="FFFF00"/>
              </a:solidFill>
            </c:spPr>
          </c:dPt>
          <c:dPt>
            <c:idx val="2"/>
            <c:spPr>
              <a:solidFill>
                <a:schemeClr val="accent6">
                  <a:lumMod val="40000"/>
                  <a:lumOff val="60000"/>
                </a:schemeClr>
              </a:solidFill>
            </c:spPr>
          </c:dPt>
          <c:dLbls>
            <c:dLbl>
              <c:idx val="3"/>
              <c:delete val="1"/>
            </c:dLbl>
            <c:dLbl>
              <c:idx val="4"/>
              <c:layout>
                <c:manualLayout>
                  <c:x val="-7.055819633015506E-2"/>
                  <c:y val="-9.9509067705029746E-3"/>
                </c:manualLayout>
              </c:layout>
              <c:showPercent val="1"/>
            </c:dLbl>
            <c:dLbl>
              <c:idx val="5"/>
              <c:layout>
                <c:manualLayout>
                  <c:x val="-3.3422303524810355E-2"/>
                  <c:y val="-5.132944114453919E-3"/>
                </c:manualLayout>
              </c:layout>
              <c:showPercent val="1"/>
            </c:dLbl>
            <c:dLbl>
              <c:idx val="6"/>
              <c:layout>
                <c:manualLayout>
                  <c:x val="7.4271785610690224E-3"/>
                  <c:y val="-2.193226864376821E-2"/>
                </c:manualLayout>
              </c:layout>
              <c:showPercent val="1"/>
            </c:dLbl>
            <c:numFmt formatCode="0%" sourceLinked="0"/>
            <c:showPercent val="1"/>
            <c:showLeaderLines val="1"/>
          </c:dLbls>
          <c:cat>
            <c:strRef>
              <c:f>Лист1!$A$2:$A$8</c:f>
              <c:strCache>
                <c:ptCount val="7"/>
                <c:pt idx="0">
                  <c:v>Налог на доходы физических лиц                 54 101,13 тыс. руб.</c:v>
                </c:pt>
                <c:pt idx="1">
                  <c:v>Доходы от уплаты акцизов на нефтепродукты                                              8 533,5 тыс. руб.</c:v>
                </c:pt>
                <c:pt idx="2">
                  <c:v>Налог, взимаемый в связи с применением упрощенной системы налогообложения                                          44 160,0 тыс. руб.</c:v>
                </c:pt>
                <c:pt idx="3">
                  <c:v>Единый сельскохозяйственный налог                          50 тыс. руб.</c:v>
                </c:pt>
                <c:pt idx="4">
                  <c:v>Налог, взимаемый в связи с применением патентной системы налогообложения                                    2 880,0 тыс. руб.</c:v>
                </c:pt>
                <c:pt idx="5">
                  <c:v>Налог на имущество организаций                                 4 775,0 тыс. руб.</c:v>
                </c:pt>
                <c:pt idx="6">
                  <c:v>Государственная пошлина                                          1 800,0 тыс. руб.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54101.13</c:v>
                </c:pt>
                <c:pt idx="1">
                  <c:v>8533.5</c:v>
                </c:pt>
                <c:pt idx="2">
                  <c:v>44160</c:v>
                </c:pt>
                <c:pt idx="3">
                  <c:v>50</c:v>
                </c:pt>
                <c:pt idx="4">
                  <c:v>2880</c:v>
                </c:pt>
                <c:pt idx="5">
                  <c:v>4775</c:v>
                </c:pt>
                <c:pt idx="6">
                  <c:v>1800</c:v>
                </c:pt>
              </c:numCache>
            </c:numRef>
          </c:val>
        </c:ser>
        <c:firstSliceAng val="0"/>
        <c:holeSize val="50"/>
      </c:doughnutChart>
    </c:plotArea>
    <c:legend>
      <c:legendPos val="b"/>
      <c:layout>
        <c:manualLayout>
          <c:xMode val="edge"/>
          <c:yMode val="edge"/>
          <c:x val="0"/>
          <c:y val="0.34973456935609648"/>
          <c:w val="0.87369176390227465"/>
          <c:h val="0.65026543064390774"/>
        </c:manualLayout>
      </c:layout>
      <c:txPr>
        <a:bodyPr/>
        <a:lstStyle/>
        <a:p>
          <a:pPr>
            <a:defRPr sz="1100"/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>
        <c:manualLayout>
          <c:xMode val="edge"/>
          <c:yMode val="edge"/>
          <c:x val="2.9458783271960869E-2"/>
          <c:y val="6.3685803331218829E-2"/>
        </c:manualLayout>
      </c:layout>
      <c:txPr>
        <a:bodyPr rot="-5400000" vert="horz"/>
        <a:lstStyle/>
        <a:p>
          <a:pPr>
            <a:defRPr/>
          </a:pPr>
          <a:endParaRPr lang="ru-RU"/>
        </a:p>
      </c:txPr>
    </c:title>
    <c:plotArea>
      <c:layout>
        <c:manualLayout>
          <c:layoutTarget val="inner"/>
          <c:xMode val="edge"/>
          <c:yMode val="edge"/>
          <c:x val="0.2732210746912061"/>
          <c:y val="1.0487942321723598E-2"/>
          <c:w val="0.6483266372187485"/>
          <c:h val="0.32550277935878236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2026 год</c:v>
                </c:pt>
              </c:strCache>
            </c:strRef>
          </c:tx>
          <c:explosion val="7"/>
          <c:dPt>
            <c:idx val="0"/>
            <c:spPr>
              <a:solidFill>
                <a:srgbClr val="FFFF00"/>
              </a:solidFill>
            </c:spPr>
          </c:dPt>
          <c:dPt>
            <c:idx val="2"/>
            <c:spPr>
              <a:solidFill>
                <a:schemeClr val="accent6">
                  <a:lumMod val="40000"/>
                  <a:lumOff val="60000"/>
                </a:schemeClr>
              </a:solidFill>
            </c:spPr>
          </c:dPt>
          <c:dLbls>
            <c:dLbl>
              <c:idx val="3"/>
              <c:delete val="1"/>
            </c:dLbl>
            <c:dLbl>
              <c:idx val="4"/>
              <c:layout>
                <c:manualLayout>
                  <c:x val="-4.1728098871399791E-2"/>
                  <c:y val="-2.3882176249207066E-2"/>
                </c:manualLayout>
              </c:layout>
              <c:showPercent val="1"/>
            </c:dLbl>
            <c:dLbl>
              <c:idx val="5"/>
              <c:layout>
                <c:manualLayout>
                  <c:x val="1.896731766881813E-2"/>
                  <c:y val="5.8017704151863232E-3"/>
                </c:manualLayout>
              </c:layout>
              <c:showPercent val="1"/>
            </c:dLbl>
            <c:dLbl>
              <c:idx val="6"/>
              <c:layout>
                <c:manualLayout>
                  <c:x val="4.1727800173483806E-2"/>
                  <c:y val="-1.3219348699831761E-2"/>
                </c:manualLayout>
              </c:layout>
              <c:showPercent val="1"/>
            </c:dLbl>
            <c:numFmt formatCode="0%" sourceLinked="0"/>
            <c:showPercent val="1"/>
            <c:showLeaderLines val="1"/>
          </c:dLbls>
          <c:cat>
            <c:strRef>
              <c:f>Лист1!$A$2:$A$8</c:f>
              <c:strCache>
                <c:ptCount val="7"/>
                <c:pt idx="0">
                  <c:v>Налог на доходы физических лиц                 57 739,8тыс. руб.</c:v>
                </c:pt>
                <c:pt idx="1">
                  <c:v>Доходы от уплаты акцизов на нефтепродукты                                               8 596,3 тыс. руб.</c:v>
                </c:pt>
                <c:pt idx="2">
                  <c:v>Налог, взимаемый в связи с применением упрощенной системы налогообложения                                          45 620 тыс. руб.</c:v>
                </c:pt>
                <c:pt idx="3">
                  <c:v>Единый сельскохозяйственный налог                          50 тыс. руб.</c:v>
                </c:pt>
                <c:pt idx="4">
                  <c:v>Налог, взимаемый в связи с применением патентной системы налогообложения                                  3 080 тыс. руб.</c:v>
                </c:pt>
                <c:pt idx="5">
                  <c:v>Налог на имущество организаций                                4 870 тыс. руб.</c:v>
                </c:pt>
                <c:pt idx="6">
                  <c:v>Государственная пошлина                                          1 800 тыс. руб.</c:v>
                </c:pt>
              </c:strCache>
            </c:strRef>
          </c:cat>
          <c:val>
            <c:numRef>
              <c:f>Лист1!$B$2:$B$8</c:f>
              <c:numCache>
                <c:formatCode>#,##0.00</c:formatCode>
                <c:ptCount val="7"/>
                <c:pt idx="0" formatCode="General">
                  <c:v>57739.8</c:v>
                </c:pt>
                <c:pt idx="1">
                  <c:v>8596.2999999999884</c:v>
                </c:pt>
                <c:pt idx="2" formatCode="General">
                  <c:v>45620</c:v>
                </c:pt>
                <c:pt idx="3" formatCode="General">
                  <c:v>50</c:v>
                </c:pt>
                <c:pt idx="4" formatCode="General">
                  <c:v>3080</c:v>
                </c:pt>
                <c:pt idx="5" formatCode="General">
                  <c:v>4870</c:v>
                </c:pt>
                <c:pt idx="6" formatCode="General">
                  <c:v>1800</c:v>
                </c:pt>
              </c:numCache>
            </c:numRef>
          </c:val>
        </c:ser>
        <c:firstSliceAng val="0"/>
        <c:holeSize val="50"/>
      </c:doughnutChart>
    </c:plotArea>
    <c:legend>
      <c:legendPos val="b"/>
      <c:layout>
        <c:manualLayout>
          <c:xMode val="edge"/>
          <c:yMode val="edge"/>
          <c:x val="9.5363450450833068E-3"/>
          <c:y val="0.34973456935609648"/>
          <c:w val="0.92939552687892812"/>
          <c:h val="0.65026543064390774"/>
        </c:manualLayout>
      </c:layout>
      <c:txPr>
        <a:bodyPr/>
        <a:lstStyle/>
        <a:p>
          <a:pPr>
            <a:defRPr sz="1100"/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  <c:txPr>
        <a:bodyPr/>
        <a:lstStyle/>
        <a:p>
          <a:pPr algn="ctr">
            <a:defRPr/>
          </a:pPr>
          <a:endParaRPr lang="ru-RU"/>
        </a:p>
      </c:txPr>
    </c:title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 на доходы физических лиц</c:v>
                </c:pt>
              </c:strCache>
            </c:strRef>
          </c:tx>
          <c:spPr>
            <a:solidFill>
              <a:schemeClr val="accent3"/>
            </a:solidFill>
            <a:ln>
              <a:solidFill>
                <a:schemeClr val="tx1"/>
              </a:solidFill>
            </a:ln>
          </c:spPr>
          <c:dLbls>
            <c:dLbl>
              <c:idx val="0"/>
              <c:layout>
                <c:manualLayout>
                  <c:x val="1.3888888888888748E-3"/>
                  <c:y val="-2.6585435716800252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43 232</a:t>
                    </a:r>
                    <a:r>
                      <a:rPr lang="en-US" dirty="0" smtClean="0"/>
                      <a:t>,</a:t>
                    </a:r>
                    <a:r>
                      <a:rPr lang="ru-RU" dirty="0" smtClean="0"/>
                      <a:t>9        тыс. руб.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-6.9444444444445343E-3"/>
                  <c:y val="2.2154529763999372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41 622,5        тыс. руб.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>
                <c:manualLayout>
                  <c:x val="0"/>
                  <c:y val="-1.5508170834800208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50 598</a:t>
                    </a:r>
                    <a:r>
                      <a:rPr lang="en-US" dirty="0" smtClean="0"/>
                      <a:t>,5</a:t>
                    </a:r>
                    <a:r>
                      <a:rPr lang="ru-RU" dirty="0" smtClean="0"/>
                      <a:t>        тыс. руб.</a:t>
                    </a:r>
                    <a:endParaRPr lang="en-US" dirty="0"/>
                  </a:p>
                </c:rich>
              </c:tx>
              <c:showVal val="1"/>
            </c:dLbl>
            <c:dLbl>
              <c:idx val="3"/>
              <c:layout>
                <c:manualLayout>
                  <c:x val="-1.3888888888888918E-3"/>
                  <c:y val="-1.1077264882000086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54 101</a:t>
                    </a:r>
                    <a:r>
                      <a:rPr lang="en-US" dirty="0" smtClean="0"/>
                      <a:t>,2</a:t>
                    </a:r>
                    <a:r>
                      <a:rPr lang="ru-RU" dirty="0" smtClean="0"/>
                      <a:t>       тыс. руб. </a:t>
                    </a:r>
                    <a:endParaRPr lang="en-US" dirty="0"/>
                  </a:p>
                </c:rich>
              </c:tx>
              <c:showVal val="1"/>
            </c:dLbl>
            <c:dLbl>
              <c:idx val="4"/>
              <c:layout>
                <c:manualLayout>
                  <c:x val="-6.9444444444445906E-3"/>
                  <c:y val="6.6463589292000734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57 739</a:t>
                    </a:r>
                    <a:r>
                      <a:rPr lang="en-US" dirty="0" smtClean="0"/>
                      <a:t>,</a:t>
                    </a:r>
                    <a:r>
                      <a:rPr lang="ru-RU" dirty="0" smtClean="0"/>
                      <a:t>8        тыс. руб.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strRef>
              <c:f>Лист1!$A$2:$A$6</c:f>
              <c:strCache>
                <c:ptCount val="5"/>
                <c:pt idx="0">
                  <c:v>2022 год (отчет)</c:v>
                </c:pt>
                <c:pt idx="1">
                  <c:v>2023(оценка)</c:v>
                </c:pt>
                <c:pt idx="2">
                  <c:v>2024 год</c:v>
                </c:pt>
                <c:pt idx="3">
                  <c:v>2025 год</c:v>
                </c:pt>
                <c:pt idx="4">
                  <c:v>2026 год</c:v>
                </c:pt>
              </c:strCache>
            </c:strRef>
          </c:cat>
          <c:val>
            <c:numRef>
              <c:f>Лист1!$B$2:$B$6</c:f>
              <c:numCache>
                <c:formatCode>#,##0.00</c:formatCode>
                <c:ptCount val="5"/>
                <c:pt idx="0">
                  <c:v>43232.9</c:v>
                </c:pt>
                <c:pt idx="1">
                  <c:v>41622.5</c:v>
                </c:pt>
                <c:pt idx="2">
                  <c:v>50598.5</c:v>
                </c:pt>
                <c:pt idx="3">
                  <c:v>54101.13</c:v>
                </c:pt>
                <c:pt idx="4">
                  <c:v>57739.8</c:v>
                </c:pt>
              </c:numCache>
            </c:numRef>
          </c:val>
        </c:ser>
        <c:gapWidth val="40"/>
        <c:axId val="161786880"/>
        <c:axId val="161805056"/>
      </c:barChart>
      <c:catAx>
        <c:axId val="161786880"/>
        <c:scaling>
          <c:orientation val="minMax"/>
        </c:scaling>
        <c:axPos val="b"/>
        <c:tickLblPos val="nextTo"/>
        <c:crossAx val="161805056"/>
        <c:crosses val="autoZero"/>
        <c:auto val="1"/>
        <c:lblAlgn val="ctr"/>
        <c:lblOffset val="100"/>
      </c:catAx>
      <c:valAx>
        <c:axId val="161805056"/>
        <c:scaling>
          <c:orientation val="minMax"/>
        </c:scaling>
        <c:axPos val="l"/>
        <c:majorGridlines/>
        <c:numFmt formatCode="#,##0.00" sourceLinked="1"/>
        <c:tickLblPos val="nextTo"/>
        <c:crossAx val="161786880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4.5005468066491704E-3"/>
          <c:y val="2.5924676784710516E-2"/>
          <c:w val="0.97638418635170598"/>
          <c:h val="0.84239097431539733"/>
        </c:manualLayout>
      </c:layout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square"/>
            <c:size val="10"/>
          </c:marker>
          <c:dLbls>
            <c:dLbl>
              <c:idx val="0"/>
              <c:layout>
                <c:manualLayout>
                  <c:x val="-6.1111111111111102E-2"/>
                  <c:y val="-6.9702079820123927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7</a:t>
                    </a:r>
                    <a:r>
                      <a:rPr lang="en-US" dirty="0" smtClean="0"/>
                      <a:t> </a:t>
                    </a:r>
                    <a:r>
                      <a:rPr lang="ru-RU" dirty="0" smtClean="0"/>
                      <a:t>982</a:t>
                    </a:r>
                    <a:r>
                      <a:rPr lang="en-US" dirty="0" smtClean="0"/>
                      <a:t>,</a:t>
                    </a:r>
                    <a:r>
                      <a:rPr lang="ru-RU" dirty="0" smtClean="0"/>
                      <a:t>2</a:t>
                    </a:r>
                  </a:p>
                  <a:p>
                    <a:r>
                      <a:rPr lang="ru-RU" baseline="0" dirty="0" smtClean="0"/>
                      <a:t> тыс. руб.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2.77777777777779E-3"/>
                  <c:y val="4.0472175379426684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7</a:t>
                    </a:r>
                    <a:r>
                      <a:rPr lang="en-US" dirty="0" smtClean="0"/>
                      <a:t> </a:t>
                    </a:r>
                    <a:r>
                      <a:rPr lang="ru-RU" dirty="0" smtClean="0"/>
                      <a:t>201</a:t>
                    </a:r>
                    <a:r>
                      <a:rPr lang="en-US" dirty="0" smtClean="0"/>
                      <a:t>,</a:t>
                    </a:r>
                    <a:r>
                      <a:rPr lang="ru-RU" dirty="0" smtClean="0"/>
                      <a:t>3</a:t>
                    </a:r>
                  </a:p>
                  <a:p>
                    <a:r>
                      <a:rPr lang="ru-RU" dirty="0" smtClean="0"/>
                      <a:t>тыс. руб.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>
                <c:manualLayout>
                  <c:x val="-1.9444444444444445E-2"/>
                  <c:y val="5.8459808881393967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8</a:t>
                    </a:r>
                    <a:r>
                      <a:rPr lang="en-US" dirty="0" smtClean="0"/>
                      <a:t> </a:t>
                    </a:r>
                    <a:r>
                      <a:rPr lang="ru-RU" dirty="0" smtClean="0"/>
                      <a:t>285</a:t>
                    </a:r>
                    <a:r>
                      <a:rPr lang="en-US" dirty="0" smtClean="0"/>
                      <a:t>,</a:t>
                    </a:r>
                    <a:r>
                      <a:rPr lang="ru-RU" dirty="0" smtClean="0"/>
                      <a:t>6</a:t>
                    </a:r>
                    <a:r>
                      <a:rPr lang="ru-RU" baseline="0" dirty="0" smtClean="0"/>
                      <a:t> </a:t>
                    </a:r>
                  </a:p>
                  <a:p>
                    <a:r>
                      <a:rPr lang="ru-RU" baseline="0" dirty="0" smtClean="0"/>
                      <a:t>тыс. руб.</a:t>
                    </a:r>
                    <a:endParaRPr lang="en-US" dirty="0"/>
                  </a:p>
                </c:rich>
              </c:tx>
              <c:showVal val="1"/>
            </c:dLbl>
            <c:dLbl>
              <c:idx val="3"/>
              <c:layout>
                <c:manualLayout>
                  <c:x val="1.3888888888888996E-3"/>
                  <c:y val="6.0708263069139963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8</a:t>
                    </a:r>
                    <a:r>
                      <a:rPr lang="en-US" dirty="0" smtClean="0"/>
                      <a:t> </a:t>
                    </a:r>
                    <a:r>
                      <a:rPr lang="ru-RU" dirty="0" smtClean="0"/>
                      <a:t>533</a:t>
                    </a:r>
                    <a:r>
                      <a:rPr lang="en-US" dirty="0" smtClean="0"/>
                      <a:t>,</a:t>
                    </a:r>
                    <a:r>
                      <a:rPr lang="ru-RU" dirty="0" smtClean="0"/>
                      <a:t>5</a:t>
                    </a:r>
                    <a:r>
                      <a:rPr lang="ru-RU" baseline="0" dirty="0" smtClean="0"/>
                      <a:t> </a:t>
                    </a:r>
                  </a:p>
                  <a:p>
                    <a:r>
                      <a:rPr lang="ru-RU" baseline="0" dirty="0" smtClean="0"/>
                      <a:t>тыс. руб.</a:t>
                    </a:r>
                    <a:endParaRPr lang="en-US" dirty="0"/>
                  </a:p>
                </c:rich>
              </c:tx>
              <c:showVal val="1"/>
            </c:dLbl>
            <c:dLbl>
              <c:idx val="4"/>
              <c:layout>
                <c:manualLayout>
                  <c:x val="0"/>
                  <c:y val="3.1478358628443011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8</a:t>
                    </a:r>
                    <a:r>
                      <a:rPr lang="en-US" dirty="0" smtClean="0"/>
                      <a:t> </a:t>
                    </a:r>
                    <a:r>
                      <a:rPr lang="ru-RU" dirty="0" smtClean="0"/>
                      <a:t>596</a:t>
                    </a:r>
                    <a:r>
                      <a:rPr lang="en-US" dirty="0" smtClean="0"/>
                      <a:t>,</a:t>
                    </a:r>
                    <a:r>
                      <a:rPr lang="ru-RU" dirty="0" smtClean="0"/>
                      <a:t>3 </a:t>
                    </a:r>
                  </a:p>
                  <a:p>
                    <a:r>
                      <a:rPr lang="ru-RU" dirty="0" smtClean="0"/>
                      <a:t>тыс. руб.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strRef>
              <c:f>Лист1!$A$2:$A$6</c:f>
              <c:strCache>
                <c:ptCount val="5"/>
                <c:pt idx="0">
                  <c:v>2022 год (отчет)</c:v>
                </c:pt>
                <c:pt idx="1">
                  <c:v>2023 год (оценка)</c:v>
                </c:pt>
                <c:pt idx="2">
                  <c:v>2024 год</c:v>
                </c:pt>
                <c:pt idx="3">
                  <c:v>2025 год</c:v>
                </c:pt>
                <c:pt idx="4">
                  <c:v>2026 год</c:v>
                </c:pt>
              </c:strCache>
            </c:strRef>
          </c:cat>
          <c:val>
            <c:numRef>
              <c:f>Лист1!$B$2:$B$6</c:f>
              <c:numCache>
                <c:formatCode>#,##0.00</c:formatCode>
                <c:ptCount val="5"/>
                <c:pt idx="0">
                  <c:v>7982.2</c:v>
                </c:pt>
                <c:pt idx="1">
                  <c:v>7201.3</c:v>
                </c:pt>
                <c:pt idx="2">
                  <c:v>8285.6</c:v>
                </c:pt>
                <c:pt idx="3">
                  <c:v>8533.5</c:v>
                </c:pt>
                <c:pt idx="4">
                  <c:v>8596.2999999999811</c:v>
                </c:pt>
              </c:numCache>
            </c:numRef>
          </c:val>
        </c:ser>
        <c:marker val="1"/>
        <c:axId val="161585024"/>
        <c:axId val="161586560"/>
      </c:lineChart>
      <c:catAx>
        <c:axId val="161585024"/>
        <c:scaling>
          <c:orientation val="minMax"/>
        </c:scaling>
        <c:axPos val="b"/>
        <c:tickLblPos val="nextTo"/>
        <c:crossAx val="161586560"/>
        <c:crosses val="autoZero"/>
        <c:auto val="1"/>
        <c:lblAlgn val="ctr"/>
        <c:lblOffset val="100"/>
      </c:catAx>
      <c:valAx>
        <c:axId val="161586560"/>
        <c:scaling>
          <c:orientation val="minMax"/>
          <c:min val="4000"/>
        </c:scaling>
        <c:axPos val="l"/>
        <c:majorGridlines/>
        <c:numFmt formatCode="#,##0.00" sourceLinked="1"/>
        <c:tickLblPos val="none"/>
        <c:crossAx val="161585024"/>
        <c:crosses val="autoZero"/>
        <c:crossBetween val="between"/>
        <c:majorUnit val="1000"/>
      </c:valAx>
      <c:spPr>
        <a:solidFill>
          <a:schemeClr val="accent1">
            <a:lumMod val="40000"/>
            <a:lumOff val="60000"/>
          </a:schemeClr>
        </a:solidFill>
      </c:spPr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1.2649332396345749E-2"/>
          <c:y val="1.3460459899046647E-2"/>
          <c:w val="0.96907940969782502"/>
          <c:h val="0.84169015328496444"/>
        </c:manualLayout>
      </c:layout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square"/>
            <c:size val="10"/>
          </c:marker>
          <c:dLbls>
            <c:dLbl>
              <c:idx val="0"/>
              <c:layout>
                <c:manualLayout>
                  <c:x val="1.40548137737175E-3"/>
                  <c:y val="2.4677509814918636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39</a:t>
                    </a:r>
                    <a:r>
                      <a:rPr lang="en-US" dirty="0" smtClean="0"/>
                      <a:t> </a:t>
                    </a:r>
                    <a:r>
                      <a:rPr lang="ru-RU" dirty="0" smtClean="0"/>
                      <a:t>939</a:t>
                    </a:r>
                    <a:r>
                      <a:rPr lang="en-US" dirty="0" smtClean="0"/>
                      <a:t>,</a:t>
                    </a:r>
                    <a:r>
                      <a:rPr lang="ru-RU" dirty="0" smtClean="0"/>
                      <a:t>7</a:t>
                    </a:r>
                    <a:r>
                      <a:rPr lang="en-US" dirty="0" smtClean="0"/>
                      <a:t>0</a:t>
                    </a:r>
                    <a:endParaRPr lang="ru-RU" dirty="0" smtClean="0"/>
                  </a:p>
                  <a:p>
                    <a:r>
                      <a:rPr lang="ru-RU" dirty="0" smtClean="0"/>
                      <a:t> тыс. руб.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7.0274068868587487E-3"/>
                  <c:y val="-2.2434099831744249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49</a:t>
                    </a:r>
                    <a:r>
                      <a:rPr lang="en-US" dirty="0" smtClean="0"/>
                      <a:t> </a:t>
                    </a:r>
                    <a:r>
                      <a:rPr lang="ru-RU" dirty="0" smtClean="0"/>
                      <a:t>672</a:t>
                    </a:r>
                    <a:r>
                      <a:rPr lang="en-US" dirty="0" smtClean="0"/>
                      <a:t>,00</a:t>
                    </a:r>
                    <a:r>
                      <a:rPr lang="ru-RU" dirty="0" smtClean="0"/>
                      <a:t> </a:t>
                    </a:r>
                  </a:p>
                  <a:p>
                    <a:r>
                      <a:rPr lang="ru-RU" dirty="0" smtClean="0"/>
                      <a:t> тыс. руб.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>
                <c:manualLayout>
                  <c:x val="-4.9191848208011264E-2"/>
                  <c:y val="6.0572069545709484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42</a:t>
                    </a:r>
                    <a:r>
                      <a:rPr lang="en-US" dirty="0" smtClean="0"/>
                      <a:t> </a:t>
                    </a:r>
                    <a:r>
                      <a:rPr lang="ru-RU" dirty="0" smtClean="0"/>
                      <a:t>500</a:t>
                    </a:r>
                    <a:r>
                      <a:rPr lang="en-US" dirty="0" smtClean="0"/>
                      <a:t>,</a:t>
                    </a:r>
                    <a:r>
                      <a:rPr lang="ru-RU" dirty="0" smtClean="0"/>
                      <a:t>0</a:t>
                    </a:r>
                    <a:r>
                      <a:rPr lang="en-US" dirty="0" smtClean="0"/>
                      <a:t>0</a:t>
                    </a:r>
                    <a:endParaRPr lang="ru-RU" dirty="0" smtClean="0"/>
                  </a:p>
                  <a:p>
                    <a:r>
                      <a:rPr lang="ru-RU" dirty="0" smtClean="0"/>
                      <a:t>тыс. руб.</a:t>
                    </a:r>
                    <a:endParaRPr lang="en-US" dirty="0"/>
                  </a:p>
                </c:rich>
              </c:tx>
              <c:showVal val="1"/>
            </c:dLbl>
            <c:dLbl>
              <c:idx val="3"/>
              <c:layout>
                <c:manualLayout>
                  <c:x val="0"/>
                  <c:y val="7.627593942793047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44</a:t>
                    </a:r>
                    <a:r>
                      <a:rPr lang="en-US" dirty="0" smtClean="0"/>
                      <a:t> </a:t>
                    </a:r>
                    <a:r>
                      <a:rPr lang="ru-RU" dirty="0" smtClean="0"/>
                      <a:t>160</a:t>
                    </a:r>
                    <a:r>
                      <a:rPr lang="en-US" dirty="0" smtClean="0"/>
                      <a:t>,</a:t>
                    </a:r>
                    <a:r>
                      <a:rPr lang="ru-RU" dirty="0" smtClean="0"/>
                      <a:t>0</a:t>
                    </a:r>
                    <a:r>
                      <a:rPr lang="en-US" dirty="0" smtClean="0"/>
                      <a:t>0</a:t>
                    </a:r>
                    <a:endParaRPr lang="ru-RU" dirty="0" smtClean="0"/>
                  </a:p>
                  <a:p>
                    <a:r>
                      <a:rPr lang="ru-RU" dirty="0" smtClean="0"/>
                      <a:t> тыс. руб.</a:t>
                    </a:r>
                    <a:endParaRPr lang="en-US" dirty="0"/>
                  </a:p>
                </c:rich>
              </c:tx>
              <c:showVal val="1"/>
            </c:dLbl>
            <c:dLbl>
              <c:idx val="4"/>
              <c:layout>
                <c:manualLayout>
                  <c:x val="-1.9676849951029595E-2"/>
                  <c:y val="7.627593942793047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45</a:t>
                    </a:r>
                    <a:r>
                      <a:rPr lang="en-US" dirty="0" smtClean="0"/>
                      <a:t> </a:t>
                    </a:r>
                    <a:r>
                      <a:rPr lang="ru-RU" dirty="0" smtClean="0"/>
                      <a:t>620</a:t>
                    </a:r>
                    <a:r>
                      <a:rPr lang="en-US" dirty="0" smtClean="0"/>
                      <a:t>,</a:t>
                    </a:r>
                    <a:r>
                      <a:rPr lang="ru-RU" dirty="0" smtClean="0"/>
                      <a:t>0</a:t>
                    </a:r>
                    <a:r>
                      <a:rPr lang="en-US" dirty="0" smtClean="0"/>
                      <a:t>0</a:t>
                    </a:r>
                    <a:r>
                      <a:rPr lang="ru-RU" dirty="0" smtClean="0"/>
                      <a:t> </a:t>
                    </a:r>
                  </a:p>
                  <a:p>
                    <a:r>
                      <a:rPr lang="ru-RU" dirty="0" smtClean="0"/>
                      <a:t> тыс. руб.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strRef>
              <c:f>Лист1!$A$2:$A$6</c:f>
              <c:strCache>
                <c:ptCount val="5"/>
                <c:pt idx="0">
                  <c:v>2022  год (отчет)</c:v>
                </c:pt>
                <c:pt idx="1">
                  <c:v>2023 год (прогноз)</c:v>
                </c:pt>
                <c:pt idx="2">
                  <c:v>2024 год</c:v>
                </c:pt>
                <c:pt idx="3">
                  <c:v>2025 год</c:v>
                </c:pt>
                <c:pt idx="4">
                  <c:v>2026 год</c:v>
                </c:pt>
              </c:strCache>
            </c:strRef>
          </c:cat>
          <c:val>
            <c:numRef>
              <c:f>Лист1!$B$2:$B$6</c:f>
              <c:numCache>
                <c:formatCode>#,##0.00</c:formatCode>
                <c:ptCount val="5"/>
                <c:pt idx="0">
                  <c:v>39939.699999999997</c:v>
                </c:pt>
                <c:pt idx="1">
                  <c:v>49672</c:v>
                </c:pt>
                <c:pt idx="2">
                  <c:v>42500</c:v>
                </c:pt>
                <c:pt idx="3">
                  <c:v>44160</c:v>
                </c:pt>
                <c:pt idx="4">
                  <c:v>45620</c:v>
                </c:pt>
              </c:numCache>
            </c:numRef>
          </c:val>
        </c:ser>
        <c:marker val="1"/>
        <c:axId val="161939456"/>
        <c:axId val="161940992"/>
      </c:lineChart>
      <c:catAx>
        <c:axId val="161939456"/>
        <c:scaling>
          <c:orientation val="minMax"/>
        </c:scaling>
        <c:axPos val="b"/>
        <c:tickLblPos val="nextTo"/>
        <c:crossAx val="161940992"/>
        <c:crosses val="autoZero"/>
        <c:auto val="1"/>
        <c:lblAlgn val="ctr"/>
        <c:lblOffset val="100"/>
      </c:catAx>
      <c:valAx>
        <c:axId val="161940992"/>
        <c:scaling>
          <c:orientation val="minMax"/>
          <c:min val="15000"/>
        </c:scaling>
        <c:axPos val="l"/>
        <c:majorGridlines/>
        <c:numFmt formatCode="#,##0.00" sourceLinked="1"/>
        <c:tickLblPos val="none"/>
        <c:crossAx val="161939456"/>
        <c:crosses val="autoZero"/>
        <c:crossBetween val="between"/>
        <c:majorUnit val="5000"/>
      </c:valAx>
      <c:spPr>
        <a:solidFill>
          <a:schemeClr val="accent6">
            <a:lumMod val="20000"/>
            <a:lumOff val="80000"/>
          </a:schemeClr>
        </a:solidFill>
      </c:spPr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2.2045823903889612E-2"/>
          <c:y val="2.2040816326530616E-2"/>
          <c:w val="0.97795417609611368"/>
          <c:h val="0.87378049172424876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  <a:ln>
              <a:solidFill>
                <a:schemeClr val="tx1"/>
              </a:solidFill>
            </a:ln>
          </c:spPr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52</a:t>
                    </a:r>
                    <a:r>
                      <a:rPr lang="en-US" dirty="0" smtClean="0"/>
                      <a:t>,</a:t>
                    </a:r>
                    <a:r>
                      <a:rPr lang="ru-RU" dirty="0" smtClean="0"/>
                      <a:t>2  </a:t>
                    </a:r>
                  </a:p>
                  <a:p>
                    <a:r>
                      <a:rPr lang="ru-RU" dirty="0" smtClean="0"/>
                      <a:t>тыс. руб.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8</a:t>
                    </a:r>
                    <a:r>
                      <a:rPr lang="en-US" dirty="0" smtClean="0"/>
                      <a:t>2</a:t>
                    </a:r>
                    <a:r>
                      <a:rPr lang="ru-RU" dirty="0" smtClean="0"/>
                      <a:t>,5  </a:t>
                    </a:r>
                  </a:p>
                  <a:p>
                    <a:r>
                      <a:rPr lang="ru-RU" dirty="0" smtClean="0"/>
                      <a:t>тыс. руб.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50</a:t>
                    </a:r>
                    <a:r>
                      <a:rPr lang="en-US" dirty="0" smtClean="0"/>
                      <a:t>,</a:t>
                    </a:r>
                    <a:r>
                      <a:rPr lang="ru-RU" dirty="0" smtClean="0"/>
                      <a:t>0 </a:t>
                    </a:r>
                  </a:p>
                  <a:p>
                    <a:r>
                      <a:rPr lang="ru-RU" dirty="0" smtClean="0"/>
                      <a:t>тыс. руб.</a:t>
                    </a:r>
                    <a:endParaRPr lang="en-US" dirty="0"/>
                  </a:p>
                </c:rich>
              </c:tx>
              <c:showVal val="1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50</a:t>
                    </a:r>
                    <a:r>
                      <a:rPr lang="en-US" dirty="0" smtClean="0"/>
                      <a:t>,</a:t>
                    </a:r>
                    <a:r>
                      <a:rPr lang="ru-RU" dirty="0" smtClean="0"/>
                      <a:t>0</a:t>
                    </a:r>
                  </a:p>
                  <a:p>
                    <a:r>
                      <a:rPr lang="ru-RU" dirty="0" smtClean="0"/>
                      <a:t> тыс. руб.</a:t>
                    </a:r>
                    <a:endParaRPr lang="en-US" dirty="0"/>
                  </a:p>
                </c:rich>
              </c:tx>
              <c:showVal val="1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50,0 </a:t>
                    </a:r>
                  </a:p>
                  <a:p>
                    <a:r>
                      <a:rPr lang="ru-RU" dirty="0" smtClean="0"/>
                      <a:t>тыс. руб.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strRef>
              <c:f>Лист1!$A$2:$A$6</c:f>
              <c:strCache>
                <c:ptCount val="5"/>
                <c:pt idx="0">
                  <c:v>2022 год (отчет)</c:v>
                </c:pt>
                <c:pt idx="1">
                  <c:v>2023 год (оценка)</c:v>
                </c:pt>
                <c:pt idx="2">
                  <c:v>2024 год</c:v>
                </c:pt>
                <c:pt idx="3">
                  <c:v>2025 год</c:v>
                </c:pt>
                <c:pt idx="4">
                  <c:v>2026 год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52.2</c:v>
                </c:pt>
                <c:pt idx="1">
                  <c:v>82.5</c:v>
                </c:pt>
                <c:pt idx="2">
                  <c:v>50</c:v>
                </c:pt>
                <c:pt idx="3">
                  <c:v>50</c:v>
                </c:pt>
                <c:pt idx="4">
                  <c:v>50</c:v>
                </c:pt>
              </c:numCache>
            </c:numRef>
          </c:val>
        </c:ser>
        <c:gapWidth val="38"/>
        <c:axId val="162084736"/>
        <c:axId val="162086272"/>
      </c:barChart>
      <c:catAx>
        <c:axId val="162084736"/>
        <c:scaling>
          <c:orientation val="minMax"/>
        </c:scaling>
        <c:axPos val="b"/>
        <c:tickLblPos val="nextTo"/>
        <c:crossAx val="162086272"/>
        <c:crosses val="autoZero"/>
        <c:auto val="1"/>
        <c:lblAlgn val="ctr"/>
        <c:lblOffset val="100"/>
      </c:catAx>
      <c:valAx>
        <c:axId val="162086272"/>
        <c:scaling>
          <c:orientation val="minMax"/>
        </c:scaling>
        <c:axPos val="l"/>
        <c:majorGridlines/>
        <c:numFmt formatCode="General" sourceLinked="1"/>
        <c:tickLblPos val="none"/>
        <c:crossAx val="162084736"/>
        <c:crosses val="autoZero"/>
        <c:crossBetween val="between"/>
      </c:valAx>
      <c:spPr>
        <a:gradFill flip="none" rotWithShape="1">
          <a:gsLst>
            <a:gs pos="0">
              <a:schemeClr val="accent5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</c:spPr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tx2">
                <a:lumMod val="40000"/>
                <a:lumOff val="60000"/>
              </a:schemeClr>
            </a:solidFill>
          </c:spPr>
          <c:dLbls>
            <c:dLbl>
              <c:idx val="0"/>
              <c:layout>
                <c:manualLayout>
                  <c:x val="6.9625765348890071E-3"/>
                  <c:y val="0.12347878862895727"/>
                </c:manualLayout>
              </c:layout>
              <c:showVal val="1"/>
            </c:dLbl>
            <c:dLbl>
              <c:idx val="1"/>
              <c:layout>
                <c:manualLayout>
                  <c:x val="1.3925153069777691E-3"/>
                  <c:y val="9.0234499382700339E-2"/>
                </c:manualLayout>
              </c:layout>
              <c:showVal val="1"/>
            </c:dLbl>
            <c:dLbl>
              <c:idx val="2"/>
              <c:layout>
                <c:manualLayout>
                  <c:x val="0"/>
                  <c:y val="0.10448205191681056"/>
                </c:manualLayout>
              </c:layout>
              <c:showVal val="1"/>
            </c:dLbl>
            <c:dLbl>
              <c:idx val="3"/>
              <c:layout>
                <c:manualLayout>
                  <c:x val="-9.7476071488446468E-3"/>
                  <c:y val="0.10448205191681056"/>
                </c:manualLayout>
              </c:layout>
              <c:showVal val="1"/>
            </c:dLbl>
            <c:dLbl>
              <c:idx val="4"/>
              <c:layout>
                <c:manualLayout>
                  <c:x val="-4.1775459209334185E-3"/>
                  <c:y val="0.11635501236190204"/>
                </c:manualLayout>
              </c:layout>
              <c:showVal val="1"/>
            </c:dLbl>
            <c:txPr>
              <a:bodyPr/>
              <a:lstStyle/>
              <a:p>
                <a:pPr>
                  <a:defRPr>
                    <a:solidFill>
                      <a:srgbClr val="FFFF00"/>
                    </a:solidFill>
                  </a:defRPr>
                </a:pPr>
                <a:endParaRPr lang="ru-RU"/>
              </a:p>
            </c:txPr>
            <c:showVal val="1"/>
          </c:dLbls>
          <c:cat>
            <c:strRef>
              <c:f>Лист1!$A$2:$A$6</c:f>
              <c:strCache>
                <c:ptCount val="5"/>
                <c:pt idx="0">
                  <c:v>2022 год (отчет)</c:v>
                </c:pt>
                <c:pt idx="1">
                  <c:v>2023 год (оценка)</c:v>
                </c:pt>
                <c:pt idx="2">
                  <c:v>2024 год</c:v>
                </c:pt>
                <c:pt idx="3">
                  <c:v>2025 год</c:v>
                </c:pt>
                <c:pt idx="4">
                  <c:v>2026 год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2373.3000000000002</c:v>
                </c:pt>
                <c:pt idx="1">
                  <c:v>1863</c:v>
                </c:pt>
                <c:pt idx="2">
                  <c:v>1800</c:v>
                </c:pt>
                <c:pt idx="3">
                  <c:v>1800</c:v>
                </c:pt>
                <c:pt idx="4">
                  <c:v>1800</c:v>
                </c:pt>
              </c:numCache>
            </c:numRef>
          </c:val>
        </c:ser>
        <c:gapWidth val="70"/>
        <c:shape val="box"/>
        <c:axId val="162009088"/>
        <c:axId val="162010624"/>
        <c:axId val="0"/>
      </c:bar3DChart>
      <c:catAx>
        <c:axId val="162009088"/>
        <c:scaling>
          <c:orientation val="minMax"/>
        </c:scaling>
        <c:axPos val="b"/>
        <c:tickLblPos val="nextTo"/>
        <c:crossAx val="162010624"/>
        <c:crosses val="autoZero"/>
        <c:auto val="1"/>
        <c:lblAlgn val="ctr"/>
        <c:lblOffset val="100"/>
      </c:catAx>
      <c:valAx>
        <c:axId val="162010624"/>
        <c:scaling>
          <c:orientation val="minMax"/>
        </c:scaling>
        <c:delete val="1"/>
        <c:axPos val="l"/>
        <c:majorGridlines/>
        <c:numFmt formatCode="General" sourceLinked="1"/>
        <c:tickLblPos val="none"/>
        <c:crossAx val="162009088"/>
        <c:crosses val="autoZero"/>
        <c:crossBetween val="between"/>
        <c:majorUnit val="10"/>
        <c:minorUnit val="5"/>
      </c:valAx>
      <c:spPr>
        <a:solidFill>
          <a:schemeClr val="accent6">
            <a:lumMod val="20000"/>
            <a:lumOff val="80000"/>
          </a:schemeClr>
        </a:solidFill>
      </c:spPr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dLbl>
              <c:idx val="0"/>
              <c:layout>
                <c:manualLayout>
                  <c:x val="1.9444444444444445E-2"/>
                  <c:y val="-0.39435062979920493"/>
                </c:manualLayout>
              </c:layout>
              <c:showVal val="1"/>
            </c:dLbl>
            <c:dLbl>
              <c:idx val="1"/>
              <c:layout>
                <c:manualLayout>
                  <c:x val="1.1111111111111125E-2"/>
                  <c:y val="-0.29908615181400366"/>
                </c:manualLayout>
              </c:layout>
              <c:showVal val="1"/>
            </c:dLbl>
            <c:dLbl>
              <c:idx val="2"/>
              <c:layout>
                <c:manualLayout>
                  <c:x val="1.6666447944007037E-2"/>
                  <c:y val="-0.33010266792872023"/>
                </c:manualLayout>
              </c:layout>
              <c:showVal val="1"/>
            </c:dLbl>
            <c:dLbl>
              <c:idx val="3"/>
              <c:layout>
                <c:manualLayout>
                  <c:x val="1.5277777777777781E-2"/>
                  <c:y val="-0.34782611729480467"/>
                </c:manualLayout>
              </c:layout>
              <c:showVal val="1"/>
            </c:dLbl>
            <c:dLbl>
              <c:idx val="4"/>
              <c:layout>
                <c:manualLayout>
                  <c:x val="1.3888779527559087E-2"/>
                  <c:y val="-0.3544724762240043"/>
                </c:manualLayout>
              </c:layout>
              <c:showVal val="1"/>
            </c:dLbl>
            <c:showVal val="1"/>
          </c:dLbls>
          <c:cat>
            <c:strRef>
              <c:f>Лист1!$A$2:$A$6</c:f>
              <c:strCache>
                <c:ptCount val="5"/>
                <c:pt idx="0">
                  <c:v>2022 год (отчет)</c:v>
                </c:pt>
                <c:pt idx="1">
                  <c:v>2023 год (прогноз)</c:v>
                </c:pt>
                <c:pt idx="2">
                  <c:v>2024 год</c:v>
                </c:pt>
                <c:pt idx="3">
                  <c:v>2025 год</c:v>
                </c:pt>
                <c:pt idx="4">
                  <c:v>2026 год</c:v>
                </c:pt>
              </c:strCache>
            </c:strRef>
          </c:cat>
          <c:val>
            <c:numRef>
              <c:f>Лист1!$B$2:$B$6</c:f>
              <c:numCache>
                <c:formatCode>#,##0.00</c:formatCode>
                <c:ptCount val="5"/>
                <c:pt idx="0">
                  <c:v>5629.7</c:v>
                </c:pt>
                <c:pt idx="1">
                  <c:v>4195</c:v>
                </c:pt>
                <c:pt idx="2">
                  <c:v>4680</c:v>
                </c:pt>
                <c:pt idx="3">
                  <c:v>4775</c:v>
                </c:pt>
                <c:pt idx="4">
                  <c:v>4870</c:v>
                </c:pt>
              </c:numCache>
            </c:numRef>
          </c:val>
        </c:ser>
        <c:shape val="pyramid"/>
        <c:axId val="162043776"/>
        <c:axId val="162045312"/>
        <c:axId val="0"/>
      </c:bar3DChart>
      <c:catAx>
        <c:axId val="162043776"/>
        <c:scaling>
          <c:orientation val="minMax"/>
        </c:scaling>
        <c:axPos val="b"/>
        <c:tickLblPos val="nextTo"/>
        <c:crossAx val="162045312"/>
        <c:crosses val="autoZero"/>
        <c:auto val="1"/>
        <c:lblAlgn val="ctr"/>
        <c:lblOffset val="100"/>
      </c:catAx>
      <c:valAx>
        <c:axId val="162045312"/>
        <c:scaling>
          <c:orientation val="minMax"/>
        </c:scaling>
        <c:axPos val="l"/>
        <c:majorGridlines/>
        <c:numFmt formatCode="#,##0.00" sourceLinked="1"/>
        <c:tickLblPos val="none"/>
        <c:crossAx val="162043776"/>
        <c:crosses val="autoZero"/>
        <c:crossBetween val="between"/>
      </c:valAx>
    </c:plotArea>
    <c:plotVisOnly val="1"/>
    <c:dispBlanksAs val="gap"/>
  </c:chart>
  <c:spPr>
    <a:solidFill>
      <a:schemeClr val="accent5">
        <a:lumMod val="20000"/>
        <a:lumOff val="80000"/>
      </a:schemeClr>
    </a:solidFill>
  </c:spPr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13450224379015174"/>
          <c:y val="2.4873551869738043E-2"/>
          <c:w val="0.86549775620985203"/>
          <c:h val="0.89499168507607563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c:spPr>
          <c:dLbls>
            <c:dLbl>
              <c:idx val="0"/>
              <c:layout>
                <c:manualLayout>
                  <c:x val="-5.6219255094869898E-3"/>
                  <c:y val="7.14073259418319E-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3</a:t>
                    </a:r>
                    <a:r>
                      <a:rPr lang="ru-RU" dirty="0" smtClean="0"/>
                      <a:t>6</a:t>
                    </a:r>
                    <a:r>
                      <a:rPr lang="en-US" dirty="0" smtClean="0"/>
                      <a:t> </a:t>
                    </a:r>
                    <a:r>
                      <a:rPr lang="ru-RU" dirty="0" smtClean="0"/>
                      <a:t>321</a:t>
                    </a:r>
                    <a:r>
                      <a:rPr lang="en-US" dirty="0" smtClean="0"/>
                      <a:t>,</a:t>
                    </a:r>
                    <a:r>
                      <a:rPr lang="ru-RU" dirty="0" smtClean="0"/>
                      <a:t>1 тыс.</a:t>
                    </a:r>
                    <a:r>
                      <a:rPr lang="ru-RU" baseline="0" dirty="0" smtClean="0"/>
                      <a:t> руб. 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3</a:t>
                    </a:r>
                    <a:r>
                      <a:rPr lang="ru-RU" dirty="0" smtClean="0"/>
                      <a:t>4</a:t>
                    </a:r>
                    <a:r>
                      <a:rPr lang="en-US" dirty="0" smtClean="0"/>
                      <a:t> </a:t>
                    </a:r>
                    <a:r>
                      <a:rPr lang="ru-RU" dirty="0" smtClean="0"/>
                      <a:t>046</a:t>
                    </a:r>
                    <a:r>
                      <a:rPr lang="en-US" dirty="0" smtClean="0"/>
                      <a:t>,</a:t>
                    </a:r>
                    <a:r>
                      <a:rPr lang="ru-RU" dirty="0" smtClean="0"/>
                      <a:t>02 тыс. руб.</a:t>
                    </a:r>
                    <a:endParaRPr lang="en-US" dirty="0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2023 год (оценка)</c:v>
                </c:pt>
                <c:pt idx="1">
                  <c:v>2024 год</c:v>
                </c:pt>
              </c:strCache>
            </c:strRef>
          </c:cat>
          <c:val>
            <c:numRef>
              <c:f>Лист1!$B$2:$B$3</c:f>
              <c:numCache>
                <c:formatCode>#,##0.00</c:formatCode>
                <c:ptCount val="2"/>
                <c:pt idx="0">
                  <c:v>36321.1</c:v>
                </c:pt>
                <c:pt idx="1">
                  <c:v>34046.020000000004</c:v>
                </c:pt>
              </c:numCache>
            </c:numRef>
          </c:val>
        </c:ser>
        <c:axId val="162288000"/>
        <c:axId val="162289536"/>
      </c:barChart>
      <c:catAx>
        <c:axId val="162288000"/>
        <c:scaling>
          <c:orientation val="minMax"/>
        </c:scaling>
        <c:axPos val="b"/>
        <c:tickLblPos val="nextTo"/>
        <c:crossAx val="162289536"/>
        <c:crosses val="autoZero"/>
        <c:auto val="1"/>
        <c:lblAlgn val="ctr"/>
        <c:lblOffset val="100"/>
      </c:catAx>
      <c:valAx>
        <c:axId val="162289536"/>
        <c:scaling>
          <c:orientation val="minMax"/>
        </c:scaling>
        <c:axPos val="l"/>
        <c:majorGridlines/>
        <c:numFmt formatCode="#,##0.00" sourceLinked="1"/>
        <c:tickLblPos val="nextTo"/>
        <c:crossAx val="162288000"/>
        <c:crosses val="autoZero"/>
        <c:crossBetween val="between"/>
        <c:majorUnit val="1000"/>
      </c:valAx>
      <c:spPr>
        <a:solidFill>
          <a:schemeClr val="accent3">
            <a:lumMod val="40000"/>
            <a:lumOff val="60000"/>
          </a:schemeClr>
        </a:solidFill>
      </c:spPr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 algn="ctr">
              <a:defRPr/>
            </a:pPr>
            <a:r>
              <a:rPr lang="ru-RU" dirty="0" smtClean="0"/>
              <a:t>Фонд </a:t>
            </a:r>
            <a:r>
              <a:rPr lang="ru-RU" dirty="0"/>
              <a:t>оплаты </a:t>
            </a:r>
            <a:r>
              <a:rPr lang="ru-RU" dirty="0" smtClean="0"/>
              <a:t>труда, тыс. руб.</a:t>
            </a:r>
            <a:endParaRPr lang="ru-RU" dirty="0"/>
          </a:p>
        </c:rich>
      </c:tx>
      <c:layout/>
    </c:title>
    <c:plotArea>
      <c:layout>
        <c:manualLayout>
          <c:layoutTarget val="inner"/>
          <c:xMode val="edge"/>
          <c:yMode val="edge"/>
          <c:x val="0.13140171483751636"/>
          <c:y val="9.6880284123164379E-2"/>
          <c:w val="0.86845743392858066"/>
          <c:h val="0.77127898800527861"/>
        </c:manualLayout>
      </c:layout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фонд оплаты труда</c:v>
                </c:pt>
              </c:strCache>
            </c:strRef>
          </c:tx>
          <c:marker>
            <c:symbol val="diamond"/>
            <c:size val="10"/>
            <c:spPr>
              <a:solidFill>
                <a:schemeClr val="accent1"/>
              </a:solidFill>
            </c:spPr>
          </c:marker>
          <c:dLbls>
            <c:dLbl>
              <c:idx val="0"/>
              <c:layout>
                <c:manualLayout>
                  <c:x val="4.4460911448684854E-3"/>
                  <c:y val="1.6912999076158345E-2"/>
                </c:manualLayout>
              </c:layout>
              <c:showVal val="1"/>
            </c:dLbl>
            <c:dLbl>
              <c:idx val="1"/>
              <c:layout>
                <c:manualLayout>
                  <c:x val="7.4101519081141319E-3"/>
                  <c:y val="2.4161427251654807E-2"/>
                </c:manualLayout>
              </c:layout>
              <c:showVal val="1"/>
            </c:dLbl>
            <c:dLbl>
              <c:idx val="2"/>
              <c:layout>
                <c:manualLayout>
                  <c:x val="1.4820303816228241E-3"/>
                  <c:y val="2.1745284526489349E-2"/>
                </c:manualLayout>
              </c:layout>
              <c:showVal val="1"/>
            </c:dLbl>
            <c:dLbl>
              <c:idx val="3"/>
              <c:layout>
                <c:manualLayout>
                  <c:x val="-2.9640607632456482E-3"/>
                  <c:y val="3.1409855427151287E-2"/>
                </c:manualLayout>
              </c:layout>
              <c:showVal val="1"/>
            </c:dLbl>
            <c:dLbl>
              <c:idx val="4"/>
              <c:layout>
                <c:manualLayout>
                  <c:x val="-2.9640607632456482E-3"/>
                  <c:y val="-3.8658283602647635E-2"/>
                </c:manualLayout>
              </c:layout>
              <c:showVal val="1"/>
            </c:dLbl>
            <c:showVal val="1"/>
          </c:dLbls>
          <c:cat>
            <c:strRef>
              <c:f>Лист1!$A$2:$A$6</c:f>
              <c:strCache>
                <c:ptCount val="5"/>
                <c:pt idx="0">
                  <c:v>2022 год (отчет)</c:v>
                </c:pt>
                <c:pt idx="1">
                  <c:v>2023 год</c:v>
                </c:pt>
                <c:pt idx="2">
                  <c:v>2024 год</c:v>
                </c:pt>
                <c:pt idx="3">
                  <c:v>2025 год</c:v>
                </c:pt>
                <c:pt idx="4">
                  <c:v>2026 год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1670628.5</c:v>
                </c:pt>
                <c:pt idx="1">
                  <c:v>1820601.7</c:v>
                </c:pt>
                <c:pt idx="2">
                  <c:v>1950135.7</c:v>
                </c:pt>
                <c:pt idx="3">
                  <c:v>2068848.2</c:v>
                </c:pt>
                <c:pt idx="4">
                  <c:v>2192689.2999999998</c:v>
                </c:pt>
              </c:numCache>
            </c:numRef>
          </c:val>
        </c:ser>
        <c:marker val="1"/>
        <c:axId val="158085504"/>
        <c:axId val="158087040"/>
      </c:lineChart>
      <c:catAx>
        <c:axId val="158085504"/>
        <c:scaling>
          <c:orientation val="minMax"/>
        </c:scaling>
        <c:axPos val="b"/>
        <c:tickLblPos val="nextTo"/>
        <c:crossAx val="158087040"/>
        <c:crosses val="autoZero"/>
        <c:auto val="1"/>
        <c:lblAlgn val="ctr"/>
        <c:lblOffset val="100"/>
      </c:catAx>
      <c:valAx>
        <c:axId val="158087040"/>
        <c:scaling>
          <c:orientation val="minMax"/>
        </c:scaling>
        <c:axPos val="l"/>
        <c:majorGridlines/>
        <c:numFmt formatCode="General" sourceLinked="1"/>
        <c:tickLblPos val="nextTo"/>
        <c:crossAx val="158085504"/>
        <c:crosses val="autoZero"/>
        <c:crossBetween val="between"/>
      </c:valAx>
      <c:spPr>
        <a:noFill/>
        <a:ln>
          <a:noFill/>
        </a:ln>
      </c:spPr>
    </c:plotArea>
    <c:plotVisOnly val="1"/>
    <c:dispBlanksAs val="gap"/>
  </c:chart>
  <c:spPr>
    <a:solidFill>
      <a:schemeClr val="tx2">
        <a:lumMod val="20000"/>
        <a:lumOff val="80000"/>
      </a:schemeClr>
    </a:solidFill>
  </c:spPr>
  <c:txPr>
    <a:bodyPr/>
    <a:lstStyle/>
    <a:p>
      <a:pPr>
        <a:defRPr sz="1800"/>
      </a:pPr>
      <a:endParaRPr lang="ru-RU"/>
    </a:p>
  </c:txPr>
  <c:externalData r:id="rId1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>
        <c:manualLayout>
          <c:xMode val="edge"/>
          <c:yMode val="edge"/>
          <c:x val="2.6482217633296157E-2"/>
          <c:y val="6.3685803331218829E-2"/>
        </c:manualLayout>
      </c:layout>
      <c:txPr>
        <a:bodyPr rot="-5400000" vert="horz"/>
        <a:lstStyle/>
        <a:p>
          <a:pPr>
            <a:defRPr/>
          </a:pPr>
          <a:endParaRPr lang="ru-RU"/>
        </a:p>
      </c:txPr>
    </c:title>
    <c:view3D>
      <c:rotX val="75"/>
      <c:rotY val="150"/>
      <c:perspective val="30"/>
    </c:view3D>
    <c:plotArea>
      <c:layout>
        <c:manualLayout>
          <c:layoutTarget val="inner"/>
          <c:xMode val="edge"/>
          <c:yMode val="edge"/>
          <c:x val="0.11458003001390828"/>
          <c:y val="5.3703555122068839E-4"/>
          <c:w val="0.84192013970580515"/>
          <c:h val="0.4223628669998130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2024  год</c:v>
                </c:pt>
              </c:strCache>
            </c:strRef>
          </c:tx>
          <c:explosion val="25"/>
          <c:dPt>
            <c:idx val="0"/>
            <c:spPr>
              <a:solidFill>
                <a:srgbClr val="FFFF00"/>
              </a:solidFill>
            </c:spPr>
          </c:dPt>
          <c:dPt>
            <c:idx val="2"/>
            <c:spPr>
              <a:solidFill>
                <a:schemeClr val="accent6">
                  <a:lumMod val="40000"/>
                  <a:lumOff val="60000"/>
                </a:schemeClr>
              </a:solidFill>
            </c:spPr>
          </c:dPt>
          <c:dPt>
            <c:idx val="3"/>
            <c:spPr>
              <a:solidFill>
                <a:srgbClr val="F640E9"/>
              </a:solidFill>
            </c:spPr>
          </c:dPt>
          <c:dPt>
            <c:idx val="4"/>
            <c:explosion val="33"/>
            <c:spPr>
              <a:solidFill>
                <a:schemeClr val="accent3"/>
              </a:solidFill>
            </c:spPr>
          </c:dPt>
          <c:dLbls>
            <c:dLbl>
              <c:idx val="0"/>
              <c:layout>
                <c:manualLayout>
                  <c:x val="-9.8935717299946824E-2"/>
                  <c:y val="2.5858724077496089E-2"/>
                </c:manualLayout>
              </c:layout>
              <c:showPercent val="1"/>
            </c:dLbl>
            <c:dLbl>
              <c:idx val="1"/>
              <c:layout>
                <c:manualLayout>
                  <c:x val="1.6968969813798907E-2"/>
                  <c:y val="2.5936450845341338E-2"/>
                </c:manualLayout>
              </c:layout>
              <c:showPercent val="1"/>
            </c:dLbl>
            <c:dLbl>
              <c:idx val="2"/>
              <c:layout>
                <c:manualLayout>
                  <c:x val="3.3479428487244278E-2"/>
                  <c:y val="-5.2379379339222544E-3"/>
                </c:manualLayout>
              </c:layout>
              <c:showPercent val="1"/>
            </c:dLbl>
            <c:dLbl>
              <c:idx val="3"/>
              <c:layout>
                <c:manualLayout>
                  <c:x val="2.8573016512603387E-2"/>
                  <c:y val="-5.3796397553906958E-2"/>
                </c:manualLayout>
              </c:layout>
              <c:showPercent val="1"/>
            </c:dLbl>
            <c:dLbl>
              <c:idx val="5"/>
              <c:layout>
                <c:manualLayout>
                  <c:x val="-7.9279666201392818E-3"/>
                  <c:y val="-7.1646685454814382E-2"/>
                </c:manualLayout>
              </c:layout>
              <c:showPercent val="1"/>
            </c:dLbl>
            <c:dLbl>
              <c:idx val="6"/>
              <c:layout>
                <c:manualLayout>
                  <c:x val="9.5135599441671548E-2"/>
                  <c:y val="-3.3833083019710219E-2"/>
                </c:manualLayout>
              </c:layout>
              <c:showPercent val="1"/>
            </c:dLbl>
            <c:dLbl>
              <c:idx val="7"/>
              <c:layout>
                <c:manualLayout>
                  <c:x val="-1.0414039617360227E-2"/>
                  <c:y val="2.5691830916699646E-2"/>
                </c:manualLayout>
              </c:layout>
              <c:showPercent val="1"/>
            </c:dLbl>
            <c:numFmt formatCode="0.0%" sourceLinked="0"/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Percent val="1"/>
            <c:showLeaderLines val="1"/>
          </c:dLbls>
          <c:cat>
            <c:strRef>
              <c:f>Лист1!$A$2:$A$9</c:f>
              <c:strCache>
                <c:ptCount val="8"/>
                <c:pt idx="0">
                  <c:v>Доходы , получаемые в виде арендной платы за земельные участки                            2 308,9 тыс. руб.</c:v>
                </c:pt>
                <c:pt idx="1">
                  <c:v>Доходы от сдачи в аренду имущества                                   4 868,2 тыс. руб.</c:v>
                </c:pt>
                <c:pt idx="2">
                  <c:v>Прочие поступления от использования имущества 72,8 тыс. руб.</c:v>
                </c:pt>
                <c:pt idx="3">
                  <c:v>Плата за негативное воздействие на окружающую среду 180,5 тыс. руб.</c:v>
                </c:pt>
                <c:pt idx="4">
                  <c:v>Доходы от платных услуг                         23 448,5 тыс. руб.</c:v>
                </c:pt>
                <c:pt idx="5">
                  <c:v>Доходы от компенсации затрат государства 1376,0 тыс. руб.</c:v>
                </c:pt>
                <c:pt idx="6">
                  <c:v>Доходы от продажи земельных участков 140,5 тыс. руб.</c:v>
                </c:pt>
                <c:pt idx="7">
                  <c:v>Штрафы, санкции, возмещение ущерба 206,9 тыс. руб.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2308.9</c:v>
                </c:pt>
                <c:pt idx="1">
                  <c:v>4868.2</c:v>
                </c:pt>
                <c:pt idx="2">
                  <c:v>72.8</c:v>
                </c:pt>
                <c:pt idx="3">
                  <c:v>180.5</c:v>
                </c:pt>
                <c:pt idx="4">
                  <c:v>23448.5</c:v>
                </c:pt>
                <c:pt idx="5">
                  <c:v>1376</c:v>
                </c:pt>
                <c:pt idx="6">
                  <c:v>140.5</c:v>
                </c:pt>
                <c:pt idx="7">
                  <c:v>206.9</c:v>
                </c:pt>
              </c:numCache>
            </c:numRef>
          </c:val>
        </c:ser>
      </c:pie3DChart>
    </c:plotArea>
    <c:legend>
      <c:legendPos val="b"/>
      <c:layout>
        <c:manualLayout>
          <c:xMode val="edge"/>
          <c:yMode val="edge"/>
          <c:x val="1.3500328355153024E-2"/>
          <c:y val="0.45318009288092731"/>
          <c:w val="0.97141968033439785"/>
          <c:h val="0.54681990711907624"/>
        </c:manualLayout>
      </c:layout>
      <c:txPr>
        <a:bodyPr/>
        <a:lstStyle/>
        <a:p>
          <a:pPr>
            <a:defRPr sz="1100"/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>
        <c:manualLayout>
          <c:xMode val="edge"/>
          <c:yMode val="edge"/>
          <c:x val="2.6482217633296157E-2"/>
          <c:y val="6.3685803331218829E-2"/>
        </c:manualLayout>
      </c:layout>
      <c:txPr>
        <a:bodyPr rot="-5400000" vert="horz"/>
        <a:lstStyle/>
        <a:p>
          <a:pPr>
            <a:defRPr/>
          </a:pPr>
          <a:endParaRPr lang="ru-RU"/>
        </a:p>
      </c:txPr>
    </c:title>
    <c:view3D>
      <c:rotX val="75"/>
      <c:rotY val="150"/>
      <c:perspective val="30"/>
    </c:view3D>
    <c:plotArea>
      <c:layout>
        <c:manualLayout>
          <c:layoutTarget val="inner"/>
          <c:xMode val="edge"/>
          <c:yMode val="edge"/>
          <c:x val="0.18714070529631074"/>
          <c:y val="1.2214528460108781E-2"/>
          <c:w val="0.79680746066974473"/>
          <c:h val="0.4009540339942249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2025 год</c:v>
                </c:pt>
              </c:strCache>
            </c:strRef>
          </c:tx>
          <c:explosion val="18"/>
          <c:dPt>
            <c:idx val="0"/>
            <c:spPr>
              <a:solidFill>
                <a:srgbClr val="FFFF00"/>
              </a:solidFill>
            </c:spPr>
          </c:dPt>
          <c:dPt>
            <c:idx val="2"/>
            <c:spPr>
              <a:solidFill>
                <a:schemeClr val="accent6">
                  <a:lumMod val="40000"/>
                  <a:lumOff val="60000"/>
                </a:schemeClr>
              </a:solidFill>
            </c:spPr>
          </c:dPt>
          <c:dPt>
            <c:idx val="3"/>
            <c:spPr>
              <a:solidFill>
                <a:srgbClr val="F640E9"/>
              </a:solidFill>
            </c:spPr>
          </c:dPt>
          <c:dPt>
            <c:idx val="4"/>
            <c:explosion val="25"/>
            <c:spPr>
              <a:solidFill>
                <a:schemeClr val="accent3"/>
              </a:solidFill>
            </c:spPr>
          </c:dPt>
          <c:dLbls>
            <c:dLbl>
              <c:idx val="0"/>
              <c:layout>
                <c:manualLayout>
                  <c:x val="-9.8935717299946824E-2"/>
                  <c:y val="2.5858724077496089E-2"/>
                </c:manualLayout>
              </c:layout>
              <c:showPercent val="1"/>
            </c:dLbl>
            <c:dLbl>
              <c:idx val="1"/>
              <c:layout>
                <c:manualLayout>
                  <c:x val="1.6968969813798907E-2"/>
                  <c:y val="2.5936450845341338E-2"/>
                </c:manualLayout>
              </c:layout>
              <c:showPercent val="1"/>
            </c:dLbl>
            <c:dLbl>
              <c:idx val="2"/>
              <c:layout>
                <c:manualLayout>
                  <c:x val="3.3479428487244278E-2"/>
                  <c:y val="-5.2379379339222544E-3"/>
                </c:manualLayout>
              </c:layout>
              <c:showPercent val="1"/>
            </c:dLbl>
            <c:dLbl>
              <c:idx val="3"/>
              <c:layout>
                <c:manualLayout>
                  <c:x val="-8.2654046009674215E-2"/>
                  <c:y val="-6.5473989113237901E-2"/>
                </c:manualLayout>
              </c:layout>
              <c:showPercent val="1"/>
            </c:dLbl>
            <c:dLbl>
              <c:idx val="5"/>
              <c:layout>
                <c:manualLayout>
                  <c:x val="-7.9279666201392818E-3"/>
                  <c:y val="-7.1646685454814382E-2"/>
                </c:manualLayout>
              </c:layout>
              <c:showPercent val="1"/>
            </c:dLbl>
            <c:dLbl>
              <c:idx val="6"/>
              <c:layout>
                <c:manualLayout>
                  <c:x val="9.5135599441671548E-2"/>
                  <c:y val="-3.3833083019710219E-2"/>
                </c:manualLayout>
              </c:layout>
              <c:showPercent val="1"/>
            </c:dLbl>
            <c:dLbl>
              <c:idx val="7"/>
              <c:layout>
                <c:manualLayout>
                  <c:x val="-1.0414039617360227E-2"/>
                  <c:y val="2.5691830916699646E-2"/>
                </c:manualLayout>
              </c:layout>
              <c:showPercent val="1"/>
            </c:dLbl>
            <c:numFmt formatCode="0.0%" sourceLinked="0"/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Percent val="1"/>
            <c:showLeaderLines val="1"/>
          </c:dLbls>
          <c:cat>
            <c:strRef>
              <c:f>Лист1!$A$2:$A$9</c:f>
              <c:strCache>
                <c:ptCount val="8"/>
                <c:pt idx="0">
                  <c:v>Доходы , получаемые в виде арендной платы за земельные участки                                                      2 308,9 тыс. руб.</c:v>
                </c:pt>
                <c:pt idx="1">
                  <c:v>Доходы от сдачи в аренду имущества                                        4 868,2 тыс. руб.</c:v>
                </c:pt>
                <c:pt idx="2">
                  <c:v>Прочие поступления от использования имущества 67,6 тыс. руб.</c:v>
                </c:pt>
                <c:pt idx="3">
                  <c:v>Плата за негативное воздействии на окружающую среду 180,5 тыс. руб.</c:v>
                </c:pt>
                <c:pt idx="4">
                  <c:v>Доходы от платных услуг                            24 048,5 тыс. руб.</c:v>
                </c:pt>
                <c:pt idx="5">
                  <c:v>Доходы от компенсации затрат государства 1412,6 тыс. руб.</c:v>
                </c:pt>
                <c:pt idx="6">
                  <c:v>Доходы от продажи земельных участков 52,0 тыс. руб.</c:v>
                </c:pt>
                <c:pt idx="7">
                  <c:v>Штрафы, санкции, возмещение ущерба 327,6 тыс. руб.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2308.9</c:v>
                </c:pt>
                <c:pt idx="1">
                  <c:v>4868.2</c:v>
                </c:pt>
                <c:pt idx="2">
                  <c:v>67.599999999999994</c:v>
                </c:pt>
                <c:pt idx="3">
                  <c:v>180.5</c:v>
                </c:pt>
                <c:pt idx="4">
                  <c:v>24048.5</c:v>
                </c:pt>
                <c:pt idx="5">
                  <c:v>1412.6</c:v>
                </c:pt>
                <c:pt idx="6">
                  <c:v>52</c:v>
                </c:pt>
                <c:pt idx="7">
                  <c:v>327.60000000000002</c:v>
                </c:pt>
              </c:numCache>
            </c:numRef>
          </c:val>
        </c:ser>
      </c:pie3DChart>
    </c:plotArea>
    <c:legend>
      <c:legendPos val="b"/>
      <c:layout>
        <c:manualLayout>
          <c:xMode val="edge"/>
          <c:yMode val="edge"/>
          <c:x val="1.8751792436499302E-2"/>
          <c:y val="0.45318009288092731"/>
          <c:w val="0.95733871947044669"/>
          <c:h val="0.54681990711907624"/>
        </c:manualLayout>
      </c:layout>
      <c:txPr>
        <a:bodyPr/>
        <a:lstStyle/>
        <a:p>
          <a:pPr>
            <a:defRPr sz="1100"/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>
        <c:manualLayout>
          <c:xMode val="edge"/>
          <c:yMode val="edge"/>
          <c:x val="2.6482217633296157E-2"/>
          <c:y val="6.3685803331218829E-2"/>
        </c:manualLayout>
      </c:layout>
      <c:txPr>
        <a:bodyPr rot="-5400000" vert="horz"/>
        <a:lstStyle/>
        <a:p>
          <a:pPr>
            <a:defRPr/>
          </a:pPr>
          <a:endParaRPr lang="ru-RU"/>
        </a:p>
      </c:txPr>
    </c:title>
    <c:view3D>
      <c:rotX val="75"/>
      <c:rotY val="150"/>
      <c:perspective val="30"/>
    </c:view3D>
    <c:plotArea>
      <c:layout>
        <c:manualLayout>
          <c:layoutTarget val="inner"/>
          <c:xMode val="edge"/>
          <c:yMode val="edge"/>
          <c:x val="0.18350298865842543"/>
          <c:y val="5.3698318433480316E-4"/>
          <c:w val="0.81335029886584242"/>
          <c:h val="0.4087390641780724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2026 год</c:v>
                </c:pt>
              </c:strCache>
            </c:strRef>
          </c:tx>
          <c:explosion val="18"/>
          <c:dPt>
            <c:idx val="0"/>
            <c:spPr>
              <a:solidFill>
                <a:srgbClr val="FFFF00"/>
              </a:solidFill>
            </c:spPr>
          </c:dPt>
          <c:dPt>
            <c:idx val="2"/>
            <c:spPr>
              <a:solidFill>
                <a:schemeClr val="accent6">
                  <a:lumMod val="40000"/>
                  <a:lumOff val="60000"/>
                </a:schemeClr>
              </a:solidFill>
            </c:spPr>
          </c:dPt>
          <c:dPt>
            <c:idx val="3"/>
            <c:spPr>
              <a:solidFill>
                <a:srgbClr val="F640E9"/>
              </a:solidFill>
            </c:spPr>
          </c:dPt>
          <c:dPt>
            <c:idx val="4"/>
            <c:explosion val="32"/>
            <c:spPr>
              <a:solidFill>
                <a:schemeClr val="accent3"/>
              </a:solidFill>
            </c:spPr>
          </c:dPt>
          <c:dLbls>
            <c:dLbl>
              <c:idx val="0"/>
              <c:layout>
                <c:manualLayout>
                  <c:x val="-9.8935717299946824E-2"/>
                  <c:y val="2.5858724077496089E-2"/>
                </c:manualLayout>
              </c:layout>
              <c:showPercent val="1"/>
            </c:dLbl>
            <c:dLbl>
              <c:idx val="1"/>
              <c:layout>
                <c:manualLayout>
                  <c:x val="1.6968969813798907E-2"/>
                  <c:y val="2.5936450845341338E-2"/>
                </c:manualLayout>
              </c:layout>
              <c:showPercent val="1"/>
            </c:dLbl>
            <c:dLbl>
              <c:idx val="2"/>
              <c:layout>
                <c:manualLayout>
                  <c:x val="3.3479428487244278E-2"/>
                  <c:y val="-5.2379379339222544E-3"/>
                </c:manualLayout>
              </c:layout>
              <c:showPercent val="1"/>
            </c:dLbl>
            <c:dLbl>
              <c:idx val="3"/>
              <c:layout>
                <c:manualLayout>
                  <c:x val="-8.2654046009674215E-2"/>
                  <c:y val="-6.5473989113237901E-2"/>
                </c:manualLayout>
              </c:layout>
              <c:showPercent val="1"/>
            </c:dLbl>
            <c:dLbl>
              <c:idx val="5"/>
              <c:layout>
                <c:manualLayout>
                  <c:x val="-7.9279666201392818E-3"/>
                  <c:y val="-7.1646685454814382E-2"/>
                </c:manualLayout>
              </c:layout>
              <c:showPercent val="1"/>
            </c:dLbl>
            <c:dLbl>
              <c:idx val="6"/>
              <c:layout>
                <c:manualLayout>
                  <c:x val="9.5135599441671548E-2"/>
                  <c:y val="-3.3833083019710219E-2"/>
                </c:manualLayout>
              </c:layout>
              <c:showPercent val="1"/>
            </c:dLbl>
            <c:dLbl>
              <c:idx val="7"/>
              <c:layout>
                <c:manualLayout>
                  <c:x val="-1.0414039617360227E-2"/>
                  <c:y val="2.5691830916699646E-2"/>
                </c:manualLayout>
              </c:layout>
              <c:showPercent val="1"/>
            </c:dLbl>
            <c:numFmt formatCode="0.0%" sourceLinked="0"/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Percent val="1"/>
            <c:showLeaderLines val="1"/>
          </c:dLbls>
          <c:cat>
            <c:strRef>
              <c:f>Лист1!$A$2:$A$9</c:f>
              <c:strCache>
                <c:ptCount val="8"/>
                <c:pt idx="0">
                  <c:v>Доходы , получаемые в виде арендной платы за земельные участки                                                     2 308,9 тыс. руб.</c:v>
                </c:pt>
                <c:pt idx="1">
                  <c:v>Доходы от сдачи в аренду имущества                                        4 868,2 тыс. руб.</c:v>
                </c:pt>
                <c:pt idx="2">
                  <c:v>Прочие поступления от использования имущества 67,6 тыс. руб.</c:v>
                </c:pt>
                <c:pt idx="3">
                  <c:v>Плата за негативное воздействие на окружающую среду 180,5 тыс. руб.</c:v>
                </c:pt>
                <c:pt idx="4">
                  <c:v>Доходы от платных услуг                           24 748,5 тыс. руб.</c:v>
                </c:pt>
                <c:pt idx="5">
                  <c:v>Доходы от компенсации затрат государства 1 449,6 тыс. руб.</c:v>
                </c:pt>
                <c:pt idx="6">
                  <c:v>Доходы от продажи земельных участков 52,0 тыс. руб.</c:v>
                </c:pt>
                <c:pt idx="7">
                  <c:v>Штрафы, санкции, возмещение ущерба 315,4 тыс. руб.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2308.9</c:v>
                </c:pt>
                <c:pt idx="1">
                  <c:v>4868.2</c:v>
                </c:pt>
                <c:pt idx="2">
                  <c:v>67.599999999999994</c:v>
                </c:pt>
                <c:pt idx="3">
                  <c:v>180.5</c:v>
                </c:pt>
                <c:pt idx="4">
                  <c:v>24748.5</c:v>
                </c:pt>
                <c:pt idx="5">
                  <c:v>1449.6</c:v>
                </c:pt>
                <c:pt idx="6">
                  <c:v>52</c:v>
                </c:pt>
                <c:pt idx="7">
                  <c:v>315.39999999999969</c:v>
                </c:pt>
              </c:numCache>
            </c:numRef>
          </c:val>
        </c:ser>
      </c:pie3DChart>
    </c:plotArea>
    <c:legend>
      <c:legendPos val="b"/>
      <c:layout>
        <c:manualLayout>
          <c:xMode val="edge"/>
          <c:yMode val="edge"/>
          <c:x val="1.3500193745410526E-2"/>
          <c:y val="0.45318009288092731"/>
          <c:w val="0.9864998062545951"/>
          <c:h val="0.54681990711907624"/>
        </c:manualLayout>
      </c:layout>
      <c:txPr>
        <a:bodyPr/>
        <a:lstStyle/>
        <a:p>
          <a:pPr>
            <a:defRPr sz="1100"/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8.4328882642304998E-3"/>
          <c:y val="1.2022564785194412E-2"/>
          <c:w val="0.70844760708495413"/>
          <c:h val="0.84904656089199959"/>
        </c:manualLayout>
      </c:layout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дотации на выравнивавние бюджетной обеспеченности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c:spPr>
          <c:dLbls>
            <c:showVal val="1"/>
          </c:dLbls>
          <c:cat>
            <c:strRef>
              <c:f>Лист1!$A$2:$A$5</c:f>
              <c:strCache>
                <c:ptCount val="4"/>
                <c:pt idx="0">
                  <c:v>2023 год (прогноз)</c:v>
                </c:pt>
                <c:pt idx="1">
                  <c:v>2024 год</c:v>
                </c:pt>
                <c:pt idx="2">
                  <c:v>2025 год</c:v>
                </c:pt>
                <c:pt idx="3">
                  <c:v>2026 год</c:v>
                </c:pt>
              </c:strCache>
            </c:strRef>
          </c:cat>
          <c:val>
            <c:numRef>
              <c:f>Лист1!$B$2:$B$5</c:f>
              <c:numCache>
                <c:formatCode>#,##0.00</c:formatCode>
                <c:ptCount val="4"/>
                <c:pt idx="0">
                  <c:v>122852</c:v>
                </c:pt>
                <c:pt idx="1">
                  <c:v>123565</c:v>
                </c:pt>
                <c:pt idx="2">
                  <c:v>104493</c:v>
                </c:pt>
                <c:pt idx="3">
                  <c:v>104059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субсидии бюджетам субъектов РФ и муниципальных образований</c:v>
                </c:pt>
              </c:strCache>
            </c:strRef>
          </c:tx>
          <c:spPr>
            <a:solidFill>
              <a:srgbClr val="FF0000"/>
            </a:solidFill>
          </c:spPr>
          <c:cat>
            <c:strRef>
              <c:f>Лист1!$A$2:$A$5</c:f>
              <c:strCache>
                <c:ptCount val="4"/>
                <c:pt idx="0">
                  <c:v>2023 год (прогноз)</c:v>
                </c:pt>
                <c:pt idx="1">
                  <c:v>2024 год</c:v>
                </c:pt>
                <c:pt idx="2">
                  <c:v>2025 год</c:v>
                </c:pt>
                <c:pt idx="3">
                  <c:v>2026 год</c:v>
                </c:pt>
              </c:strCache>
            </c:strRef>
          </c:cat>
          <c:val>
            <c:numRef>
              <c:f>Лист1!$C$2:$C$5</c:f>
              <c:numCache>
                <c:formatCode>#,##0.00</c:formatCode>
                <c:ptCount val="4"/>
                <c:pt idx="0">
                  <c:v>284671.81</c:v>
                </c:pt>
                <c:pt idx="1">
                  <c:v>169503.86</c:v>
                </c:pt>
                <c:pt idx="2">
                  <c:v>234833.96</c:v>
                </c:pt>
                <c:pt idx="3">
                  <c:v>145254.35999999975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субвенции бюджетам субъектов РФ и муниципальных образований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showVal val="1"/>
          </c:dLbls>
          <c:cat>
            <c:strRef>
              <c:f>Лист1!$A$2:$A$5</c:f>
              <c:strCache>
                <c:ptCount val="4"/>
                <c:pt idx="0">
                  <c:v>2023 год (прогноз)</c:v>
                </c:pt>
                <c:pt idx="1">
                  <c:v>2024 год</c:v>
                </c:pt>
                <c:pt idx="2">
                  <c:v>2025 год</c:v>
                </c:pt>
                <c:pt idx="3">
                  <c:v>2026 год</c:v>
                </c:pt>
              </c:strCache>
            </c:strRef>
          </c:cat>
          <c:val>
            <c:numRef>
              <c:f>Лист1!$D$2:$D$5</c:f>
              <c:numCache>
                <c:formatCode>#,##0.00</c:formatCode>
                <c:ptCount val="4"/>
                <c:pt idx="0">
                  <c:v>223813.59</c:v>
                </c:pt>
                <c:pt idx="1">
                  <c:v>225091.9</c:v>
                </c:pt>
                <c:pt idx="2">
                  <c:v>226517.1</c:v>
                </c:pt>
                <c:pt idx="3">
                  <c:v>224860.3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иные межбюджетные трансферты</c:v>
                </c:pt>
              </c:strCache>
            </c:strRef>
          </c:tx>
          <c:spPr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c:spPr>
          <c:dLbls>
            <c:dLbl>
              <c:idx val="1"/>
              <c:layout>
                <c:manualLayout>
                  <c:x val="1.40548137737175E-3"/>
                  <c:y val="-3.181112280023761E-2"/>
                </c:manualLayout>
              </c:layout>
              <c:showVal val="1"/>
            </c:dLbl>
            <c:dLbl>
              <c:idx val="2"/>
              <c:delete val="1"/>
            </c:dLbl>
            <c:dLbl>
              <c:idx val="3"/>
              <c:delete val="1"/>
            </c:dLbl>
            <c:showVal val="1"/>
          </c:dLbls>
          <c:cat>
            <c:strRef>
              <c:f>Лист1!$A$2:$A$5</c:f>
              <c:strCache>
                <c:ptCount val="4"/>
                <c:pt idx="0">
                  <c:v>2023 год (прогноз)</c:v>
                </c:pt>
                <c:pt idx="1">
                  <c:v>2024 год</c:v>
                </c:pt>
                <c:pt idx="2">
                  <c:v>2025 год</c:v>
                </c:pt>
                <c:pt idx="3">
                  <c:v>2026 год</c:v>
                </c:pt>
              </c:strCache>
            </c:strRef>
          </c:cat>
          <c:val>
            <c:numRef>
              <c:f>Лист1!$E$2:$E$5</c:f>
              <c:numCache>
                <c:formatCode>General</c:formatCode>
                <c:ptCount val="4"/>
                <c:pt idx="0" formatCode="#,##0.00">
                  <c:v>41772.199999999997</c:v>
                </c:pt>
                <c:pt idx="1">
                  <c:v>14192.2</c:v>
                </c:pt>
                <c:pt idx="2">
                  <c:v>13289.8</c:v>
                </c:pt>
                <c:pt idx="3">
                  <c:v>13289.8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прочие безвозмездные поступления</c:v>
                </c:pt>
              </c:strCache>
            </c:strRef>
          </c:tx>
          <c:spPr>
            <a:solidFill>
              <a:srgbClr val="FFFF00"/>
            </a:solidFill>
          </c:spPr>
          <c:cat>
            <c:strRef>
              <c:f>Лист1!$A$2:$A$5</c:f>
              <c:strCache>
                <c:ptCount val="4"/>
                <c:pt idx="0">
                  <c:v>2023 год (прогноз)</c:v>
                </c:pt>
                <c:pt idx="1">
                  <c:v>2024 год</c:v>
                </c:pt>
                <c:pt idx="2">
                  <c:v>2025 год</c:v>
                </c:pt>
                <c:pt idx="3">
                  <c:v>2026 год</c:v>
                </c:pt>
              </c:strCache>
            </c:strRef>
          </c:cat>
          <c:val>
            <c:numRef>
              <c:f>Лист1!$F$2:$F$5</c:f>
              <c:numCache>
                <c:formatCode>General</c:formatCode>
                <c:ptCount val="4"/>
                <c:pt idx="0" formatCode="#,##0.00">
                  <c:v>2156.8900000000012</c:v>
                </c:pt>
                <c:pt idx="1">
                  <c:v>525.6</c:v>
                </c:pt>
                <c:pt idx="2">
                  <c:v>11055.6</c:v>
                </c:pt>
                <c:pt idx="3">
                  <c:v>525.6</c:v>
                </c:pt>
              </c:numCache>
            </c:numRef>
          </c:val>
        </c:ser>
        <c:gapWidth val="30"/>
        <c:overlap val="100"/>
        <c:axId val="163003392"/>
        <c:axId val="163042048"/>
      </c:barChart>
      <c:catAx>
        <c:axId val="163003392"/>
        <c:scaling>
          <c:orientation val="minMax"/>
        </c:scaling>
        <c:axPos val="b"/>
        <c:tickLblPos val="nextTo"/>
        <c:crossAx val="163042048"/>
        <c:crosses val="autoZero"/>
        <c:auto val="1"/>
        <c:lblAlgn val="ctr"/>
        <c:lblOffset val="100"/>
      </c:catAx>
      <c:valAx>
        <c:axId val="163042048"/>
        <c:scaling>
          <c:orientation val="minMax"/>
        </c:scaling>
        <c:axPos val="l"/>
        <c:majorGridlines/>
        <c:numFmt formatCode="#,##0.00" sourceLinked="1"/>
        <c:tickLblPos val="none"/>
        <c:crossAx val="16300339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2250242085867167"/>
          <c:y val="1.7269610895220101E-2"/>
          <c:w val="0.27749757914132833"/>
          <c:h val="0.80653899277898244"/>
        </c:manualLayout>
      </c:layout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1.2500000000000001E-2"/>
          <c:y val="1.865889212827988E-2"/>
          <c:w val="0.96944444444444722"/>
          <c:h val="0.79182993962489989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</c:v>
                </c:pt>
              </c:strCache>
            </c:strRef>
          </c:tx>
          <c:spPr>
            <a:solidFill>
              <a:schemeClr val="bg2">
                <a:lumMod val="90000"/>
              </a:schemeClr>
            </a:solidFill>
            <a:ln>
              <a:solidFill>
                <a:schemeClr val="tx1"/>
              </a:solidFill>
            </a:ln>
          </c:spPr>
          <c:dLbls>
            <c:dLbl>
              <c:idx val="0"/>
              <c:layout>
                <c:manualLayout>
                  <c:x val="-4.1666666666666727E-3"/>
                  <c:y val="0.14227405247813421"/>
                </c:manualLayout>
              </c:layout>
              <c:showVal val="1"/>
            </c:dLbl>
            <c:dLbl>
              <c:idx val="1"/>
              <c:layout>
                <c:manualLayout>
                  <c:x val="0"/>
                  <c:y val="0.17026239067055393"/>
                </c:manualLayout>
              </c:layout>
              <c:showVal val="1"/>
            </c:dLbl>
            <c:txPr>
              <a:bodyPr/>
              <a:lstStyle/>
              <a:p>
                <a:pPr>
                  <a:defRPr b="1" i="1"/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2025 год</c:v>
                </c:pt>
                <c:pt idx="1">
                  <c:v>2026 год</c:v>
                </c:pt>
              </c:strCache>
            </c:strRef>
          </c:cat>
          <c:val>
            <c:numRef>
              <c:f>Лист1!$B$2:$B$3</c:f>
              <c:numCache>
                <c:formatCode>#,##0.00</c:formatCode>
                <c:ptCount val="2"/>
                <c:pt idx="0">
                  <c:v>739757.99</c:v>
                </c:pt>
                <c:pt idx="1">
                  <c:v>643735.87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Расходы</c:v>
                </c:pt>
              </c:strCache>
            </c:strRef>
          </c:tx>
          <c:spPr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c:spPr>
          <c:dLbls>
            <c:dLbl>
              <c:idx val="0"/>
              <c:layout>
                <c:manualLayout>
                  <c:x val="2.7777777777778113E-3"/>
                  <c:y val="0.18892128279883508"/>
                </c:manualLayout>
              </c:layout>
              <c:showVal val="1"/>
            </c:dLbl>
            <c:dLbl>
              <c:idx val="1"/>
              <c:layout>
                <c:manualLayout>
                  <c:x val="-1.0185067526416189E-16"/>
                  <c:y val="0.20291545189504531"/>
                </c:manualLayout>
              </c:layout>
              <c:showVal val="1"/>
            </c:dLbl>
            <c:txPr>
              <a:bodyPr/>
              <a:lstStyle/>
              <a:p>
                <a:pPr>
                  <a:defRPr b="1" i="1"/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2025 год</c:v>
                </c:pt>
                <c:pt idx="1">
                  <c:v>2026 год</c:v>
                </c:pt>
              </c:strCache>
            </c:strRef>
          </c:cat>
          <c:val>
            <c:numRef>
              <c:f>Лист1!$C$2:$C$3</c:f>
              <c:numCache>
                <c:formatCode>#,##0.00</c:formatCode>
                <c:ptCount val="2"/>
                <c:pt idx="0">
                  <c:v>739757.99</c:v>
                </c:pt>
                <c:pt idx="1">
                  <c:v>643735.87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Дефицит</c:v>
                </c:pt>
              </c:strCache>
            </c:strRef>
          </c:tx>
          <c:spPr>
            <a:solidFill>
              <a:schemeClr val="accent6"/>
            </a:solidFill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b="1" i="1"/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2025 год</c:v>
                </c:pt>
                <c:pt idx="1">
                  <c:v>2026 год</c:v>
                </c:pt>
              </c:strCache>
            </c:strRef>
          </c:cat>
          <c:val>
            <c:numRef>
              <c:f>Лист1!$D$2:$D$3</c:f>
              <c:numCache>
                <c:formatCode>#,##0.00</c:formatCode>
                <c:ptCount val="2"/>
                <c:pt idx="0">
                  <c:v>0</c:v>
                </c:pt>
                <c:pt idx="1">
                  <c:v>0</c:v>
                </c:pt>
              </c:numCache>
            </c:numRef>
          </c:val>
        </c:ser>
        <c:gapWidth val="24"/>
        <c:axId val="167350272"/>
        <c:axId val="167351808"/>
      </c:barChart>
      <c:catAx>
        <c:axId val="167350272"/>
        <c:scaling>
          <c:orientation val="minMax"/>
        </c:scaling>
        <c:axPos val="b"/>
        <c:tickLblPos val="nextTo"/>
        <c:txPr>
          <a:bodyPr/>
          <a:lstStyle/>
          <a:p>
            <a:pPr>
              <a:defRPr sz="2000"/>
            </a:pPr>
            <a:endParaRPr lang="ru-RU"/>
          </a:p>
        </c:txPr>
        <c:crossAx val="167351808"/>
        <c:crosses val="autoZero"/>
        <c:auto val="1"/>
        <c:lblAlgn val="ctr"/>
        <c:lblOffset val="100"/>
      </c:catAx>
      <c:valAx>
        <c:axId val="167351808"/>
        <c:scaling>
          <c:orientation val="minMax"/>
        </c:scaling>
        <c:axPos val="l"/>
        <c:majorGridlines/>
        <c:numFmt formatCode="#,##0.00" sourceLinked="1"/>
        <c:tickLblPos val="none"/>
        <c:crossAx val="167350272"/>
        <c:crosses val="autoZero"/>
        <c:crossBetween val="between"/>
        <c:majorUnit val="50000"/>
      </c:valAx>
      <c:spPr>
        <a:gradFill>
          <a:gsLst>
            <a:gs pos="0">
              <a:schemeClr val="accent3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</c:spPr>
    </c:plotArea>
    <c:legend>
      <c:legendPos val="b"/>
      <c:layout>
        <c:manualLayout>
          <c:xMode val="edge"/>
          <c:yMode val="edge"/>
          <c:x val="1.8274496937882766E-2"/>
          <c:y val="0.8866791855099746"/>
          <c:w val="0.93706211723534549"/>
          <c:h val="9.9326645393816387E-2"/>
        </c:manualLayout>
      </c:layout>
      <c:txPr>
        <a:bodyPr/>
        <a:lstStyle/>
        <a:p>
          <a:pPr>
            <a:defRPr sz="2400"/>
          </a:pPr>
          <a:endParaRPr lang="ru-RU"/>
        </a:p>
      </c:txPr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1.9444336850725787E-4"/>
          <c:y val="1.9093357982113737E-4"/>
          <c:w val="0.74471135064547633"/>
          <c:h val="0.91617289171904159"/>
        </c:manualLayout>
      </c:layout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Дотации на выравнивание бюджетной обеспеченности</c:v>
                </c:pt>
              </c:strCache>
            </c:strRef>
          </c:tx>
          <c:spPr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2000" b="1" i="1"/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2025 год (прогноз)</c:v>
                </c:pt>
                <c:pt idx="1">
                  <c:v>2026 год (прогноз)</c:v>
                </c:pt>
              </c:strCache>
            </c:strRef>
          </c:cat>
          <c:val>
            <c:numRef>
              <c:f>Лист1!$B$2:$B$3</c:f>
              <c:numCache>
                <c:formatCode>#,##0.00</c:formatCode>
                <c:ptCount val="2"/>
                <c:pt idx="0">
                  <c:v>104493</c:v>
                </c:pt>
                <c:pt idx="1">
                  <c:v>104059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Субсидии бюджетам субъектов РФ и муниципальных образований</c:v>
                </c:pt>
              </c:strCache>
            </c:strRef>
          </c:tx>
          <c:spPr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2000" b="1" i="1"/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2025 год (прогноз)</c:v>
                </c:pt>
                <c:pt idx="1">
                  <c:v>2026 год (прогноз)</c:v>
                </c:pt>
              </c:strCache>
            </c:strRef>
          </c:cat>
          <c:val>
            <c:numRef>
              <c:f>Лист1!$C$2:$C$3</c:f>
              <c:numCache>
                <c:formatCode>#,##0.00</c:formatCode>
                <c:ptCount val="2"/>
                <c:pt idx="0">
                  <c:v>234833.96</c:v>
                </c:pt>
                <c:pt idx="1">
                  <c:v>145254.35999999964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Субвенции бюджетам субъектов РФ и муниципальных образований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2000" b="1" i="1"/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2025 год (прогноз)</c:v>
                </c:pt>
                <c:pt idx="1">
                  <c:v>2026 год (прогноз)</c:v>
                </c:pt>
              </c:strCache>
            </c:strRef>
          </c:cat>
          <c:val>
            <c:numRef>
              <c:f>Лист1!$D$2:$D$3</c:f>
              <c:numCache>
                <c:formatCode>#,##0.00</c:formatCode>
                <c:ptCount val="2"/>
                <c:pt idx="0">
                  <c:v>226517.1</c:v>
                </c:pt>
                <c:pt idx="1">
                  <c:v>224860.3</c:v>
                </c:pt>
              </c:numCache>
            </c:numRef>
          </c:val>
        </c:ser>
        <c:gapWidth val="68"/>
        <c:overlap val="100"/>
        <c:axId val="168988032"/>
        <c:axId val="169006208"/>
      </c:barChart>
      <c:catAx>
        <c:axId val="168988032"/>
        <c:scaling>
          <c:orientation val="minMax"/>
        </c:scaling>
        <c:axPos val="b"/>
        <c:tickLblPos val="nextTo"/>
        <c:txPr>
          <a:bodyPr/>
          <a:lstStyle/>
          <a:p>
            <a:pPr>
              <a:defRPr sz="2000"/>
            </a:pPr>
            <a:endParaRPr lang="ru-RU"/>
          </a:p>
        </c:txPr>
        <c:crossAx val="169006208"/>
        <c:crosses val="autoZero"/>
        <c:auto val="1"/>
        <c:lblAlgn val="ctr"/>
        <c:lblOffset val="100"/>
      </c:catAx>
      <c:valAx>
        <c:axId val="169006208"/>
        <c:scaling>
          <c:orientation val="minMax"/>
        </c:scaling>
        <c:axPos val="l"/>
        <c:majorGridlines/>
        <c:numFmt formatCode="#,##0.00" sourceLinked="1"/>
        <c:tickLblPos val="none"/>
        <c:crossAx val="16898803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5194659170765676"/>
          <c:y val="5.5339089047917116E-2"/>
          <c:w val="0.2396205200281088"/>
          <c:h val="0.91093695453938572"/>
        </c:manualLayout>
      </c:layout>
      <c:txPr>
        <a:bodyPr/>
        <a:lstStyle/>
        <a:p>
          <a:pPr>
            <a:defRPr sz="1800"/>
          </a:pPr>
          <a:endParaRPr lang="ru-RU"/>
        </a:p>
      </c:txPr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10643241139467538"/>
          <c:y val="4.7266099635479952E-2"/>
          <c:w val="0.87062441011925573"/>
          <c:h val="0.81769960103711581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Расходы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602</a:t>
                    </a:r>
                    <a:r>
                      <a:rPr lang="ru-RU" dirty="0" smtClean="0"/>
                      <a:t> </a:t>
                    </a:r>
                    <a:r>
                      <a:rPr lang="en-US" dirty="0" smtClean="0"/>
                      <a:t>672</a:t>
                    </a:r>
                    <a:r>
                      <a:rPr lang="ru-RU" dirty="0" smtClean="0"/>
                      <a:t>,22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824</a:t>
                    </a:r>
                    <a:r>
                      <a:rPr lang="ru-RU" baseline="0" dirty="0" smtClean="0"/>
                      <a:t> 278,00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677</a:t>
                    </a:r>
                    <a:r>
                      <a:rPr lang="ru-RU" baseline="0" dirty="0" smtClean="0"/>
                      <a:t> 528,68</a:t>
                    </a:r>
                    <a:endParaRPr lang="en-US" dirty="0"/>
                  </a:p>
                </c:rich>
              </c:tx>
              <c:showVal val="1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 739 757,99</a:t>
                    </a:r>
                    <a:endParaRPr lang="en-US" dirty="0"/>
                  </a:p>
                </c:rich>
              </c:tx>
              <c:showVal val="1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643</a:t>
                    </a:r>
                    <a:r>
                      <a:rPr lang="ru-RU" baseline="0" dirty="0" smtClean="0"/>
                      <a:t> 735,87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strRef>
              <c:f>Лист1!$A$2:$A$6</c:f>
              <c:strCache>
                <c:ptCount val="5"/>
                <c:pt idx="0">
                  <c:v>2022 год (отчет)</c:v>
                </c:pt>
                <c:pt idx="1">
                  <c:v>2023 год </c:v>
                </c:pt>
                <c:pt idx="2">
                  <c:v>2024 год</c:v>
                </c:pt>
                <c:pt idx="3">
                  <c:v>2025 год</c:v>
                </c:pt>
                <c:pt idx="4">
                  <c:v>2026 год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602672.22</c:v>
                </c:pt>
                <c:pt idx="1">
                  <c:v>824278</c:v>
                </c:pt>
                <c:pt idx="2">
                  <c:v>677528.67999999726</c:v>
                </c:pt>
                <c:pt idx="3">
                  <c:v>739757.99</c:v>
                </c:pt>
                <c:pt idx="4">
                  <c:v>643735.87</c:v>
                </c:pt>
              </c:numCache>
            </c:numRef>
          </c:val>
        </c:ser>
        <c:gapWidth val="26"/>
        <c:axId val="169060224"/>
        <c:axId val="169061760"/>
      </c:barChart>
      <c:catAx>
        <c:axId val="169060224"/>
        <c:scaling>
          <c:orientation val="minMax"/>
        </c:scaling>
        <c:axPos val="b"/>
        <c:tickLblPos val="nextTo"/>
        <c:crossAx val="169061760"/>
        <c:crosses val="autoZero"/>
        <c:auto val="1"/>
        <c:lblAlgn val="ctr"/>
        <c:lblOffset val="100"/>
      </c:catAx>
      <c:valAx>
        <c:axId val="169061760"/>
        <c:scaling>
          <c:orientation val="minMax"/>
        </c:scaling>
        <c:axPos val="l"/>
        <c:majorGridlines/>
        <c:numFmt formatCode="General" sourceLinked="1"/>
        <c:tickLblPos val="nextTo"/>
        <c:crossAx val="169060224"/>
        <c:crosses val="autoZero"/>
        <c:crossBetween val="between"/>
      </c:valAx>
    </c:plotArea>
    <c:plotVisOnly val="1"/>
    <c:dispBlanksAs val="gap"/>
  </c:chart>
  <c:spPr>
    <a:solidFill>
      <a:schemeClr val="accent6">
        <a:lumMod val="20000"/>
        <a:lumOff val="80000"/>
      </a:schemeClr>
    </a:solidFill>
  </c:spPr>
  <c:txPr>
    <a:bodyPr/>
    <a:lstStyle/>
    <a:p>
      <a:pPr>
        <a:defRPr sz="1800"/>
      </a:pPr>
      <a:endParaRPr lang="ru-RU"/>
    </a:p>
  </c:txPr>
  <c:externalData r:id="rId1"/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1.5773370563103222E-2"/>
          <c:y val="0"/>
          <c:w val="0.74911171321273262"/>
          <c:h val="0.89205676089838459"/>
        </c:manualLayout>
      </c:layout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Общегосударственные вопросы</c:v>
                </c:pt>
              </c:strCache>
            </c:strRef>
          </c:tx>
          <c:spPr>
            <a:solidFill>
              <a:srgbClr val="FFFF00"/>
            </a:solidFill>
            <a:ln>
              <a:solidFill>
                <a:schemeClr val="tx1"/>
              </a:solidFill>
            </a:ln>
          </c:spPr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46 253,34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52 417,00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>
                <c:manualLayout>
                  <c:x val="1.4054120092566861E-3"/>
                  <c:y val="6.4256838462355779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80 806,72</a:t>
                    </a:r>
                    <a:endParaRPr lang="en-US" dirty="0"/>
                  </a:p>
                </c:rich>
              </c:tx>
              <c:showVal val="1"/>
            </c:dLbl>
            <c:dLbl>
              <c:idx val="3"/>
              <c:layout>
                <c:manualLayout>
                  <c:x val="0"/>
                  <c:y val="8.5675784616474349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66</a:t>
                    </a:r>
                    <a:r>
                      <a:rPr lang="ru-RU" baseline="0" dirty="0" smtClean="0"/>
                      <a:t> 736,80</a:t>
                    </a:r>
                    <a:endParaRPr lang="en-US" dirty="0"/>
                  </a:p>
                </c:rich>
              </c:tx>
              <c:showVal val="1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73</a:t>
                    </a:r>
                    <a:r>
                      <a:rPr lang="ru-RU" baseline="0" dirty="0" smtClean="0"/>
                      <a:t> 272,60</a:t>
                    </a:r>
                    <a:endParaRPr lang="en-US" dirty="0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Val val="1"/>
          </c:dLbls>
          <c:cat>
            <c:strRef>
              <c:f>Лист1!$A$2:$A$6</c:f>
              <c:strCache>
                <c:ptCount val="5"/>
                <c:pt idx="0">
                  <c:v>2022 год (отчет)</c:v>
                </c:pt>
                <c:pt idx="1">
                  <c:v>2023 год</c:v>
                </c:pt>
                <c:pt idx="2">
                  <c:v>2024 год</c:v>
                </c:pt>
                <c:pt idx="3">
                  <c:v>2025 год</c:v>
                </c:pt>
                <c:pt idx="4">
                  <c:v>2026 год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46253.340000000011</c:v>
                </c:pt>
                <c:pt idx="1">
                  <c:v>52417</c:v>
                </c:pt>
                <c:pt idx="2">
                  <c:v>80806.720000000001</c:v>
                </c:pt>
                <c:pt idx="3">
                  <c:v>66736.800000000003</c:v>
                </c:pt>
                <c:pt idx="4">
                  <c:v>73272.600000000006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Национальная оборона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2022 год (отчет)</c:v>
                </c:pt>
                <c:pt idx="1">
                  <c:v>2023 год</c:v>
                </c:pt>
                <c:pt idx="2">
                  <c:v>2024 год</c:v>
                </c:pt>
                <c:pt idx="3">
                  <c:v>2025 год</c:v>
                </c:pt>
                <c:pt idx="4">
                  <c:v>2026 год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Национальная безопасность и правоохранительная деятельность</c:v>
                </c:pt>
              </c:strCache>
            </c:strRef>
          </c:tx>
          <c:spPr>
            <a:solidFill>
              <a:schemeClr val="tx1"/>
            </a:solidFill>
          </c:spPr>
          <c:cat>
            <c:strRef>
              <c:f>Лист1!$A$2:$A$6</c:f>
              <c:strCache>
                <c:ptCount val="5"/>
                <c:pt idx="0">
                  <c:v>2022 год (отчет)</c:v>
                </c:pt>
                <c:pt idx="1">
                  <c:v>2023 год</c:v>
                </c:pt>
                <c:pt idx="2">
                  <c:v>2024 год</c:v>
                </c:pt>
                <c:pt idx="3">
                  <c:v>2025 год</c:v>
                </c:pt>
                <c:pt idx="4">
                  <c:v>2026 год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1811.59</c:v>
                </c:pt>
                <c:pt idx="1">
                  <c:v>2308.0700000000002</c:v>
                </c:pt>
                <c:pt idx="2">
                  <c:v>2974.8</c:v>
                </c:pt>
                <c:pt idx="3">
                  <c:v>2974.8</c:v>
                </c:pt>
                <c:pt idx="4">
                  <c:v>2974.8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Национальная экономика</c:v>
                </c:pt>
              </c:strCache>
            </c:strRef>
          </c:tx>
          <c:spPr>
            <a:solidFill>
              <a:srgbClr val="00FFCC"/>
            </a:solidFill>
            <a:ln>
              <a:solidFill>
                <a:schemeClr val="tx1"/>
              </a:solidFill>
            </a:ln>
          </c:spPr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47</a:t>
                    </a:r>
                    <a:r>
                      <a:rPr lang="ru-RU" baseline="0" dirty="0" smtClean="0"/>
                      <a:t> 733,09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102 114,13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81</a:t>
                    </a:r>
                    <a:r>
                      <a:rPr lang="ru-RU" baseline="0" dirty="0" smtClean="0"/>
                      <a:t> 796,60</a:t>
                    </a:r>
                    <a:endParaRPr lang="en-US" dirty="0"/>
                  </a:p>
                </c:rich>
              </c:tx>
              <c:showVal val="1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148</a:t>
                    </a:r>
                    <a:r>
                      <a:rPr lang="ru-RU" baseline="0" dirty="0" smtClean="0"/>
                      <a:t> 271,90</a:t>
                    </a:r>
                    <a:endParaRPr lang="en-US" dirty="0"/>
                  </a:p>
                </c:rich>
              </c:tx>
              <c:showVal val="1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45</a:t>
                    </a:r>
                    <a:r>
                      <a:rPr lang="ru-RU" baseline="0" dirty="0" smtClean="0"/>
                      <a:t> 977,60</a:t>
                    </a:r>
                    <a:endParaRPr lang="en-US" dirty="0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Val val="1"/>
          </c:dLbls>
          <c:cat>
            <c:strRef>
              <c:f>Лист1!$A$2:$A$6</c:f>
              <c:strCache>
                <c:ptCount val="5"/>
                <c:pt idx="0">
                  <c:v>2022 год (отчет)</c:v>
                </c:pt>
                <c:pt idx="1">
                  <c:v>2023 год</c:v>
                </c:pt>
                <c:pt idx="2">
                  <c:v>2024 год</c:v>
                </c:pt>
                <c:pt idx="3">
                  <c:v>2025 год</c:v>
                </c:pt>
                <c:pt idx="4">
                  <c:v>2026 год</c:v>
                </c:pt>
              </c:strCache>
            </c:strRef>
          </c:cat>
          <c:val>
            <c:numRef>
              <c:f>Лист1!$E$2:$E$6</c:f>
              <c:numCache>
                <c:formatCode>General</c:formatCode>
                <c:ptCount val="5"/>
                <c:pt idx="0">
                  <c:v>47733.09</c:v>
                </c:pt>
                <c:pt idx="1">
                  <c:v>102114.13</c:v>
                </c:pt>
                <c:pt idx="2">
                  <c:v>81796.600000000006</c:v>
                </c:pt>
                <c:pt idx="3">
                  <c:v>148271.9</c:v>
                </c:pt>
                <c:pt idx="4">
                  <c:v>45977.599999999999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Жилищно-коммунальное хозяйство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dLblPos val="ctr"/>
            <c:showVal val="1"/>
          </c:dLbls>
          <c:cat>
            <c:strRef>
              <c:f>Лист1!$A$2:$A$6</c:f>
              <c:strCache>
                <c:ptCount val="5"/>
                <c:pt idx="0">
                  <c:v>2022 год (отчет)</c:v>
                </c:pt>
                <c:pt idx="1">
                  <c:v>2023 год</c:v>
                </c:pt>
                <c:pt idx="2">
                  <c:v>2024 год</c:v>
                </c:pt>
                <c:pt idx="3">
                  <c:v>2025 год</c:v>
                </c:pt>
                <c:pt idx="4">
                  <c:v>2026 год</c:v>
                </c:pt>
              </c:strCache>
            </c:strRef>
          </c:cat>
          <c:val>
            <c:numRef>
              <c:f>Лист1!$F$2:$F$6</c:f>
              <c:numCache>
                <c:formatCode>General</c:formatCode>
                <c:ptCount val="5"/>
                <c:pt idx="0">
                  <c:v>449.41999999999916</c:v>
                </c:pt>
                <c:pt idx="1">
                  <c:v>91347.28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охрана окружающей среды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2022 год (отчет)</c:v>
                </c:pt>
                <c:pt idx="1">
                  <c:v>2023 год</c:v>
                </c:pt>
                <c:pt idx="2">
                  <c:v>2024 год</c:v>
                </c:pt>
                <c:pt idx="3">
                  <c:v>2025 год</c:v>
                </c:pt>
                <c:pt idx="4">
                  <c:v>2026 год</c:v>
                </c:pt>
              </c:strCache>
            </c:strRef>
          </c:cat>
          <c:val>
            <c:numRef>
              <c:f>Лист1!$G$2:$G$6</c:f>
              <c:numCache>
                <c:formatCode>General</c:formatCode>
                <c:ptCount val="5"/>
                <c:pt idx="0">
                  <c:v>0</c:v>
                </c:pt>
                <c:pt idx="1">
                  <c:v>283.04000000000002</c:v>
                </c:pt>
                <c:pt idx="2">
                  <c:v>180.5</c:v>
                </c:pt>
                <c:pt idx="3">
                  <c:v>180.5</c:v>
                </c:pt>
                <c:pt idx="4">
                  <c:v>180.5</c:v>
                </c:pt>
              </c:numCache>
            </c:numRef>
          </c:val>
        </c:ser>
        <c:ser>
          <c:idx val="6"/>
          <c:order val="6"/>
          <c:tx>
            <c:strRef>
              <c:f>Лист1!$H$1</c:f>
              <c:strCache>
                <c:ptCount val="1"/>
                <c:pt idx="0">
                  <c:v>Образование</c:v>
                </c:pt>
              </c:strCache>
            </c:strRef>
          </c:tx>
          <c:dLbls>
            <c:dLbl>
              <c:idx val="0"/>
              <c:layout/>
              <c:dLblPos val="ctr"/>
              <c:showVal val="1"/>
            </c:dLbl>
            <c:dLbl>
              <c:idx val="1"/>
              <c:layout/>
              <c:dLblPos val="ctr"/>
              <c:showVal val="1"/>
            </c:dLbl>
            <c:dLbl>
              <c:idx val="2"/>
              <c:layout/>
              <c:dLblPos val="ctr"/>
              <c:showVal val="1"/>
            </c:dLbl>
            <c:dLbl>
              <c:idx val="3"/>
              <c:layout/>
              <c:dLblPos val="ctr"/>
              <c:showVal val="1"/>
            </c:dLbl>
            <c:dLbl>
              <c:idx val="4"/>
              <c:layout/>
              <c:dLblPos val="ctr"/>
              <c:showVal val="1"/>
            </c:dLbl>
            <c:delete val="1"/>
          </c:dLbls>
          <c:cat>
            <c:strRef>
              <c:f>Лист1!$A$2:$A$6</c:f>
              <c:strCache>
                <c:ptCount val="5"/>
                <c:pt idx="0">
                  <c:v>2022 год (отчет)</c:v>
                </c:pt>
                <c:pt idx="1">
                  <c:v>2023 год</c:v>
                </c:pt>
                <c:pt idx="2">
                  <c:v>2024 год</c:v>
                </c:pt>
                <c:pt idx="3">
                  <c:v>2025 год</c:v>
                </c:pt>
                <c:pt idx="4">
                  <c:v>2026 год</c:v>
                </c:pt>
              </c:strCache>
            </c:strRef>
          </c:cat>
          <c:val>
            <c:numRef>
              <c:f>Лист1!$H$2:$H$6</c:f>
              <c:numCache>
                <c:formatCode>General</c:formatCode>
                <c:ptCount val="5"/>
                <c:pt idx="0">
                  <c:v>384704.4</c:v>
                </c:pt>
                <c:pt idx="1">
                  <c:v>397571.26</c:v>
                </c:pt>
                <c:pt idx="2">
                  <c:v>375728.11</c:v>
                </c:pt>
                <c:pt idx="3">
                  <c:v>384776.39</c:v>
                </c:pt>
                <c:pt idx="4">
                  <c:v>391138.12</c:v>
                </c:pt>
              </c:numCache>
            </c:numRef>
          </c:val>
        </c:ser>
        <c:ser>
          <c:idx val="7"/>
          <c:order val="7"/>
          <c:tx>
            <c:strRef>
              <c:f>Лист1!$I$1</c:f>
              <c:strCache>
                <c:ptCount val="1"/>
                <c:pt idx="0">
                  <c:v>Культура и кинематография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2022 год (отчет)</c:v>
                </c:pt>
                <c:pt idx="1">
                  <c:v>2023 год</c:v>
                </c:pt>
                <c:pt idx="2">
                  <c:v>2024 год</c:v>
                </c:pt>
                <c:pt idx="3">
                  <c:v>2025 год</c:v>
                </c:pt>
                <c:pt idx="4">
                  <c:v>2026 год</c:v>
                </c:pt>
              </c:strCache>
            </c:strRef>
          </c:cat>
          <c:val>
            <c:numRef>
              <c:f>Лист1!$I$2:$I$6</c:f>
              <c:numCache>
                <c:formatCode>#,##0.00</c:formatCode>
                <c:ptCount val="5"/>
                <c:pt idx="0">
                  <c:v>55097.350000000013</c:v>
                </c:pt>
                <c:pt idx="1">
                  <c:v>90564.09</c:v>
                </c:pt>
                <c:pt idx="2" formatCode="General">
                  <c:v>59862.63</c:v>
                </c:pt>
                <c:pt idx="3" formatCode="General">
                  <c:v>62385.67</c:v>
                </c:pt>
                <c:pt idx="4" formatCode="General">
                  <c:v>60520.729999999996</c:v>
                </c:pt>
              </c:numCache>
            </c:numRef>
          </c:val>
        </c:ser>
        <c:ser>
          <c:idx val="8"/>
          <c:order val="8"/>
          <c:tx>
            <c:strRef>
              <c:f>Лист1!$J$1</c:f>
              <c:strCache>
                <c:ptCount val="1"/>
                <c:pt idx="0">
                  <c:v>Социальная политика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2022 год (отчет)</c:v>
                </c:pt>
                <c:pt idx="1">
                  <c:v>2023 год</c:v>
                </c:pt>
                <c:pt idx="2">
                  <c:v>2024 год</c:v>
                </c:pt>
                <c:pt idx="3">
                  <c:v>2025 год</c:v>
                </c:pt>
                <c:pt idx="4">
                  <c:v>2026 год</c:v>
                </c:pt>
              </c:strCache>
            </c:strRef>
          </c:cat>
          <c:val>
            <c:numRef>
              <c:f>Лист1!$J$2:$J$6</c:f>
              <c:numCache>
                <c:formatCode>General</c:formatCode>
                <c:ptCount val="5"/>
                <c:pt idx="0">
                  <c:v>19938.73</c:v>
                </c:pt>
                <c:pt idx="1">
                  <c:v>25134.400000000001</c:v>
                </c:pt>
                <c:pt idx="2">
                  <c:v>25433.53</c:v>
                </c:pt>
                <c:pt idx="3">
                  <c:v>26845.329999999944</c:v>
                </c:pt>
                <c:pt idx="4">
                  <c:v>25722.73</c:v>
                </c:pt>
              </c:numCache>
            </c:numRef>
          </c:val>
        </c:ser>
        <c:ser>
          <c:idx val="9"/>
          <c:order val="9"/>
          <c:tx>
            <c:strRef>
              <c:f>Лист1!$K$1</c:f>
              <c:strCache>
                <c:ptCount val="1"/>
                <c:pt idx="0">
                  <c:v>Физическая культура и спорт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2022 год (отчет)</c:v>
                </c:pt>
                <c:pt idx="1">
                  <c:v>2023 год</c:v>
                </c:pt>
                <c:pt idx="2">
                  <c:v>2024 год</c:v>
                </c:pt>
                <c:pt idx="3">
                  <c:v>2025 год</c:v>
                </c:pt>
                <c:pt idx="4">
                  <c:v>2026 год</c:v>
                </c:pt>
              </c:strCache>
            </c:strRef>
          </c:cat>
          <c:val>
            <c:numRef>
              <c:f>Лист1!$K$2:$K$6</c:f>
              <c:numCache>
                <c:formatCode>General</c:formatCode>
                <c:ptCount val="5"/>
                <c:pt idx="0">
                  <c:v>88.26</c:v>
                </c:pt>
                <c:pt idx="1">
                  <c:v>9024.9</c:v>
                </c:pt>
                <c:pt idx="2">
                  <c:v>2670</c:v>
                </c:pt>
                <c:pt idx="3">
                  <c:v>150</c:v>
                </c:pt>
                <c:pt idx="4">
                  <c:v>150</c:v>
                </c:pt>
              </c:numCache>
            </c:numRef>
          </c:val>
        </c:ser>
        <c:ser>
          <c:idx val="10"/>
          <c:order val="10"/>
          <c:tx>
            <c:strRef>
              <c:f>Лист1!$L$1</c:f>
              <c:strCache>
                <c:ptCount val="1"/>
                <c:pt idx="0">
                  <c:v>Обслуживание государственного и муниципального долга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2022 год (отчет)</c:v>
                </c:pt>
                <c:pt idx="1">
                  <c:v>2023 год</c:v>
                </c:pt>
                <c:pt idx="2">
                  <c:v>2024 год</c:v>
                </c:pt>
                <c:pt idx="3">
                  <c:v>2025 год</c:v>
                </c:pt>
                <c:pt idx="4">
                  <c:v>2026 год</c:v>
                </c:pt>
              </c:strCache>
            </c:strRef>
          </c:cat>
          <c:val>
            <c:numRef>
              <c:f>Лист1!$L$2:$L$6</c:f>
              <c:numCache>
                <c:formatCode>General</c:formatCode>
                <c:ptCount val="5"/>
                <c:pt idx="0">
                  <c:v>249.43</c:v>
                </c:pt>
                <c:pt idx="1">
                  <c:v>437.04</c:v>
                </c:pt>
                <c:pt idx="2">
                  <c:v>5.5</c:v>
                </c:pt>
                <c:pt idx="3">
                  <c:v>50</c:v>
                </c:pt>
                <c:pt idx="4">
                  <c:v>50</c:v>
                </c:pt>
              </c:numCache>
            </c:numRef>
          </c:val>
        </c:ser>
        <c:ser>
          <c:idx val="11"/>
          <c:order val="11"/>
          <c:tx>
            <c:strRef>
              <c:f>Лист1!$M$1</c:f>
              <c:strCache>
                <c:ptCount val="1"/>
                <c:pt idx="0">
                  <c:v>Межбюджетные трансферты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2022 год (отчет)</c:v>
                </c:pt>
                <c:pt idx="1">
                  <c:v>2023 год</c:v>
                </c:pt>
                <c:pt idx="2">
                  <c:v>2024 год</c:v>
                </c:pt>
                <c:pt idx="3">
                  <c:v>2025 год</c:v>
                </c:pt>
                <c:pt idx="4">
                  <c:v>2026 год</c:v>
                </c:pt>
              </c:strCache>
            </c:strRef>
          </c:cat>
          <c:val>
            <c:numRef>
              <c:f>Лист1!$M$2:$M$6</c:f>
              <c:numCache>
                <c:formatCode>General</c:formatCode>
                <c:ptCount val="5"/>
                <c:pt idx="0">
                  <c:v>46346.6</c:v>
                </c:pt>
                <c:pt idx="1">
                  <c:v>53076.800000000003</c:v>
                </c:pt>
                <c:pt idx="2">
                  <c:v>48070.3</c:v>
                </c:pt>
                <c:pt idx="3">
                  <c:v>47386.6</c:v>
                </c:pt>
                <c:pt idx="4">
                  <c:v>43748.800000000003</c:v>
                </c:pt>
              </c:numCache>
            </c:numRef>
          </c:val>
        </c:ser>
        <c:gapWidth val="14"/>
        <c:overlap val="100"/>
        <c:axId val="169305600"/>
        <c:axId val="169307136"/>
      </c:barChart>
      <c:catAx>
        <c:axId val="169305600"/>
        <c:scaling>
          <c:orientation val="minMax"/>
        </c:scaling>
        <c:axPos val="b"/>
        <c:majorTickMark val="none"/>
        <c:tickLblPos val="nextTo"/>
        <c:crossAx val="169307136"/>
        <c:crosses val="autoZero"/>
        <c:auto val="1"/>
        <c:lblAlgn val="ctr"/>
        <c:lblOffset val="0"/>
        <c:tickLblSkip val="1"/>
      </c:catAx>
      <c:valAx>
        <c:axId val="169307136"/>
        <c:scaling>
          <c:orientation val="minMax"/>
          <c:max val="550000"/>
          <c:min val="0"/>
        </c:scaling>
        <c:axPos val="l"/>
        <c:majorGridlines/>
        <c:numFmt formatCode="General" sourceLinked="1"/>
        <c:tickLblPos val="none"/>
        <c:crossAx val="169305600"/>
        <c:crosses val="autoZero"/>
        <c:crossBetween val="between"/>
        <c:majorUnit val="50000"/>
      </c:valAx>
    </c:plotArea>
    <c:legend>
      <c:legendPos val="r"/>
      <c:layout>
        <c:manualLayout>
          <c:xMode val="edge"/>
          <c:yMode val="edge"/>
          <c:x val="0.77191214382211859"/>
          <c:y val="0"/>
          <c:w val="0.22808786885490781"/>
          <c:h val="1"/>
        </c:manualLayout>
      </c:layout>
      <c:txPr>
        <a:bodyPr/>
        <a:lstStyle/>
        <a:p>
          <a:pPr defTabSz="360000">
            <a:lnSpc>
              <a:spcPct val="100000"/>
            </a:lnSpc>
            <a:tabLst>
              <a:tab pos="0" algn="l"/>
            </a:tabLst>
            <a:defRPr sz="1100" spc="-100" baseline="0"/>
          </a:pPr>
          <a:endParaRPr lang="ru-RU"/>
        </a:p>
      </c:txPr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endParaRPr lang="ru-RU" sz="1800" b="0" i="0" u="none" strike="noStrike" baseline="0" dirty="0" smtClean="0"/>
          </a:p>
          <a:p>
            <a:pPr>
              <a:defRPr/>
            </a:pPr>
            <a:r>
              <a:rPr lang="ru-RU" sz="1800" b="1" i="0" u="none" strike="noStrike" baseline="0" dirty="0" smtClean="0"/>
              <a:t>В 2024 году к реализации предусмотрено 15 муниципальных программ </a:t>
            </a:r>
            <a:endParaRPr lang="ru-RU" dirty="0"/>
          </a:p>
        </c:rich>
      </c:tx>
      <c:layout>
        <c:manualLayout>
          <c:xMode val="edge"/>
          <c:yMode val="edge"/>
          <c:x val="0.11437960988787681"/>
          <c:y val="1.2077371253954467E-2"/>
        </c:manualLayout>
      </c:layout>
    </c:title>
    <c:view3D>
      <c:rotX val="70"/>
      <c:rotY val="230"/>
      <c:perspective val="30"/>
    </c:view3D>
    <c:plotArea>
      <c:layout>
        <c:manualLayout>
          <c:layoutTarget val="inner"/>
          <c:xMode val="edge"/>
          <c:yMode val="edge"/>
          <c:x val="0"/>
          <c:y val="0.18088700525571688"/>
          <c:w val="0.96947217529533258"/>
          <c:h val="0.6633183924733596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Муниципальные прогграммы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explosion val="20"/>
          <c:dPt>
            <c:idx val="0"/>
            <c:spPr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c:spPr>
          </c:dPt>
          <c:dLbls>
            <c:dLbl>
              <c:idx val="0"/>
              <c:layout>
                <c:manualLayout>
                  <c:x val="6.6533628571753572E-2"/>
                  <c:y val="0.14999001477179802"/>
                </c:manualLayout>
              </c:layout>
              <c:tx>
                <c:rich>
                  <a:bodyPr/>
                  <a:lstStyle/>
                  <a:p>
                    <a:r>
                      <a:rPr lang="en-US" sz="1400" dirty="0" smtClean="0"/>
                      <a:t>460 576,4</a:t>
                    </a:r>
                    <a:endParaRPr lang="ru-RU" sz="1400" dirty="0" smtClean="0"/>
                  </a:p>
                  <a:p>
                    <a:r>
                      <a:rPr lang="ru-RU" sz="1400" dirty="0" smtClean="0"/>
                      <a:t>тыс. руб.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-0.15321839477669494"/>
                  <c:y val="-0.15972989165234944"/>
                </c:manualLayout>
              </c:layout>
              <c:tx>
                <c:rich>
                  <a:bodyPr/>
                  <a:lstStyle/>
                  <a:p>
                    <a:r>
                      <a:rPr lang="en-US" sz="1400" dirty="0" smtClean="0"/>
                      <a:t>166 153,3 </a:t>
                    </a:r>
                    <a:r>
                      <a:rPr lang="ru-RU" sz="1400" baseline="0" dirty="0" smtClean="0"/>
                      <a:t>тыс. руб.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>
                <c:manualLayout>
                  <c:x val="0.1410157592213574"/>
                  <c:y val="-9.6533881856264339E-2"/>
                </c:manualLayout>
              </c:layout>
              <c:tx>
                <c:rich>
                  <a:bodyPr/>
                  <a:lstStyle/>
                  <a:p>
                    <a:r>
                      <a:rPr lang="en-US" sz="1400" baseline="0" dirty="0" smtClean="0"/>
                      <a:t>48 845,7</a:t>
                    </a:r>
                    <a:r>
                      <a:rPr lang="ru-RU" sz="1400" baseline="0" dirty="0" smtClean="0"/>
                      <a:t> тыс. руб.</a:t>
                    </a:r>
                    <a:endParaRPr lang="en-US" dirty="0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Социальной направленности</c:v>
                </c:pt>
                <c:pt idx="1">
                  <c:v>Общего характера</c:v>
                </c:pt>
                <c:pt idx="2">
                  <c:v>Содержание органов управления</c:v>
                </c:pt>
              </c:strCache>
            </c:strRef>
          </c:cat>
          <c:val>
            <c:numRef>
              <c:f>Лист1!$B$2:$B$4</c:f>
              <c:numCache>
                <c:formatCode>#,##0.00</c:formatCode>
                <c:ptCount val="3"/>
                <c:pt idx="0">
                  <c:v>460576.4700000002</c:v>
                </c:pt>
                <c:pt idx="1">
                  <c:v>166153.29999999999</c:v>
                </c:pt>
                <c:pt idx="2">
                  <c:v>48845.7</c:v>
                </c:pt>
              </c:numCache>
            </c:numRef>
          </c:val>
        </c:ser>
      </c:pie3DChart>
    </c:plotArea>
    <c:legend>
      <c:legendPos val="b"/>
      <c:layout>
        <c:manualLayout>
          <c:xMode val="edge"/>
          <c:yMode val="edge"/>
          <c:x val="5.1488865908562768E-2"/>
          <c:y val="0.84411600616231208"/>
          <c:w val="0.71183982609839436"/>
          <c:h val="0.13664895741537941"/>
        </c:manualLayout>
      </c:layout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plotArea>
      <c:layout>
        <c:manualLayout>
          <c:layoutTarget val="inner"/>
          <c:xMode val="edge"/>
          <c:yMode val="edge"/>
          <c:x val="3.9116655388458522E-2"/>
          <c:y val="0.15612118134060141"/>
          <c:w val="0.96088334461154168"/>
          <c:h val="0.61874095518968808"/>
        </c:manualLayout>
      </c:layout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Расходы на реализацию программ</c:v>
                </c:pt>
              </c:strCache>
            </c:strRef>
          </c:tx>
          <c:marker>
            <c:symbol val="square"/>
            <c:size val="10"/>
            <c:spPr>
              <a:solidFill>
                <a:schemeClr val="bg2">
                  <a:lumMod val="50000"/>
                </a:schemeClr>
              </a:solidFill>
            </c:spPr>
          </c:marker>
          <c:dLbls>
            <c:dLbl>
              <c:idx val="0"/>
              <c:layout>
                <c:manualLayout>
                  <c:x val="-0.10956274218689517"/>
                  <c:y val="-5.2681736661294457E-2"/>
                </c:manualLayout>
              </c:layout>
              <c:showVal val="1"/>
            </c:dLbl>
            <c:dLbl>
              <c:idx val="1"/>
              <c:layout>
                <c:manualLayout>
                  <c:x val="-3.2067144054701006E-2"/>
                  <c:y val="4.5810205792429989E-2"/>
                </c:manualLayout>
              </c:layout>
              <c:showVal val="1"/>
            </c:dLbl>
            <c:dLbl>
              <c:idx val="2"/>
              <c:layout>
                <c:manualLayout>
                  <c:x val="-0.16300819269239464"/>
                  <c:y val="-4.8100716082051485E-2"/>
                </c:manualLayout>
              </c:layout>
              <c:showVal val="1"/>
            </c:dLbl>
            <c:dLbl>
              <c:idx val="3"/>
              <c:layout>
                <c:manualLayout>
                  <c:x val="-8.2840122141310896E-2"/>
                  <c:y val="5.4972246950916057E-2"/>
                </c:manualLayout>
              </c:layout>
              <c:showVal val="1"/>
            </c:dLbl>
            <c:dLbl>
              <c:idx val="4"/>
              <c:layout>
                <c:manualLayout>
                  <c:x val="0"/>
                  <c:y val="-4.3519875857949412E-2"/>
                </c:manualLayout>
              </c:layout>
              <c:showVal val="1"/>
            </c:dLbl>
            <c:txPr>
              <a:bodyPr/>
              <a:lstStyle/>
              <a:p>
                <a:pPr>
                  <a:defRPr sz="1600" b="0"/>
                </a:pPr>
                <a:endParaRPr lang="ru-RU"/>
              </a:p>
            </c:txPr>
            <c:showVal val="1"/>
          </c:dLbls>
          <c:cat>
            <c:strRef>
              <c:f>Лист1!$A$2:$A$6</c:f>
              <c:strCache>
                <c:ptCount val="5"/>
                <c:pt idx="0">
                  <c:v>2019 год (отчет)</c:v>
                </c:pt>
                <c:pt idx="1">
                  <c:v>2020 год </c:v>
                </c:pt>
                <c:pt idx="2">
                  <c:v>2021 год</c:v>
                </c:pt>
                <c:pt idx="3">
                  <c:v>2022 год</c:v>
                </c:pt>
                <c:pt idx="4">
                  <c:v>2023год</c:v>
                </c:pt>
              </c:strCache>
            </c:strRef>
          </c:cat>
          <c:val>
            <c:numRef>
              <c:f>Лист1!$B$2:$B$6</c:f>
              <c:numCache>
                <c:formatCode>0.0</c:formatCode>
                <c:ptCount val="5"/>
                <c:pt idx="0">
                  <c:v>405108.4</c:v>
                </c:pt>
                <c:pt idx="1">
                  <c:v>502154.4</c:v>
                </c:pt>
                <c:pt idx="2">
                  <c:v>542783.4</c:v>
                </c:pt>
                <c:pt idx="3">
                  <c:v>601217.19999999902</c:v>
                </c:pt>
                <c:pt idx="4">
                  <c:v>609263.30000000005</c:v>
                </c:pt>
              </c:numCache>
            </c:numRef>
          </c:val>
        </c:ser>
        <c:marker val="1"/>
        <c:axId val="169434112"/>
        <c:axId val="169435904"/>
      </c:lineChart>
      <c:catAx>
        <c:axId val="169434112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169435904"/>
        <c:crosses val="autoZero"/>
        <c:auto val="1"/>
        <c:lblAlgn val="ctr"/>
        <c:lblOffset val="100"/>
      </c:catAx>
      <c:valAx>
        <c:axId val="169435904"/>
        <c:scaling>
          <c:orientation val="minMax"/>
        </c:scaling>
        <c:axPos val="l"/>
        <c:majorGridlines/>
        <c:numFmt formatCode="0.0" sourceLinked="1"/>
        <c:tickLblPos val="none"/>
        <c:crossAx val="169434112"/>
        <c:crosses val="autoZero"/>
        <c:crossBetween val="between"/>
      </c:valAx>
      <c:spPr>
        <a:solidFill>
          <a:schemeClr val="accent6">
            <a:lumMod val="20000"/>
            <a:lumOff val="80000"/>
          </a:schemeClr>
        </a:solidFill>
      </c:spPr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plotArea>
      <c:layout/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Прибыль, тыс. руб. </c:v>
                </c:pt>
              </c:strCache>
            </c:strRef>
          </c:tx>
          <c:marker>
            <c:symbol val="square"/>
            <c:size val="10"/>
          </c:marker>
          <c:dLbls>
            <c:dLbl>
              <c:idx val="0"/>
              <c:layout>
                <c:manualLayout>
                  <c:x val="0"/>
                  <c:y val="3.944315545243629E-2"/>
                </c:manualLayout>
              </c:layout>
              <c:showVal val="1"/>
            </c:dLbl>
            <c:dLbl>
              <c:idx val="1"/>
              <c:layout>
                <c:manualLayout>
                  <c:x val="8.7447627535536497E-3"/>
                  <c:y val="2.0881670533642691E-2"/>
                </c:manualLayout>
              </c:layout>
              <c:showVal val="1"/>
            </c:dLbl>
            <c:showVal val="1"/>
          </c:dLbls>
          <c:cat>
            <c:strRef>
              <c:f>Лист1!$A$2:$A$6</c:f>
              <c:strCache>
                <c:ptCount val="5"/>
                <c:pt idx="0">
                  <c:v>2022 год (отчет)</c:v>
                </c:pt>
                <c:pt idx="1">
                  <c:v>2023 год</c:v>
                </c:pt>
                <c:pt idx="2">
                  <c:v>2024 год</c:v>
                </c:pt>
                <c:pt idx="3">
                  <c:v>2025 год</c:v>
                </c:pt>
                <c:pt idx="4">
                  <c:v>2026 год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332565</c:v>
                </c:pt>
                <c:pt idx="1">
                  <c:v>339752</c:v>
                </c:pt>
                <c:pt idx="2">
                  <c:v>348936</c:v>
                </c:pt>
                <c:pt idx="3">
                  <c:v>360337</c:v>
                </c:pt>
                <c:pt idx="4">
                  <c:v>374970</c:v>
                </c:pt>
              </c:numCache>
            </c:numRef>
          </c:val>
        </c:ser>
        <c:marker val="1"/>
        <c:axId val="158127616"/>
        <c:axId val="158129152"/>
      </c:lineChart>
      <c:catAx>
        <c:axId val="158127616"/>
        <c:scaling>
          <c:orientation val="minMax"/>
        </c:scaling>
        <c:axPos val="b"/>
        <c:tickLblPos val="nextTo"/>
        <c:crossAx val="158129152"/>
        <c:crosses val="autoZero"/>
        <c:auto val="1"/>
        <c:lblAlgn val="ctr"/>
        <c:lblOffset val="100"/>
      </c:catAx>
      <c:valAx>
        <c:axId val="158129152"/>
        <c:scaling>
          <c:orientation val="minMax"/>
        </c:scaling>
        <c:axPos val="l"/>
        <c:majorGridlines/>
        <c:numFmt formatCode="General" sourceLinked="1"/>
        <c:tickLblPos val="nextTo"/>
        <c:crossAx val="158127616"/>
        <c:crosses val="autoZero"/>
        <c:crossBetween val="between"/>
      </c:valAx>
    </c:plotArea>
    <c:plotVisOnly val="1"/>
    <c:dispBlanksAs val="gap"/>
  </c:chart>
  <c:spPr>
    <a:solidFill>
      <a:schemeClr val="tx2">
        <a:lumMod val="20000"/>
        <a:lumOff val="80000"/>
      </a:schemeClr>
    </a:solidFill>
  </c:spPr>
  <c:txPr>
    <a:bodyPr/>
    <a:lstStyle/>
    <a:p>
      <a:pPr>
        <a:defRPr sz="1800"/>
      </a:pPr>
      <a:endParaRPr lang="ru-RU"/>
    </a:p>
  </c:txPr>
  <c:externalData r:id="rId1"/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1.5277777777777781E-2"/>
          <c:y val="0"/>
          <c:w val="0.65000000000000324"/>
          <c:h val="0.91325493174822558"/>
        </c:manualLayout>
      </c:layout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Функционирование высшего должностного лица субъекта РФ и муниципального образования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c:spPr>
          <c:dLbls>
            <c:dLbl>
              <c:idx val="0"/>
              <c:layout>
                <c:manualLayout>
                  <c:x val="4.3933591062196513E-2"/>
                  <c:y val="2.2433738429386073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1 633,4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5.3682609993771446E-2"/>
                  <c:y val="1.2252361953123634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1 633,4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>
                <c:manualLayout>
                  <c:x val="4.5510614585532037E-2"/>
                  <c:y val="1.0680106980433422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</a:t>
                    </a:r>
                    <a:r>
                      <a:rPr lang="ru-RU" baseline="0" dirty="0" smtClean="0"/>
                      <a:t> 633,4</a:t>
                    </a:r>
                    <a:endParaRPr lang="en-US" dirty="0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2024 год</c:v>
                </c:pt>
                <c:pt idx="1">
                  <c:v>2025 год</c:v>
                </c:pt>
                <c:pt idx="2">
                  <c:v>2026 год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1633.4</c:v>
                </c:pt>
                <c:pt idx="1">
                  <c:v>1633.4</c:v>
                </c:pt>
                <c:pt idx="2">
                  <c:v>1633.4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Функционирование законодательных (представительных) органов гоударственной власти и представительных органов муниципальных образований</c:v>
                </c:pt>
              </c:strCache>
            </c:strRef>
          </c:tx>
          <c:dLbls>
            <c:dLbl>
              <c:idx val="0"/>
              <c:layout>
                <c:manualLayout>
                  <c:x val="-3.0555555555555582E-2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/>
                      <a:t>133,4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-2.6388888888888878E-2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/>
                      <a:t>133,4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>
                <c:manualLayout>
                  <c:x val="-3.0555555555555582E-2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/>
                      <a:t>133,4</a:t>
                    </a:r>
                    <a:endParaRPr lang="en-US" dirty="0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2024 год</c:v>
                </c:pt>
                <c:pt idx="1">
                  <c:v>2025 год</c:v>
                </c:pt>
                <c:pt idx="2">
                  <c:v>2026 год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133.4</c:v>
                </c:pt>
                <c:pt idx="1">
                  <c:v>133.4</c:v>
                </c:pt>
                <c:pt idx="2">
                  <c:v>133.4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Функционирование Правительства РФ, высших исполнительных органов государственной власти субъектов РФ, местных администраций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45578,42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43040,2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>
                <c:manualLayout>
                  <c:x val="-4.1666666666666683E-3"/>
                  <c:y val="2.2434099831745075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41468,2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strRef>
              <c:f>Лист1!$A$2:$A$4</c:f>
              <c:strCache>
                <c:ptCount val="3"/>
                <c:pt idx="0">
                  <c:v>2024 год</c:v>
                </c:pt>
                <c:pt idx="1">
                  <c:v>2025 год</c:v>
                </c:pt>
                <c:pt idx="2">
                  <c:v>2026 год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45578.42</c:v>
                </c:pt>
                <c:pt idx="1">
                  <c:v>43040.2</c:v>
                </c:pt>
                <c:pt idx="2">
                  <c:v>41468.199999999997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Судебная система</c:v>
                </c:pt>
              </c:strCache>
            </c:strRef>
          </c:tx>
          <c:spPr>
            <a:solidFill>
              <a:srgbClr val="F640E9"/>
            </a:solidFill>
            <a:ln>
              <a:solidFill>
                <a:schemeClr val="tx1"/>
              </a:solidFill>
            </a:ln>
          </c:spPr>
          <c:dLbls>
            <c:dLbl>
              <c:idx val="0"/>
              <c:layout>
                <c:manualLayout>
                  <c:x val="3.6111111111111212E-2"/>
                  <c:y val="-2.2434099831744251E-3"/>
                </c:manualLayout>
              </c:layout>
              <c:tx>
                <c:rich>
                  <a:bodyPr/>
                  <a:lstStyle/>
                  <a:p>
                    <a:r>
                      <a:rPr lang="en-US" sz="1600" dirty="0" smtClean="0"/>
                      <a:t>1</a:t>
                    </a:r>
                    <a:r>
                      <a:rPr lang="ru-RU" sz="1600" dirty="0" smtClean="0"/>
                      <a:t> 819,9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4.1666666666666664E-2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en-US" sz="1600" dirty="0" smtClean="0"/>
                      <a:t>1</a:t>
                    </a:r>
                    <a:r>
                      <a:rPr lang="ru-RU" sz="1600" dirty="0" smtClean="0"/>
                      <a:t> 819,9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>
                <c:manualLayout>
                  <c:x val="3.888888888888889E-2"/>
                  <c:y val="-4.4868199663488503E-3"/>
                </c:manualLayout>
              </c:layout>
              <c:tx>
                <c:rich>
                  <a:bodyPr/>
                  <a:lstStyle/>
                  <a:p>
                    <a:r>
                      <a:rPr lang="en-US" sz="1600" dirty="0" smtClean="0"/>
                      <a:t>1</a:t>
                    </a:r>
                    <a:r>
                      <a:rPr lang="ru-RU" sz="1600" dirty="0" smtClean="0"/>
                      <a:t> 819,9</a:t>
                    </a:r>
                    <a:endParaRPr lang="en-US" dirty="0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2024 год</c:v>
                </c:pt>
                <c:pt idx="1">
                  <c:v>2025 год</c:v>
                </c:pt>
                <c:pt idx="2">
                  <c:v>2026 год</c:v>
                </c:pt>
              </c:strCache>
            </c:strRef>
          </c:cat>
          <c:val>
            <c:numRef>
              <c:f>Лист1!$E$2:$E$4</c:f>
              <c:numCache>
                <c:formatCode>0.0</c:formatCode>
                <c:ptCount val="3"/>
                <c:pt idx="0" formatCode="0.00">
                  <c:v>3.9</c:v>
                </c:pt>
                <c:pt idx="1">
                  <c:v>4.8</c:v>
                </c:pt>
                <c:pt idx="2">
                  <c:v>33.1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Обеспечение деятельности финансовых, налоговых органов финансового (финансово-бюджетного) надзора</c:v>
                </c:pt>
              </c:strCache>
            </c:strRef>
          </c:tx>
          <c:spPr>
            <a:solidFill>
              <a:srgbClr val="FFFF00"/>
            </a:solidFill>
            <a:ln>
              <a:solidFill>
                <a:schemeClr val="tx1"/>
              </a:solidFill>
            </a:ln>
          </c:spPr>
          <c:dLbls>
            <c:dLbl>
              <c:idx val="0"/>
              <c:layout>
                <c:manualLayout>
                  <c:x val="-6.2419352486259766E-2"/>
                  <c:y val="-2.086181561154371E-2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/>
                      <a:t>1000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-6.25E-2"/>
                  <c:y val="-2.2970998895917291E-2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/>
                      <a:t>1000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>
                <c:manualLayout>
                  <c:x val="-6.3942646748446824E-2"/>
                  <c:y val="-2.7457746581794628E-2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/>
                      <a:t>1000</a:t>
                    </a:r>
                    <a:endParaRPr lang="en-US" dirty="0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2024 год</c:v>
                </c:pt>
                <c:pt idx="1">
                  <c:v>2025 год</c:v>
                </c:pt>
                <c:pt idx="2">
                  <c:v>2026 год</c:v>
                </c:pt>
              </c:strCache>
            </c:strRef>
          </c:cat>
          <c:val>
            <c:numRef>
              <c:f>Лист1!$F$2:$F$4</c:f>
              <c:numCache>
                <c:formatCode>General</c:formatCode>
                <c:ptCount val="3"/>
                <c:pt idx="0">
                  <c:v>1819.9</c:v>
                </c:pt>
                <c:pt idx="1">
                  <c:v>1819.9</c:v>
                </c:pt>
                <c:pt idx="2">
                  <c:v>1819.9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Резервные фонды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dLbl>
              <c:idx val="0"/>
              <c:layout>
                <c:manualLayout>
                  <c:x val="-2.7777777777777991E-3"/>
                  <c:y val="-0.15255187885586091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30 637,7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0"/>
                  <c:y val="-0.1009534492428491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19 105,1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>
                <c:manualLayout>
                  <c:x val="-4.1666666666666683E-3"/>
                  <c:y val="-0.15479528883903629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27 184,6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strRef>
              <c:f>Лист1!$A$2:$A$4</c:f>
              <c:strCache>
                <c:ptCount val="3"/>
                <c:pt idx="0">
                  <c:v>2024 год</c:v>
                </c:pt>
                <c:pt idx="1">
                  <c:v>2025 год</c:v>
                </c:pt>
                <c:pt idx="2">
                  <c:v>2026 год</c:v>
                </c:pt>
              </c:strCache>
            </c:strRef>
          </c:cat>
          <c:val>
            <c:numRef>
              <c:f>Лист1!$G$2:$G$4</c:f>
              <c:numCache>
                <c:formatCode>General</c:formatCode>
                <c:ptCount val="3"/>
                <c:pt idx="0">
                  <c:v>1000</c:v>
                </c:pt>
                <c:pt idx="1">
                  <c:v>1000</c:v>
                </c:pt>
                <c:pt idx="2">
                  <c:v>1000</c:v>
                </c:pt>
              </c:numCache>
            </c:numRef>
          </c:val>
        </c:ser>
        <c:ser>
          <c:idx val="6"/>
          <c:order val="6"/>
          <c:tx>
            <c:strRef>
              <c:f>Лист1!$H$1</c:f>
              <c:strCache>
                <c:ptCount val="1"/>
                <c:pt idx="0">
                  <c:v>Другие общегосударственные вопросы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2024 год</c:v>
                </c:pt>
                <c:pt idx="1">
                  <c:v>2025 год</c:v>
                </c:pt>
                <c:pt idx="2">
                  <c:v>2026 год</c:v>
                </c:pt>
              </c:strCache>
            </c:strRef>
          </c:cat>
          <c:val>
            <c:numRef>
              <c:f>Лист1!$H$2:$H$4</c:f>
              <c:numCache>
                <c:formatCode>General</c:formatCode>
                <c:ptCount val="3"/>
                <c:pt idx="0">
                  <c:v>30637.7</c:v>
                </c:pt>
                <c:pt idx="1">
                  <c:v>19105.09999999994</c:v>
                </c:pt>
                <c:pt idx="2">
                  <c:v>27184.6</c:v>
                </c:pt>
              </c:numCache>
            </c:numRef>
          </c:val>
        </c:ser>
        <c:gapWidth val="26"/>
        <c:overlap val="100"/>
        <c:axId val="169496576"/>
        <c:axId val="169498112"/>
      </c:barChart>
      <c:catAx>
        <c:axId val="169496576"/>
        <c:scaling>
          <c:orientation val="minMax"/>
        </c:scaling>
        <c:axPos val="b"/>
        <c:tickLblPos val="nextTo"/>
        <c:crossAx val="169498112"/>
        <c:crosses val="autoZero"/>
        <c:auto val="1"/>
        <c:lblAlgn val="ctr"/>
        <c:lblOffset val="100"/>
      </c:catAx>
      <c:valAx>
        <c:axId val="169498112"/>
        <c:scaling>
          <c:orientation val="minMax"/>
        </c:scaling>
        <c:axPos val="l"/>
        <c:majorGridlines/>
        <c:numFmt formatCode="General" sourceLinked="1"/>
        <c:tickLblPos val="none"/>
        <c:crossAx val="16949657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7222222937182463"/>
          <c:y val="0"/>
          <c:w val="0.32777777777777944"/>
          <c:h val="1"/>
        </c:manualLayout>
      </c:layout>
      <c:txPr>
        <a:bodyPr/>
        <a:lstStyle/>
        <a:p>
          <a:pPr>
            <a:defRPr sz="1200"/>
          </a:pPr>
          <a:endParaRPr lang="ru-RU"/>
        </a:p>
      </c:txPr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</c:title>
    <c:plotArea>
      <c:layout/>
      <c:barChart>
        <c:barDir val="col"/>
        <c:grouping val="percent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Защита населения и территорий от чрезвычайных ситуаций природного техногенного характера, пожарная безопасность</c:v>
                </c:pt>
              </c:strCache>
            </c:strRef>
          </c:tx>
          <c:spPr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c:spPr>
          <c:dLbls>
            <c:showVal val="1"/>
          </c:dLbls>
          <c:cat>
            <c:strRef>
              <c:f>Лист1!$A$2:$A$4</c:f>
              <c:strCache>
                <c:ptCount val="3"/>
                <c:pt idx="0">
                  <c:v>2024 год</c:v>
                </c:pt>
                <c:pt idx="1">
                  <c:v>2025 год</c:v>
                </c:pt>
                <c:pt idx="2">
                  <c:v>2026 год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2974.8</c:v>
                </c:pt>
                <c:pt idx="1">
                  <c:v>2974.8</c:v>
                </c:pt>
                <c:pt idx="2">
                  <c:v>2974.8</c:v>
                </c:pt>
              </c:numCache>
            </c:numRef>
          </c:val>
        </c:ser>
        <c:gapWidth val="28"/>
        <c:overlap val="100"/>
        <c:axId val="169682816"/>
        <c:axId val="169684352"/>
      </c:barChart>
      <c:catAx>
        <c:axId val="169682816"/>
        <c:scaling>
          <c:orientation val="minMax"/>
        </c:scaling>
        <c:axPos val="b"/>
        <c:tickLblPos val="nextTo"/>
        <c:crossAx val="169684352"/>
        <c:crosses val="autoZero"/>
        <c:auto val="1"/>
        <c:lblAlgn val="ctr"/>
        <c:lblOffset val="100"/>
      </c:catAx>
      <c:valAx>
        <c:axId val="169684352"/>
        <c:scaling>
          <c:orientation val="minMax"/>
        </c:scaling>
        <c:axPos val="l"/>
        <c:majorGridlines/>
        <c:numFmt formatCode="#,##0" sourceLinked="0"/>
        <c:tickLblPos val="none"/>
        <c:crossAx val="16968281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8739069111424544"/>
          <c:y val="0.36471646652389678"/>
          <c:w val="0.29568406205923853"/>
          <c:h val="0.36725772319789046"/>
        </c:manualLayout>
      </c:layout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8.4328882642304998E-3"/>
          <c:y val="0"/>
          <c:w val="0.99065587286480483"/>
          <c:h val="0.784700015543629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Сельское хозяйство и рыболовство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chemeClr val="tx1"/>
              </a:solidFill>
            </a:ln>
          </c:spPr>
          <c:dLbls>
            <c:dLbl>
              <c:idx val="0"/>
              <c:layout>
                <c:manualLayout>
                  <c:x val="2.8109627547435001E-3"/>
                  <c:y val="-1.7947279865395401E-2"/>
                </c:manualLayout>
              </c:layout>
              <c:tx>
                <c:rich>
                  <a:bodyPr/>
                  <a:lstStyle/>
                  <a:p>
                    <a:r>
                      <a:rPr lang="ru-RU" sz="1600" b="1" dirty="0" smtClean="0"/>
                      <a:t>15,00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sz="1600" b="1" dirty="0" smtClean="0"/>
                      <a:t>15,00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sz="1600" b="1" dirty="0" smtClean="0"/>
                      <a:t>15,00</a:t>
                    </a:r>
                    <a:endParaRPr lang="en-US" dirty="0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2024 год</c:v>
                </c:pt>
                <c:pt idx="1">
                  <c:v>2025 год</c:v>
                </c:pt>
                <c:pt idx="2">
                  <c:v>2026 год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15</c:v>
                </c:pt>
                <c:pt idx="1">
                  <c:v>15</c:v>
                </c:pt>
                <c:pt idx="2">
                  <c:v>15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Транспорт</c:v>
                </c:pt>
              </c:strCache>
            </c:strRef>
          </c:tx>
          <c:spPr>
            <a:solidFill>
              <a:schemeClr val="bg2">
                <a:lumMod val="90000"/>
              </a:schemeClr>
            </a:solidFill>
            <a:ln>
              <a:solidFill>
                <a:schemeClr val="tx1"/>
              </a:solidFill>
            </a:ln>
          </c:spPr>
          <c:dLbls>
            <c:dLbl>
              <c:idx val="0"/>
              <c:layout>
                <c:manualLayout>
                  <c:x val="-1.9676739283204552E-2"/>
                  <c:y val="2.3956803807735887E-3"/>
                </c:manualLayout>
              </c:layout>
              <c:tx>
                <c:rich>
                  <a:bodyPr/>
                  <a:lstStyle/>
                  <a:p>
                    <a:r>
                      <a:rPr lang="ru-RU" sz="1600" b="1" dirty="0" smtClean="0"/>
                      <a:t>6</a:t>
                    </a:r>
                    <a:r>
                      <a:rPr lang="ru-RU" sz="1600" b="1" baseline="0" dirty="0" smtClean="0"/>
                      <a:t> 020,00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-1.8271257905832748E-2"/>
                  <c:y val="-7.1870411423207861E-3"/>
                </c:manualLayout>
              </c:layout>
              <c:tx>
                <c:rich>
                  <a:bodyPr/>
                  <a:lstStyle/>
                  <a:p>
                    <a:r>
                      <a:rPr lang="ru-RU" sz="1600" b="1" dirty="0" smtClean="0"/>
                      <a:t>2</a:t>
                    </a:r>
                    <a:r>
                      <a:rPr lang="ru-RU" sz="1600" b="1" baseline="0" dirty="0" smtClean="0"/>
                      <a:t> 020,00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>
                <c:manualLayout>
                  <c:x val="-2.2487702037948011E-2"/>
                  <c:y val="-2.3956803807735887E-3"/>
                </c:manualLayout>
              </c:layout>
              <c:tx>
                <c:rich>
                  <a:bodyPr/>
                  <a:lstStyle/>
                  <a:p>
                    <a:r>
                      <a:rPr lang="ru-RU" sz="1600" b="1" dirty="0" smtClean="0"/>
                      <a:t>2</a:t>
                    </a:r>
                    <a:r>
                      <a:rPr lang="ru-RU" sz="1600" b="1" baseline="0" dirty="0" smtClean="0"/>
                      <a:t> 020,00</a:t>
                    </a:r>
                    <a:endParaRPr lang="en-US" dirty="0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2024 год</c:v>
                </c:pt>
                <c:pt idx="1">
                  <c:v>2025 год</c:v>
                </c:pt>
                <c:pt idx="2">
                  <c:v>2026 год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6020</c:v>
                </c:pt>
                <c:pt idx="1">
                  <c:v>2020</c:v>
                </c:pt>
                <c:pt idx="2">
                  <c:v>2020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Дорожное хозяйство (дорожные фонды)</c:v>
                </c:pt>
              </c:strCache>
            </c:strRef>
          </c:tx>
          <c:spPr>
            <a:solidFill>
              <a:schemeClr val="accent3"/>
            </a:solidFill>
            <a:ln>
              <a:solidFill>
                <a:schemeClr val="tx1"/>
              </a:solidFill>
            </a:ln>
          </c:spPr>
          <c:dLbls>
            <c:dLbl>
              <c:idx val="0"/>
              <c:layout>
                <c:manualLayout>
                  <c:x val="1.2649332396345749E-2"/>
                  <c:y val="9.2776967061092997E-3"/>
                </c:manualLayout>
              </c:layout>
              <c:tx>
                <c:rich>
                  <a:bodyPr/>
                  <a:lstStyle/>
                  <a:p>
                    <a:r>
                      <a:rPr lang="ru-RU" sz="1600" b="1" dirty="0" smtClean="0"/>
                      <a:t>75</a:t>
                    </a:r>
                    <a:r>
                      <a:rPr lang="ru-RU" sz="1600" b="1" baseline="0" dirty="0" smtClean="0"/>
                      <a:t> 541,60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8.3167104111986235E-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ru-RU" sz="1600" b="1" dirty="0" smtClean="0"/>
                      <a:t>146</a:t>
                    </a:r>
                    <a:r>
                      <a:rPr lang="ru-RU" sz="1600" b="1" baseline="0" dirty="0" smtClean="0"/>
                      <a:t> 016,90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>
                <c:manualLayout>
                  <c:x val="4.216444132115249E-3"/>
                  <c:y val="-2.3958690170240438E-3"/>
                </c:manualLayout>
              </c:layout>
              <c:tx>
                <c:rich>
                  <a:bodyPr/>
                  <a:lstStyle/>
                  <a:p>
                    <a:r>
                      <a:rPr lang="ru-RU" sz="1600" b="1" dirty="0" smtClean="0"/>
                      <a:t>40</a:t>
                    </a:r>
                    <a:r>
                      <a:rPr lang="ru-RU" sz="1600" b="1" baseline="0" dirty="0" smtClean="0"/>
                      <a:t> 172,30</a:t>
                    </a:r>
                    <a:endParaRPr lang="en-US" dirty="0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2024 год</c:v>
                </c:pt>
                <c:pt idx="1">
                  <c:v>2025 год</c:v>
                </c:pt>
                <c:pt idx="2">
                  <c:v>2026 год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 formatCode="#,##0.00">
                  <c:v>75541.600000000006</c:v>
                </c:pt>
                <c:pt idx="1">
                  <c:v>146016.9</c:v>
                </c:pt>
                <c:pt idx="2">
                  <c:v>40172.300000000003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Другие вопросы в области национальной экономики</c:v>
                </c:pt>
              </c:strCache>
            </c:strRef>
          </c:tx>
          <c:spPr>
            <a:solidFill>
              <a:srgbClr val="7030A0"/>
            </a:solidFill>
            <a:ln>
              <a:solidFill>
                <a:schemeClr val="tx1"/>
              </a:solidFill>
            </a:ln>
          </c:spPr>
          <c:dLbls>
            <c:dLbl>
              <c:idx val="0"/>
              <c:layout>
                <c:manualLayout>
                  <c:x val="5.6219255094869846E-3"/>
                  <c:y val="4.7911721252967502E-3"/>
                </c:manualLayout>
              </c:layout>
              <c:tx>
                <c:rich>
                  <a:bodyPr/>
                  <a:lstStyle/>
                  <a:p>
                    <a:r>
                      <a:rPr lang="ru-RU" sz="1600" b="1" dirty="0" smtClean="0"/>
                      <a:t>220,00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sz="1600" b="1" dirty="0" smtClean="0"/>
                      <a:t>220,0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>
                <c:manualLayout>
                  <c:x val="9.8216316710412685E-3"/>
                  <c:y val="-2.3956803807735887E-3"/>
                </c:manualLayout>
              </c:layout>
              <c:tx>
                <c:rich>
                  <a:bodyPr/>
                  <a:lstStyle/>
                  <a:p>
                    <a:r>
                      <a:rPr lang="ru-RU" sz="1600" b="1" dirty="0" smtClean="0"/>
                      <a:t>3</a:t>
                    </a:r>
                    <a:r>
                      <a:rPr lang="ru-RU" sz="1600" b="1" baseline="0" dirty="0" smtClean="0"/>
                      <a:t> 770,30</a:t>
                    </a:r>
                    <a:endParaRPr lang="en-US" dirty="0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2024 год</c:v>
                </c:pt>
                <c:pt idx="1">
                  <c:v>2025 год</c:v>
                </c:pt>
                <c:pt idx="2">
                  <c:v>2026 год</c:v>
                </c:pt>
              </c:strCache>
            </c:strRef>
          </c:cat>
          <c:val>
            <c:numRef>
              <c:f>Лист1!$E$2:$E$4</c:f>
              <c:numCache>
                <c:formatCode>General</c:formatCode>
                <c:ptCount val="3"/>
                <c:pt idx="0">
                  <c:v>220</c:v>
                </c:pt>
                <c:pt idx="1">
                  <c:v>220</c:v>
                </c:pt>
                <c:pt idx="2">
                  <c:v>3770.3</c:v>
                </c:pt>
              </c:numCache>
            </c:numRef>
          </c:val>
        </c:ser>
        <c:gapWidth val="70"/>
        <c:axId val="169791488"/>
        <c:axId val="169793024"/>
      </c:barChart>
      <c:catAx>
        <c:axId val="169791488"/>
        <c:scaling>
          <c:orientation val="minMax"/>
        </c:scaling>
        <c:axPos val="b"/>
        <c:tickLblPos val="nextTo"/>
        <c:crossAx val="169793024"/>
        <c:crosses val="autoZero"/>
        <c:auto val="1"/>
        <c:lblAlgn val="ctr"/>
        <c:lblOffset val="100"/>
      </c:catAx>
      <c:valAx>
        <c:axId val="169793024"/>
        <c:scaling>
          <c:logBase val="2"/>
          <c:orientation val="minMax"/>
        </c:scaling>
        <c:axPos val="l"/>
        <c:majorGridlines/>
        <c:numFmt formatCode="General" sourceLinked="1"/>
        <c:tickLblPos val="none"/>
        <c:crossAx val="169791488"/>
        <c:crosses val="autoZero"/>
        <c:crossBetween val="between"/>
        <c:majorUnit val="10"/>
      </c:valAx>
    </c:plotArea>
    <c:legend>
      <c:legendPos val="b"/>
      <c:layout>
        <c:manualLayout>
          <c:xMode val="edge"/>
          <c:yMode val="edge"/>
          <c:x val="0"/>
          <c:y val="0.85173038451517502"/>
          <c:w val="0.98655385926372696"/>
          <c:h val="0.13480915558578174"/>
        </c:manualLayout>
      </c:layout>
      <c:txPr>
        <a:bodyPr/>
        <a:lstStyle/>
        <a:p>
          <a:pPr>
            <a:defRPr sz="1200"/>
          </a:pPr>
          <a:endParaRPr lang="ru-RU"/>
        </a:p>
      </c:txPr>
    </c:legend>
    <c:plotVisOnly val="1"/>
    <c:dispBlanksAs val="gap"/>
  </c:chart>
  <c:spPr>
    <a:solidFill>
      <a:schemeClr val="accent5">
        <a:lumMod val="20000"/>
        <a:lumOff val="80000"/>
      </a:schemeClr>
    </a:solidFill>
  </c:spPr>
  <c:txPr>
    <a:bodyPr/>
    <a:lstStyle/>
    <a:p>
      <a:pPr>
        <a:defRPr sz="1800"/>
      </a:pPr>
      <a:endParaRPr lang="ru-RU"/>
    </a:p>
  </c:txPr>
  <c:externalData r:id="rId1"/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8.4696040062634662E-2"/>
          <c:y val="0.22687780859597975"/>
          <c:w val="0.57212419269976322"/>
          <c:h val="0.65554282282811538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Другие вопросы в области охраны окружающей среды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2024 год</c:v>
                </c:pt>
                <c:pt idx="1">
                  <c:v>2025 год</c:v>
                </c:pt>
                <c:pt idx="2">
                  <c:v>2026 год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3"/>
                <c:pt idx="0">
                  <c:v>180.5</c:v>
                </c:pt>
                <c:pt idx="1">
                  <c:v>180.5</c:v>
                </c:pt>
                <c:pt idx="2">
                  <c:v>180.5</c:v>
                </c:pt>
              </c:numCache>
            </c:numRef>
          </c:val>
        </c:ser>
        <c:axId val="169830272"/>
        <c:axId val="169831808"/>
      </c:barChart>
      <c:catAx>
        <c:axId val="169830272"/>
        <c:scaling>
          <c:orientation val="minMax"/>
        </c:scaling>
        <c:axPos val="b"/>
        <c:tickLblPos val="nextTo"/>
        <c:crossAx val="169831808"/>
        <c:crosses val="autoZero"/>
        <c:auto val="1"/>
        <c:lblAlgn val="ctr"/>
        <c:lblOffset val="100"/>
      </c:catAx>
      <c:valAx>
        <c:axId val="169831808"/>
        <c:scaling>
          <c:orientation val="minMax"/>
        </c:scaling>
        <c:axPos val="l"/>
        <c:majorGridlines/>
        <c:numFmt formatCode="General" sourceLinked="1"/>
        <c:tickLblPos val="nextTo"/>
        <c:crossAx val="16983027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9841920219287379"/>
          <c:y val="0.26859018152211944"/>
          <c:w val="0.27163120026978321"/>
          <c:h val="0.4474666579335298"/>
        </c:manualLayout>
      </c:layout>
      <c:txPr>
        <a:bodyPr/>
        <a:lstStyle/>
        <a:p>
          <a:pPr>
            <a:defRPr sz="16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pieChart>
        <c:varyColors val="1"/>
        <c:firstSliceAng val="0"/>
      </c:pieChart>
    </c:plotArea>
    <c:legend>
      <c:legendPos val="r"/>
      <c:layout>
        <c:manualLayout>
          <c:xMode val="edge"/>
          <c:yMode val="edge"/>
          <c:x val="0.63789358872835389"/>
          <c:y val="0.33205910266305139"/>
          <c:w val="0.33933601278967579"/>
          <c:h val="0.57065563024059729"/>
        </c:manualLayout>
      </c:layout>
      <c:txPr>
        <a:bodyPr/>
        <a:lstStyle/>
        <a:p>
          <a:pPr>
            <a:defRPr sz="1600"/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0"/>
          <c:y val="3.6879876461564445E-2"/>
          <c:w val="0.71150648628339963"/>
          <c:h val="0.88174273086921739"/>
        </c:manualLayout>
      </c:layout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Культура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c:spPr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52</a:t>
                    </a:r>
                    <a:r>
                      <a:rPr lang="ru-RU" baseline="0" dirty="0" smtClean="0"/>
                      <a:t> 072,03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1.4217922463735341E-3"/>
                  <c:y val="-2.1480533055495889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54</a:t>
                    </a:r>
                    <a:r>
                      <a:rPr lang="ru-RU" baseline="0" dirty="0" smtClean="0"/>
                      <a:t> 595,07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52</a:t>
                    </a:r>
                    <a:r>
                      <a:rPr lang="ru-RU" baseline="0" dirty="0" smtClean="0"/>
                      <a:t> 730,13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strRef>
              <c:f>Лист1!$A$2:$A$4</c:f>
              <c:strCache>
                <c:ptCount val="3"/>
                <c:pt idx="0">
                  <c:v>2024 год</c:v>
                </c:pt>
                <c:pt idx="1">
                  <c:v>2025 год</c:v>
                </c:pt>
                <c:pt idx="2">
                  <c:v>2026 год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52072.03</c:v>
                </c:pt>
                <c:pt idx="1">
                  <c:v>54595.07</c:v>
                </c:pt>
                <c:pt idx="2">
                  <c:v>52730.13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Другие вопросы в области культуры, кинематографии</c:v>
                </c:pt>
              </c:strCache>
            </c:strRef>
          </c:tx>
          <c:spPr>
            <a:ln w="28575">
              <a:solidFill>
                <a:schemeClr val="tx1"/>
              </a:solidFill>
            </a:ln>
          </c:spPr>
          <c:dLbls>
            <c:dLbl>
              <c:idx val="0"/>
              <c:layout>
                <c:manualLayout>
                  <c:x val="7.1089612318676861E-3"/>
                  <c:y val="-6.0145492555388494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7 790,60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2.843584492747082E-3"/>
                  <c:y val="6.0145492555388494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7</a:t>
                    </a:r>
                    <a:r>
                      <a:rPr lang="ru-RU" baseline="0" dirty="0" smtClean="0"/>
                      <a:t> 790,60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>
                <c:manualLayout>
                  <c:x val="0"/>
                  <c:y val="-2.7924692972144654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7</a:t>
                    </a:r>
                    <a:r>
                      <a:rPr lang="ru-RU" baseline="0" dirty="0" smtClean="0"/>
                      <a:t> 790,60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strRef>
              <c:f>Лист1!$A$2:$A$4</c:f>
              <c:strCache>
                <c:ptCount val="3"/>
                <c:pt idx="0">
                  <c:v>2024 год</c:v>
                </c:pt>
                <c:pt idx="1">
                  <c:v>2025 год</c:v>
                </c:pt>
                <c:pt idx="2">
                  <c:v>2026 год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7790.6</c:v>
                </c:pt>
                <c:pt idx="1">
                  <c:v>7790.6</c:v>
                </c:pt>
                <c:pt idx="2">
                  <c:v>7790.6</c:v>
                </c:pt>
              </c:numCache>
            </c:numRef>
          </c:val>
        </c:ser>
        <c:gapWidth val="16"/>
        <c:overlap val="100"/>
        <c:axId val="171431040"/>
        <c:axId val="171432576"/>
      </c:barChart>
      <c:catAx>
        <c:axId val="171431040"/>
        <c:scaling>
          <c:orientation val="minMax"/>
        </c:scaling>
        <c:axPos val="b"/>
        <c:tickLblPos val="nextTo"/>
        <c:crossAx val="171432576"/>
        <c:crosses val="autoZero"/>
        <c:auto val="1"/>
        <c:lblAlgn val="ctr"/>
        <c:lblOffset val="100"/>
      </c:catAx>
      <c:valAx>
        <c:axId val="171432576"/>
        <c:scaling>
          <c:orientation val="minMax"/>
        </c:scaling>
        <c:axPos val="l"/>
        <c:majorGridlines/>
        <c:numFmt formatCode="General" sourceLinked="1"/>
        <c:tickLblPos val="none"/>
        <c:crossAx val="171431040"/>
        <c:crosses val="autoZero"/>
        <c:crossBetween val="between"/>
      </c:valAx>
      <c:spPr>
        <a:solidFill>
          <a:schemeClr val="accent5">
            <a:lumMod val="20000"/>
            <a:lumOff val="80000"/>
          </a:schemeClr>
        </a:solidFill>
      </c:spPr>
    </c:plotArea>
    <c:legend>
      <c:legendPos val="r"/>
      <c:layout>
        <c:manualLayout>
          <c:xMode val="edge"/>
          <c:yMode val="edge"/>
          <c:x val="0.73536886216765318"/>
          <c:y val="0.18299299937588118"/>
          <c:w val="0.26463113783234676"/>
          <c:h val="0.64731078948570187"/>
        </c:manualLayout>
      </c:layout>
      <c:spPr>
        <a:solidFill>
          <a:schemeClr val="accent5">
            <a:lumMod val="20000"/>
            <a:lumOff val="80000"/>
          </a:schemeClr>
        </a:solidFill>
      </c:spPr>
      <c:txPr>
        <a:bodyPr/>
        <a:lstStyle/>
        <a:p>
          <a:pPr>
            <a:defRPr sz="1600"/>
          </a:pPr>
          <a:endParaRPr lang="ru-RU"/>
        </a:p>
      </c:txPr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3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view3D>
      <c:rotX val="75"/>
      <c:rotY val="7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2024 год</c:v>
                </c:pt>
              </c:strCache>
            </c:strRef>
          </c:tx>
          <c:explosion val="25"/>
          <c:dPt>
            <c:idx val="0"/>
            <c:spPr>
              <a:solidFill>
                <a:schemeClr val="accent6"/>
              </a:solidFill>
            </c:spPr>
          </c:dPt>
          <c:dLbls>
            <c:dLbl>
              <c:idx val="2"/>
              <c:layout>
                <c:manualLayout>
                  <c:x val="0.12873252178329392"/>
                  <c:y val="0.10298235184270305"/>
                </c:manualLayout>
              </c:layout>
              <c:tx>
                <c:rich>
                  <a:bodyPr/>
                  <a:lstStyle/>
                  <a:p>
                    <a:r>
                      <a:rPr lang="ru-RU" sz="1600" dirty="0" smtClean="0"/>
                      <a:t>11</a:t>
                    </a:r>
                    <a:r>
                      <a:rPr lang="ru-RU" sz="1600" baseline="0" dirty="0" smtClean="0"/>
                      <a:t> 933,53</a:t>
                    </a:r>
                    <a:endParaRPr lang="en-US" dirty="0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Лист1!$A$2:$A$5</c:f>
              <c:strCache>
                <c:ptCount val="4"/>
                <c:pt idx="0">
                  <c:v>Пенсионное обеспечение</c:v>
                </c:pt>
                <c:pt idx="1">
                  <c:v>Социальное обеспечение  населения</c:v>
                </c:pt>
                <c:pt idx="2">
                  <c:v>Охрана семьи и детства</c:v>
                </c:pt>
                <c:pt idx="3">
                  <c:v>Другие вопросы в области социальной политики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4300</c:v>
                </c:pt>
                <c:pt idx="1">
                  <c:v>9093</c:v>
                </c:pt>
                <c:pt idx="2">
                  <c:v>11933.53</c:v>
                </c:pt>
                <c:pt idx="3">
                  <c:v>107</c:v>
                </c:pt>
              </c:numCache>
            </c:numRef>
          </c:val>
        </c:ser>
      </c:pie3DChart>
    </c:plotArea>
    <c:plotVisOnly val="1"/>
    <c:dispBlanksAs val="zero"/>
  </c:chart>
  <c:spPr>
    <a:solidFill>
      <a:schemeClr val="accent1">
        <a:lumMod val="40000"/>
        <a:lumOff val="60000"/>
      </a:schemeClr>
    </a:solidFill>
  </c:spPr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3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>
        <c:manualLayout>
          <c:xMode val="edge"/>
          <c:yMode val="edge"/>
          <c:x val="0.36809135635012363"/>
          <c:y val="2.1328132624002342E-2"/>
        </c:manualLayout>
      </c:layout>
    </c:title>
    <c:view3D>
      <c:rotX val="75"/>
      <c:rotY val="80"/>
      <c:perspective val="30"/>
    </c:view3D>
    <c:plotArea>
      <c:layout>
        <c:manualLayout>
          <c:layoutTarget val="inner"/>
          <c:xMode val="edge"/>
          <c:yMode val="edge"/>
          <c:x val="5.7273901573125383E-2"/>
          <c:y val="0.19421248584245962"/>
          <c:w val="0.81793934660855083"/>
          <c:h val="0.6920697995949535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2025 год</c:v>
                </c:pt>
              </c:strCache>
            </c:strRef>
          </c:tx>
          <c:explosion val="25"/>
          <c:dPt>
            <c:idx val="0"/>
            <c:spPr>
              <a:solidFill>
                <a:schemeClr val="accent6"/>
              </a:solidFill>
            </c:spPr>
          </c:dPt>
          <c:dLbls>
            <c:dLbl>
              <c:idx val="0"/>
              <c:layout>
                <c:manualLayout>
                  <c:x val="-0.13730491388187391"/>
                  <c:y val="-5.8892414515065598E-2"/>
                </c:manualLayout>
              </c:layout>
              <c:showVal val="1"/>
            </c:dLbl>
            <c:dLbl>
              <c:idx val="1"/>
              <c:layout>
                <c:manualLayout>
                  <c:x val="0.11674024196316539"/>
                  <c:y val="-0.19774898790214138"/>
                </c:manualLayout>
              </c:layout>
              <c:showVal val="1"/>
            </c:dLbl>
            <c:dLbl>
              <c:idx val="2"/>
              <c:layout>
                <c:manualLayout>
                  <c:x val="1.2087172735367765E-2"/>
                  <c:y val="0.21301399637448706"/>
                </c:manualLayout>
              </c:layout>
              <c:showVal val="1"/>
            </c:dLbl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Лист1!$A$2:$A$5</c:f>
              <c:strCache>
                <c:ptCount val="4"/>
                <c:pt idx="0">
                  <c:v>Пенсионное обеспечение</c:v>
                </c:pt>
                <c:pt idx="1">
                  <c:v>Социальное обеспечение населения</c:v>
                </c:pt>
                <c:pt idx="2">
                  <c:v>Охрана семьи и детства</c:v>
                </c:pt>
                <c:pt idx="3">
                  <c:v>Другие вопросы в области социальной политики</c:v>
                </c:pt>
              </c:strCache>
            </c:strRef>
          </c:cat>
          <c:val>
            <c:numRef>
              <c:f>Лист1!$B$2:$B$5</c:f>
              <c:numCache>
                <c:formatCode>#,##0.00</c:formatCode>
                <c:ptCount val="4"/>
                <c:pt idx="0">
                  <c:v>4300</c:v>
                </c:pt>
                <c:pt idx="1">
                  <c:v>9737</c:v>
                </c:pt>
                <c:pt idx="2" formatCode="General">
                  <c:v>12701.33</c:v>
                </c:pt>
                <c:pt idx="3" formatCode="General">
                  <c:v>107</c:v>
                </c:pt>
              </c:numCache>
            </c:numRef>
          </c:val>
        </c:ser>
      </c:pie3DChart>
    </c:plotArea>
    <c:plotVisOnly val="1"/>
    <c:dispBlanksAs val="zero"/>
  </c:chart>
  <c:spPr>
    <a:solidFill>
      <a:schemeClr val="accent4">
        <a:lumMod val="40000"/>
        <a:lumOff val="60000"/>
      </a:schemeClr>
    </a:solidFill>
  </c:spPr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3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>
        <c:manualLayout>
          <c:xMode val="edge"/>
          <c:yMode val="edge"/>
          <c:x val="0.33813427212495073"/>
          <c:y val="2.9394951141415437E-2"/>
        </c:manualLayout>
      </c:layout>
    </c:title>
    <c:view3D>
      <c:rotX val="75"/>
      <c:rotY val="50"/>
      <c:perspective val="30"/>
    </c:view3D>
    <c:plotArea>
      <c:layout>
        <c:manualLayout>
          <c:layoutTarget val="inner"/>
          <c:xMode val="edge"/>
          <c:yMode val="edge"/>
          <c:x val="9.2550506978878663E-2"/>
          <c:y val="0.16286809757456491"/>
          <c:w val="0.90505103130627162"/>
          <c:h val="0.4608646302981260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2026 год</c:v>
                </c:pt>
              </c:strCache>
            </c:strRef>
          </c:tx>
          <c:explosion val="25"/>
          <c:dPt>
            <c:idx val="0"/>
            <c:spPr>
              <a:solidFill>
                <a:schemeClr val="accent6"/>
              </a:solidFill>
            </c:spPr>
          </c:dPt>
          <c:dLbls>
            <c:dLbl>
              <c:idx val="1"/>
              <c:layout>
                <c:manualLayout>
                  <c:x val="-4.852529021924539E-3"/>
                  <c:y val="-0.13245315197150564"/>
                </c:manualLayout>
              </c:layout>
              <c:showVal val="1"/>
            </c:dLbl>
            <c:dLbl>
              <c:idx val="2"/>
              <c:layout>
                <c:manualLayout>
                  <c:x val="0.13795284946931621"/>
                  <c:y val="8.4896454291148504E-2"/>
                </c:manualLayout>
              </c:layout>
              <c:showVal val="1"/>
            </c:dLbl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Лист1!$A$2:$A$5</c:f>
              <c:strCache>
                <c:ptCount val="4"/>
                <c:pt idx="0">
                  <c:v>Пенсионное обеспечение</c:v>
                </c:pt>
                <c:pt idx="1">
                  <c:v>Социальное обеспечение населения</c:v>
                </c:pt>
                <c:pt idx="2">
                  <c:v>Охрана семьи и детства</c:v>
                </c:pt>
                <c:pt idx="3">
                  <c:v>Другие вопросы в области социальной политики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4300</c:v>
                </c:pt>
                <c:pt idx="1">
                  <c:v>10190</c:v>
                </c:pt>
                <c:pt idx="2">
                  <c:v>11125.73000000001</c:v>
                </c:pt>
                <c:pt idx="3">
                  <c:v>107</c:v>
                </c:pt>
              </c:numCache>
            </c:numRef>
          </c:val>
        </c:ser>
      </c:pie3DChart>
    </c:plotArea>
    <c:legend>
      <c:legendPos val="b"/>
      <c:layout>
        <c:manualLayout>
          <c:xMode val="edge"/>
          <c:yMode val="edge"/>
          <c:x val="4.3161985650960785E-2"/>
          <c:y val="0.73111030780991149"/>
          <c:w val="0.91640790885759438"/>
          <c:h val="0.2688896921900899"/>
        </c:manualLayout>
      </c:layout>
      <c:spPr>
        <a:solidFill>
          <a:schemeClr val="bg1">
            <a:lumMod val="85000"/>
          </a:schemeClr>
        </a:solidFill>
      </c:spPr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zero"/>
  </c:chart>
  <c:spPr>
    <a:solidFill>
      <a:schemeClr val="accent5">
        <a:lumMod val="40000"/>
        <a:lumOff val="60000"/>
      </a:schemeClr>
    </a:solidFill>
  </c:spPr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3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plotArea>
      <c:layout/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Массовый спорт</c:v>
                </c:pt>
              </c:strCache>
            </c:strRef>
          </c:tx>
          <c:spPr>
            <a:blipFill>
              <a:blip xmlns:r="http://schemas.openxmlformats.org/officeDocument/2006/relationships" r:embed="rId1"/>
              <a:tile tx="0" ty="0" sx="100000" sy="100000" flip="none" algn="tl"/>
            </a:blipFill>
            <a:ln w="31750">
              <a:solidFill>
                <a:schemeClr val="tx1"/>
              </a:solidFill>
            </a:ln>
          </c:spPr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2</a:t>
                    </a:r>
                    <a:r>
                      <a:rPr lang="ru-RU" baseline="0" dirty="0" smtClean="0"/>
                      <a:t> 670</a:t>
                    </a:r>
                    <a:r>
                      <a:rPr lang="ru-RU" dirty="0" smtClean="0"/>
                      <a:t>,0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150,0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150,0,0</a:t>
                    </a:r>
                  </a:p>
                </c:rich>
              </c:tx>
              <c:showVal val="1"/>
            </c:dLbl>
            <c:showVal val="1"/>
          </c:dLbls>
          <c:cat>
            <c:strRef>
              <c:f>Лист1!$A$2:$A$4</c:f>
              <c:strCache>
                <c:ptCount val="3"/>
                <c:pt idx="0">
                  <c:v>2024 год</c:v>
                </c:pt>
                <c:pt idx="1">
                  <c:v>2025 год</c:v>
                </c:pt>
                <c:pt idx="2">
                  <c:v>2026 год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 formatCode="#,##0.00">
                  <c:v>2670</c:v>
                </c:pt>
                <c:pt idx="1">
                  <c:v>150</c:v>
                </c:pt>
                <c:pt idx="2">
                  <c:v>150</c:v>
                </c:pt>
              </c:numCache>
            </c:numRef>
          </c:val>
        </c:ser>
        <c:gapWidth val="48"/>
        <c:overlap val="100"/>
        <c:axId val="174390656"/>
        <c:axId val="174597248"/>
      </c:barChart>
      <c:catAx>
        <c:axId val="174390656"/>
        <c:scaling>
          <c:orientation val="minMax"/>
        </c:scaling>
        <c:axPos val="b"/>
        <c:tickLblPos val="nextTo"/>
        <c:crossAx val="174597248"/>
        <c:crosses val="autoZero"/>
        <c:auto val="1"/>
        <c:lblAlgn val="ctr"/>
        <c:lblOffset val="100"/>
      </c:catAx>
      <c:valAx>
        <c:axId val="174597248"/>
        <c:scaling>
          <c:orientation val="minMax"/>
        </c:scaling>
        <c:axPos val="l"/>
        <c:majorGridlines/>
        <c:numFmt formatCode="#,##0.00" sourceLinked="1"/>
        <c:tickLblPos val="nextTo"/>
        <c:crossAx val="174390656"/>
        <c:crosses val="autoZero"/>
        <c:crossBetween val="between"/>
      </c:valAx>
    </c:plotArea>
    <c:plotVisOnly val="1"/>
    <c:dispBlanksAs val="gap"/>
  </c:chart>
  <c:spPr>
    <a:solidFill>
      <a:schemeClr val="accent2">
        <a:lumMod val="40000"/>
        <a:lumOff val="60000"/>
      </a:schemeClr>
    </a:solidFill>
  </c:spPr>
  <c:txPr>
    <a:bodyPr/>
    <a:lstStyle/>
    <a:p>
      <a:pPr>
        <a:defRPr sz="1800"/>
      </a:pPr>
      <a:endParaRPr lang="ru-RU"/>
    </a:p>
  </c:txPr>
  <c:externalData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  <c:txPr>
        <a:bodyPr/>
        <a:lstStyle/>
        <a:p>
          <a:pPr algn="ctr">
            <a:defRPr/>
          </a:pPr>
          <a:endParaRPr lang="ru-RU"/>
        </a:p>
      </c:txPr>
    </c:title>
    <c:plotArea>
      <c:layout>
        <c:manualLayout>
          <c:layoutTarget val="inner"/>
          <c:xMode val="edge"/>
          <c:yMode val="edge"/>
          <c:x val="0.13952050175152031"/>
          <c:y val="0.15918793503480291"/>
          <c:w val="0.85614267136015365"/>
          <c:h val="0.69100553556095512"/>
        </c:manualLayout>
      </c:layout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Инвестиции в основной капитал за счет всех источников финансирования, тыс. руб.</c:v>
                </c:pt>
              </c:strCache>
            </c:strRef>
          </c:tx>
          <c:marker>
            <c:symbol val="square"/>
            <c:size val="10"/>
          </c:marker>
          <c:dLbls>
            <c:dLbl>
              <c:idx val="1"/>
              <c:layout>
                <c:manualLayout>
                  <c:x val="4.3368268883267084E-3"/>
                  <c:y val="-2.3201856148491878E-2"/>
                </c:manualLayout>
              </c:layout>
              <c:showVal val="1"/>
            </c:dLbl>
            <c:dLbl>
              <c:idx val="2"/>
              <c:layout>
                <c:manualLayout>
                  <c:x val="1.4456089627755691E-2"/>
                  <c:y val="9.2807424593967548E-3"/>
                </c:manualLayout>
              </c:layout>
              <c:showVal val="1"/>
            </c:dLbl>
            <c:dLbl>
              <c:idx val="3"/>
              <c:layout>
                <c:manualLayout>
                  <c:x val="-1.4457227902529518E-3"/>
                  <c:y val="-1.1600928074245941E-2"/>
                </c:manualLayout>
              </c:layout>
              <c:showVal val="1"/>
            </c:dLbl>
            <c:dLbl>
              <c:idx val="4"/>
              <c:layout>
                <c:manualLayout>
                  <c:x val="-1.5901698590531161E-2"/>
                  <c:y val="4.8723897911833076E-2"/>
                </c:manualLayout>
              </c:layout>
              <c:showVal val="1"/>
            </c:dLbl>
            <c:showVal val="1"/>
          </c:dLbls>
          <c:cat>
            <c:strRef>
              <c:f>Лист1!$A$2:$A$6</c:f>
              <c:strCache>
                <c:ptCount val="5"/>
                <c:pt idx="0">
                  <c:v>2022 год (отчет)</c:v>
                </c:pt>
                <c:pt idx="1">
                  <c:v>2023 год</c:v>
                </c:pt>
                <c:pt idx="2">
                  <c:v>2024 год</c:v>
                </c:pt>
                <c:pt idx="3">
                  <c:v>2025 год</c:v>
                </c:pt>
                <c:pt idx="4">
                  <c:v>2026 год</c:v>
                </c:pt>
              </c:strCache>
            </c:strRef>
          </c:cat>
          <c:val>
            <c:numRef>
              <c:f>Лист1!$B$2:$B$6</c:f>
              <c:numCache>
                <c:formatCode>#,##0</c:formatCode>
                <c:ptCount val="5"/>
                <c:pt idx="0">
                  <c:v>988941</c:v>
                </c:pt>
                <c:pt idx="1">
                  <c:v>627464.4</c:v>
                </c:pt>
                <c:pt idx="2">
                  <c:v>549746</c:v>
                </c:pt>
                <c:pt idx="3">
                  <c:v>729000</c:v>
                </c:pt>
                <c:pt idx="4">
                  <c:v>417255</c:v>
                </c:pt>
              </c:numCache>
            </c:numRef>
          </c:val>
        </c:ser>
        <c:marker val="1"/>
        <c:axId val="159358336"/>
        <c:axId val="159368320"/>
      </c:lineChart>
      <c:catAx>
        <c:axId val="159358336"/>
        <c:scaling>
          <c:orientation val="minMax"/>
        </c:scaling>
        <c:axPos val="b"/>
        <c:tickLblPos val="nextTo"/>
        <c:crossAx val="159368320"/>
        <c:crosses val="autoZero"/>
        <c:auto val="1"/>
        <c:lblAlgn val="ctr"/>
        <c:lblOffset val="100"/>
      </c:catAx>
      <c:valAx>
        <c:axId val="159368320"/>
        <c:scaling>
          <c:logBase val="2"/>
          <c:orientation val="minMax"/>
        </c:scaling>
        <c:axPos val="l"/>
        <c:majorGridlines/>
        <c:numFmt formatCode="#,##0" sourceLinked="1"/>
        <c:tickLblPos val="nextTo"/>
        <c:crossAx val="159358336"/>
        <c:crosses val="autoZero"/>
        <c:crossBetween val="between"/>
      </c:valAx>
    </c:plotArea>
    <c:plotVisOnly val="1"/>
    <c:dispBlanksAs val="gap"/>
  </c:chart>
  <c:spPr>
    <a:solidFill>
      <a:schemeClr val="tx2">
        <a:lumMod val="20000"/>
        <a:lumOff val="80000"/>
      </a:schemeClr>
    </a:solidFill>
  </c:spPr>
  <c:txPr>
    <a:bodyPr/>
    <a:lstStyle/>
    <a:p>
      <a:pPr>
        <a:defRPr sz="1800"/>
      </a:pPr>
      <a:endParaRPr lang="ru-RU"/>
    </a:p>
  </c:txPr>
  <c:externalData r:id="rId1"/>
</c:chartSpace>
</file>

<file path=ppt/charts/chart4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  <c:txPr>
        <a:bodyPr/>
        <a:lstStyle/>
        <a:p>
          <a:pPr algn="ctr">
            <a:defRPr/>
          </a:pPr>
          <a:endParaRPr lang="ru-RU"/>
        </a:p>
      </c:txPr>
    </c:title>
    <c:view3D>
      <c:rAngAx val="1"/>
    </c:view3D>
    <c:plotArea>
      <c:layout>
        <c:manualLayout>
          <c:layoutTarget val="inner"/>
          <c:xMode val="edge"/>
          <c:yMode val="edge"/>
          <c:x val="8.5946954307446297E-2"/>
          <c:y val="0.17864458512546269"/>
          <c:w val="0.91405302730077864"/>
          <c:h val="0.7163888540604566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Обслуживание государственного и муниципального долга</c:v>
                </c:pt>
              </c:strCache>
            </c:strRef>
          </c:tx>
          <c:dLbls>
            <c:dLbl>
              <c:idx val="0"/>
              <c:layout>
                <c:manualLayout>
                  <c:x val="1.9689299690285635E-2"/>
                  <c:y val="-0.11149009237068896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5,5 тыс. руб.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3.2380554291922048E-2"/>
                  <c:y val="-4.7968380497405073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50,0 тыс. руб.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>
                <c:manualLayout>
                  <c:x val="4.3264221285838532E-2"/>
                  <c:y val="-4.9906161220182023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50,0 тыс. руб.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strRef>
              <c:f>Лист1!$A$2:$A$4</c:f>
              <c:strCache>
                <c:ptCount val="3"/>
                <c:pt idx="0">
                  <c:v>2024 год</c:v>
                </c:pt>
                <c:pt idx="1">
                  <c:v>2025 год</c:v>
                </c:pt>
                <c:pt idx="2">
                  <c:v>2026 год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5.5</c:v>
                </c:pt>
                <c:pt idx="1">
                  <c:v>50</c:v>
                </c:pt>
                <c:pt idx="2">
                  <c:v>50</c:v>
                </c:pt>
              </c:numCache>
            </c:numRef>
          </c:val>
        </c:ser>
        <c:gapWidth val="50"/>
        <c:shape val="cone"/>
        <c:axId val="174634880"/>
        <c:axId val="174636416"/>
        <c:axId val="0"/>
      </c:bar3DChart>
      <c:catAx>
        <c:axId val="174634880"/>
        <c:scaling>
          <c:orientation val="minMax"/>
        </c:scaling>
        <c:axPos val="b"/>
        <c:tickLblPos val="nextTo"/>
        <c:crossAx val="174636416"/>
        <c:crosses val="autoZero"/>
        <c:auto val="1"/>
        <c:lblAlgn val="ctr"/>
        <c:lblOffset val="100"/>
      </c:catAx>
      <c:valAx>
        <c:axId val="174636416"/>
        <c:scaling>
          <c:orientation val="minMax"/>
        </c:scaling>
        <c:axPos val="l"/>
        <c:majorGridlines/>
        <c:numFmt formatCode="General" sourceLinked="1"/>
        <c:tickLblPos val="nextTo"/>
        <c:crossAx val="174634880"/>
        <c:crosses val="autoZero"/>
        <c:crossBetween val="between"/>
        <c:majorUnit val="100"/>
      </c:valAx>
    </c:plotArea>
    <c:plotVisOnly val="1"/>
    <c:dispBlanksAs val="gap"/>
  </c:chart>
  <c:spPr>
    <a:solidFill>
      <a:schemeClr val="bg1"/>
    </a:solidFill>
  </c:spPr>
  <c:txPr>
    <a:bodyPr/>
    <a:lstStyle/>
    <a:p>
      <a:pPr>
        <a:defRPr sz="1800"/>
      </a:pPr>
      <a:endParaRPr lang="ru-RU"/>
    </a:p>
  </c:txPr>
  <c:externalData r:id="rId1"/>
</c:chartSpace>
</file>

<file path=ppt/charts/chart4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0.10697283635151654"/>
          <c:y val="9.4978078525852119E-2"/>
          <c:w val="0.70446026830352182"/>
          <c:h val="0.73450127756643202"/>
        </c:manualLayout>
      </c:layout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Дотации на выравнивание бюджетной обеспеченности субъектов РФ и муниципальных образований</c:v>
                </c:pt>
              </c:strCache>
            </c:strRef>
          </c:tx>
          <c:dLbls>
            <c:dLbl>
              <c:idx val="0"/>
              <c:spPr/>
              <c:txPr>
                <a:bodyPr/>
                <a:lstStyle/>
                <a:p>
                  <a:pPr>
                    <a:defRPr sz="1700"/>
                  </a:pPr>
                  <a:endParaRPr lang="ru-RU"/>
                </a:p>
              </c:txPr>
            </c:dLbl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dLblPos val="ctr"/>
            <c:showVal val="1"/>
          </c:dLbls>
          <c:cat>
            <c:strRef>
              <c:f>Лист1!$A$2:$A$4</c:f>
              <c:strCache>
                <c:ptCount val="3"/>
                <c:pt idx="0">
                  <c:v>2024 год</c:v>
                </c:pt>
                <c:pt idx="1">
                  <c:v>2025 год</c:v>
                </c:pt>
                <c:pt idx="2">
                  <c:v>2026 год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5082</c:v>
                </c:pt>
                <c:pt idx="1">
                  <c:v>5074</c:v>
                </c:pt>
                <c:pt idx="2">
                  <c:v>5063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Прочие межбюджетные трансферты общего характера</c:v>
                </c:pt>
              </c:strCache>
            </c:strRef>
          </c:tx>
          <c:dLbls>
            <c:txPr>
              <a:bodyPr/>
              <a:lstStyle/>
              <a:p>
                <a:pPr>
                  <a:defRPr sz="1700"/>
                </a:pPr>
                <a:endParaRPr lang="ru-RU"/>
              </a:p>
            </c:txPr>
            <c:dLblPos val="ctr"/>
            <c:showVal val="1"/>
          </c:dLbls>
          <c:cat>
            <c:strRef>
              <c:f>Лист1!$A$2:$A$4</c:f>
              <c:strCache>
                <c:ptCount val="3"/>
                <c:pt idx="0">
                  <c:v>2024 год</c:v>
                </c:pt>
                <c:pt idx="1">
                  <c:v>2025 год</c:v>
                </c:pt>
                <c:pt idx="2">
                  <c:v>2026 год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42988.3</c:v>
                </c:pt>
                <c:pt idx="1">
                  <c:v>42312.6</c:v>
                </c:pt>
                <c:pt idx="2">
                  <c:v>38685.800000000003</c:v>
                </c:pt>
              </c:numCache>
            </c:numRef>
          </c:val>
        </c:ser>
        <c:overlap val="100"/>
        <c:axId val="174581248"/>
        <c:axId val="174582784"/>
      </c:barChart>
      <c:catAx>
        <c:axId val="174581248"/>
        <c:scaling>
          <c:orientation val="minMax"/>
        </c:scaling>
        <c:axPos val="b"/>
        <c:tickLblPos val="nextTo"/>
        <c:crossAx val="174582784"/>
        <c:crosses val="autoZero"/>
        <c:auto val="1"/>
        <c:lblAlgn val="ctr"/>
        <c:lblOffset val="100"/>
      </c:catAx>
      <c:valAx>
        <c:axId val="174582784"/>
        <c:scaling>
          <c:orientation val="minMax"/>
        </c:scaling>
        <c:axPos val="l"/>
        <c:majorGridlines/>
        <c:numFmt formatCode="General" sourceLinked="1"/>
        <c:tickLblPos val="nextTo"/>
        <c:crossAx val="17458124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1442270303299646"/>
          <c:y val="0.20953957786927541"/>
          <c:w val="0.18410755286449668"/>
          <c:h val="0.57578188667024943"/>
        </c:manualLayout>
      </c:layout>
      <c:txPr>
        <a:bodyPr/>
        <a:lstStyle/>
        <a:p>
          <a:pPr>
            <a:defRPr sz="12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plotArea>
      <c:layout>
        <c:manualLayout>
          <c:layoutTarget val="inner"/>
          <c:xMode val="edge"/>
          <c:yMode val="edge"/>
          <c:x val="2.1684134441633585E-2"/>
          <c:y val="0.20044679600235196"/>
          <c:w val="0.9681966028189376"/>
          <c:h val="0.6359632823674839"/>
        </c:manualLayout>
      </c:layout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Отгружено товаров собственного производства, выполнено работ, услуг по полному кругу организаций, тыс. руб. </c:v>
                </c:pt>
              </c:strCache>
            </c:strRef>
          </c:tx>
          <c:marker>
            <c:symbol val="square"/>
            <c:size val="10"/>
          </c:marker>
          <c:dLbls>
            <c:dLbl>
              <c:idx val="0"/>
              <c:layout>
                <c:manualLayout>
                  <c:x val="-1.1564871702204575E-2"/>
                  <c:y val="4.9382716049382921E-2"/>
                </c:manualLayout>
              </c:layout>
              <c:showVal val="1"/>
            </c:dLbl>
            <c:dLbl>
              <c:idx val="1"/>
              <c:layout>
                <c:manualLayout>
                  <c:x val="-1.5901698590531262E-2"/>
                  <c:y val="4.2328042328042284E-2"/>
                </c:manualLayout>
              </c:layout>
              <c:showVal val="1"/>
            </c:dLbl>
            <c:dLbl>
              <c:idx val="2"/>
              <c:layout>
                <c:manualLayout>
                  <c:x val="-3.6140224069389229E-2"/>
                  <c:y val="4.7030972980229423E-2"/>
                </c:manualLayout>
              </c:layout>
              <c:showVal val="1"/>
            </c:dLbl>
            <c:dLbl>
              <c:idx val="3"/>
              <c:layout>
                <c:manualLayout>
                  <c:x val="-5.6378749548247196E-2"/>
                  <c:y val="5.6437389770723101E-2"/>
                </c:manualLayout>
              </c:layout>
              <c:showVal val="1"/>
            </c:dLbl>
            <c:dLbl>
              <c:idx val="4"/>
              <c:layout>
                <c:manualLayout>
                  <c:x val="-2.8912179255510331E-3"/>
                  <c:y val="4.9382716049382984E-2"/>
                </c:manualLayout>
              </c:layout>
              <c:showVal val="1"/>
            </c:dLbl>
            <c:showVal val="1"/>
          </c:dLbls>
          <c:cat>
            <c:strRef>
              <c:f>Лист1!$A$2:$A$6</c:f>
              <c:strCache>
                <c:ptCount val="5"/>
                <c:pt idx="0">
                  <c:v>2022 год (отчет)</c:v>
                </c:pt>
                <c:pt idx="1">
                  <c:v>2023 год</c:v>
                </c:pt>
                <c:pt idx="2">
                  <c:v>2024 год</c:v>
                </c:pt>
                <c:pt idx="3">
                  <c:v>2025 год</c:v>
                </c:pt>
                <c:pt idx="4">
                  <c:v>2026 год</c:v>
                </c:pt>
              </c:strCache>
            </c:strRef>
          </c:cat>
          <c:val>
            <c:numRef>
              <c:f>Лист1!$B$2:$B$6</c:f>
              <c:numCache>
                <c:formatCode>#,##0.00</c:formatCode>
                <c:ptCount val="5"/>
                <c:pt idx="0">
                  <c:v>888164.2</c:v>
                </c:pt>
                <c:pt idx="1">
                  <c:v>930316.2</c:v>
                </c:pt>
                <c:pt idx="2">
                  <c:v>983442.3</c:v>
                </c:pt>
                <c:pt idx="3">
                  <c:v>1033210.6</c:v>
                </c:pt>
                <c:pt idx="4">
                  <c:v>1086213.4000000004</c:v>
                </c:pt>
              </c:numCache>
            </c:numRef>
          </c:val>
        </c:ser>
        <c:marker val="1"/>
        <c:axId val="160568832"/>
        <c:axId val="160570368"/>
      </c:lineChart>
      <c:catAx>
        <c:axId val="160568832"/>
        <c:scaling>
          <c:orientation val="minMax"/>
        </c:scaling>
        <c:axPos val="b"/>
        <c:tickLblPos val="nextTo"/>
        <c:crossAx val="160570368"/>
        <c:crosses val="autoZero"/>
        <c:auto val="1"/>
        <c:lblAlgn val="ctr"/>
        <c:lblOffset val="100"/>
      </c:catAx>
      <c:valAx>
        <c:axId val="160570368"/>
        <c:scaling>
          <c:orientation val="minMax"/>
        </c:scaling>
        <c:axPos val="l"/>
        <c:majorGridlines/>
        <c:numFmt formatCode="#,##0.00" sourceLinked="1"/>
        <c:tickLblPos val="none"/>
        <c:crossAx val="160568832"/>
        <c:crosses val="autoZero"/>
        <c:crossBetween val="between"/>
      </c:valAx>
    </c:plotArea>
    <c:plotVisOnly val="1"/>
    <c:dispBlanksAs val="gap"/>
  </c:chart>
  <c:spPr>
    <a:solidFill>
      <a:schemeClr val="tx2">
        <a:lumMod val="20000"/>
        <a:lumOff val="80000"/>
      </a:schemeClr>
    </a:solidFill>
  </c:spPr>
  <c:txPr>
    <a:bodyPr/>
    <a:lstStyle/>
    <a:p>
      <a:pPr>
        <a:defRPr sz="1800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0.10339308536612662"/>
          <c:y val="3.4228748485380281E-2"/>
          <c:w val="0.86167452669800793"/>
          <c:h val="0.83262880765716785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606</a:t>
                    </a:r>
                    <a:r>
                      <a:rPr lang="ru-RU" baseline="0" dirty="0" smtClean="0"/>
                      <a:t> 827,2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818</a:t>
                    </a:r>
                    <a:r>
                      <a:rPr lang="ru-RU" baseline="0" dirty="0" smtClean="0"/>
                      <a:t> 628,19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677 528,68</a:t>
                    </a:r>
                    <a:endParaRPr lang="en-US" dirty="0"/>
                  </a:p>
                </c:rich>
              </c:tx>
              <c:showVal val="1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739 757,99</a:t>
                    </a:r>
                    <a:endParaRPr lang="en-US" dirty="0"/>
                  </a:p>
                </c:rich>
              </c:tx>
              <c:showVal val="1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643 735,87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strRef>
              <c:f>Лист1!$A$2:$A$7</c:f>
              <c:strCache>
                <c:ptCount val="5"/>
                <c:pt idx="0">
                  <c:v>2022 год (отчет)</c:v>
                </c:pt>
                <c:pt idx="1">
                  <c:v>2023 год (прогноз)</c:v>
                </c:pt>
                <c:pt idx="2">
                  <c:v>2024 год</c:v>
                </c:pt>
                <c:pt idx="3">
                  <c:v>2025 год</c:v>
                </c:pt>
                <c:pt idx="4">
                  <c:v>2026 год</c:v>
                </c:pt>
              </c:strCache>
            </c:strRef>
          </c:cat>
          <c:val>
            <c:numRef>
              <c:f>Лист1!$B$2:$B$7</c:f>
              <c:numCache>
                <c:formatCode>#,##0</c:formatCode>
                <c:ptCount val="6"/>
                <c:pt idx="0" formatCode="General">
                  <c:v>606827.19999999867</c:v>
                </c:pt>
                <c:pt idx="1">
                  <c:v>818628.19</c:v>
                </c:pt>
                <c:pt idx="2" formatCode="#,##0.00">
                  <c:v>677528.67999999877</c:v>
                </c:pt>
                <c:pt idx="3" formatCode="#,##0.00">
                  <c:v>739757.99</c:v>
                </c:pt>
                <c:pt idx="4" formatCode="#,##0.00">
                  <c:v>643735.87</c:v>
                </c:pt>
              </c:numCache>
            </c:numRef>
          </c:val>
        </c:ser>
        <c:gapWidth val="26"/>
        <c:axId val="158891392"/>
        <c:axId val="158905472"/>
      </c:barChart>
      <c:catAx>
        <c:axId val="158891392"/>
        <c:scaling>
          <c:orientation val="minMax"/>
        </c:scaling>
        <c:axPos val="b"/>
        <c:tickLblPos val="nextTo"/>
        <c:crossAx val="158905472"/>
        <c:crosses val="autoZero"/>
        <c:auto val="1"/>
        <c:lblAlgn val="ctr"/>
        <c:lblOffset val="100"/>
      </c:catAx>
      <c:valAx>
        <c:axId val="158905472"/>
        <c:scaling>
          <c:orientation val="minMax"/>
        </c:scaling>
        <c:axPos val="l"/>
        <c:majorGridlines/>
        <c:numFmt formatCode="General" sourceLinked="1"/>
        <c:tickLblPos val="nextTo"/>
        <c:crossAx val="158891392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>
        <c:manualLayout>
          <c:xMode val="edge"/>
          <c:yMode val="edge"/>
          <c:x val="0.35425992016748481"/>
          <c:y val="0"/>
        </c:manualLayout>
      </c:layout>
    </c:title>
    <c:view3D>
      <c:rotX val="30"/>
      <c:rotY val="20"/>
      <c:perspective val="30"/>
    </c:view3D>
    <c:plotArea>
      <c:layout>
        <c:manualLayout>
          <c:layoutTarget val="inner"/>
          <c:xMode val="edge"/>
          <c:yMode val="edge"/>
          <c:x val="0"/>
          <c:y val="0.1155097753996326"/>
          <c:w val="1"/>
          <c:h val="0.5200630868544595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2024год</c:v>
                </c:pt>
              </c:strCache>
            </c:strRef>
          </c:tx>
          <c:explosion val="25"/>
          <c:dPt>
            <c:idx val="1"/>
            <c:spPr>
              <a:solidFill>
                <a:schemeClr val="accent6"/>
              </a:solidFill>
            </c:spPr>
          </c:dPt>
          <c:dLbls>
            <c:numFmt formatCode="0.0%" sourceLinked="0"/>
            <c:showPercent val="1"/>
            <c:showLeaderLines val="1"/>
          </c:dLbls>
          <c:cat>
            <c:strRef>
              <c:f>Лист1!$A$2:$A$4</c:f>
              <c:strCache>
                <c:ptCount val="3"/>
                <c:pt idx="0">
                  <c:v>Налоговые доходы 110 604,1 тыс. руб</c:v>
                </c:pt>
                <c:pt idx="1">
                  <c:v>Неналоговые доходы 34 046,02 тыс. руб.</c:v>
                </c:pt>
                <c:pt idx="2">
                  <c:v>Безвозмездные поступления 532 878,56 тыс. руб.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110604.1</c:v>
                </c:pt>
                <c:pt idx="1">
                  <c:v>34046.020000000004</c:v>
                </c:pt>
                <c:pt idx="2">
                  <c:v>532878.56000000041</c:v>
                </c:pt>
              </c:numCache>
            </c:numRef>
          </c:val>
        </c:ser>
        <c:ser>
          <c:idx val="1"/>
          <c:order val="1"/>
          <c:tx>
            <c:strRef>
              <c:f>Лист1!$A$2:$A$4</c:f>
              <c:strCache>
                <c:ptCount val="1"/>
                <c:pt idx="0">
                  <c:v>Налоговые доходы 110 604,1 тыс. руб Неналоговые доходы 34 046,02 тыс. руб. Безвозмездные поступления 532 878,56 тыс. руб.</c:v>
                </c:pt>
              </c:strCache>
            </c:strRef>
          </c:tx>
          <c:val>
            <c:numLit>
              <c:formatCode>General</c:formatCode>
              <c:ptCount val="1"/>
              <c:pt idx="0">
                <c:v>1</c:v>
              </c:pt>
            </c:numLit>
          </c:val>
        </c:ser>
      </c:pie3DChart>
    </c:plotArea>
    <c:legend>
      <c:legendPos val="b"/>
      <c:layout>
        <c:manualLayout>
          <c:xMode val="edge"/>
          <c:yMode val="edge"/>
          <c:x val="1.6117674431855963E-2"/>
          <c:y val="0.65884075211156012"/>
          <c:w val="0.8933708352339087"/>
          <c:h val="0.26569140896489535"/>
        </c:manualLayout>
      </c:layout>
      <c:txPr>
        <a:bodyPr/>
        <a:lstStyle/>
        <a:p>
          <a:pPr>
            <a:defRPr sz="1200"/>
          </a:pPr>
          <a:endParaRPr lang="ru-RU"/>
        </a:p>
      </c:txPr>
    </c:legend>
    <c:plotVisOnly val="1"/>
    <c:dispBlanksAs val="zero"/>
  </c:chart>
  <c:spPr>
    <a:solidFill>
      <a:schemeClr val="accent5">
        <a:lumMod val="40000"/>
        <a:lumOff val="60000"/>
      </a:schemeClr>
    </a:solidFill>
  </c:spPr>
  <c:txPr>
    <a:bodyPr/>
    <a:lstStyle/>
    <a:p>
      <a:pPr>
        <a:defRPr sz="1800"/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view3D>
      <c:rotX val="30"/>
      <c:rotY val="30"/>
      <c:perspective val="30"/>
    </c:view3D>
    <c:plotArea>
      <c:layout>
        <c:manualLayout>
          <c:layoutTarget val="inner"/>
          <c:xMode val="edge"/>
          <c:yMode val="edge"/>
          <c:x val="0"/>
          <c:y val="0.12503831385458611"/>
          <c:w val="1"/>
          <c:h val="0.5333094314141676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2023год</c:v>
                </c:pt>
              </c:strCache>
            </c:strRef>
          </c:tx>
          <c:explosion val="25"/>
          <c:dPt>
            <c:idx val="1"/>
            <c:spPr>
              <a:solidFill>
                <a:schemeClr val="accent6"/>
              </a:solidFill>
            </c:spPr>
          </c:dPt>
          <c:dLbls>
            <c:dLbl>
              <c:idx val="0"/>
              <c:layout>
                <c:manualLayout>
                  <c:x val="-4.1144321749431514E-3"/>
                  <c:y val="-1.2082650597729061E-3"/>
                </c:manualLayout>
              </c:layout>
              <c:showPercent val="1"/>
            </c:dLbl>
            <c:numFmt formatCode="0.0%" sourceLinked="0"/>
            <c:showPercent val="1"/>
            <c:showLeaderLines val="1"/>
          </c:dLbls>
          <c:cat>
            <c:strRef>
              <c:f>Лист1!$A$2:$A$4</c:f>
              <c:strCache>
                <c:ptCount val="3"/>
                <c:pt idx="0">
                  <c:v>Налоговые доходы 107 040,6 тыс. руб</c:v>
                </c:pt>
                <c:pt idx="1">
                  <c:v>Неналоговые доходы 36 321,1 тыс. руб.</c:v>
                </c:pt>
                <c:pt idx="2">
                  <c:v>Безвозмездные поступления 675 266,49 тыс. руб.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107040.6</c:v>
                </c:pt>
                <c:pt idx="1">
                  <c:v>36321.1</c:v>
                </c:pt>
                <c:pt idx="2">
                  <c:v>675266.49</c:v>
                </c:pt>
              </c:numCache>
            </c:numRef>
          </c:val>
        </c:ser>
      </c:pie3DChart>
      <c:spPr>
        <a:solidFill>
          <a:schemeClr val="tx2">
            <a:lumMod val="20000"/>
            <a:lumOff val="80000"/>
          </a:schemeClr>
        </a:solidFill>
      </c:spPr>
    </c:plotArea>
    <c:legend>
      <c:legendPos val="b"/>
      <c:layout>
        <c:manualLayout>
          <c:xMode val="edge"/>
          <c:yMode val="edge"/>
          <c:x val="0"/>
          <c:y val="0.71197133876756302"/>
          <c:w val="0.8933708352339087"/>
          <c:h val="0.27084627609087236"/>
        </c:manualLayout>
      </c:layout>
      <c:txPr>
        <a:bodyPr/>
        <a:lstStyle/>
        <a:p>
          <a:pPr rtl="0">
            <a:defRPr sz="1200"/>
          </a:pPr>
          <a:endParaRPr lang="ru-RU"/>
        </a:p>
      </c:txPr>
    </c:legend>
    <c:plotVisOnly val="1"/>
    <c:dispBlanksAs val="zero"/>
  </c:chart>
  <c:spPr>
    <a:solidFill>
      <a:schemeClr val="tx2">
        <a:lumMod val="20000"/>
        <a:lumOff val="80000"/>
      </a:schemeClr>
    </a:solidFill>
  </c:spPr>
  <c:txPr>
    <a:bodyPr/>
    <a:lstStyle/>
    <a:p>
      <a:pPr>
        <a:defRPr sz="1800"/>
      </a:pPr>
      <a:endParaRPr lang="ru-RU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3.2039005761975617E-2"/>
          <c:y val="0.11957549719748485"/>
          <c:w val="0.70685998877702449"/>
          <c:h val="0.76647096480496157"/>
        </c:manualLayout>
      </c:layout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 на доходы физических лиц</c:v>
                </c:pt>
              </c:strCache>
            </c:strRef>
          </c:tx>
          <c:spPr>
            <a:solidFill>
              <a:srgbClr val="FFFF00"/>
            </a:solidFill>
            <a:ln>
              <a:solidFill>
                <a:schemeClr val="tx1"/>
              </a:solidFill>
            </a:ln>
          </c:spPr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43 232,9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41 622,5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>
                <c:manualLayout>
                  <c:x val="0"/>
                  <c:y val="3.6133951688622212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50 598,5</a:t>
                    </a:r>
                    <a:endParaRPr lang="en-US" dirty="0"/>
                  </a:p>
                </c:rich>
              </c:tx>
              <c:showVal val="1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54 101,13</a:t>
                    </a:r>
                    <a:endParaRPr lang="en-US" dirty="0"/>
                  </a:p>
                </c:rich>
              </c:tx>
              <c:showVal val="1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57 739,8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strRef>
              <c:f>Лист1!$A$2:$A$6</c:f>
              <c:strCache>
                <c:ptCount val="5"/>
                <c:pt idx="0">
                  <c:v>2022 год (отчет)</c:v>
                </c:pt>
                <c:pt idx="1">
                  <c:v>2023 год (оценка)</c:v>
                </c:pt>
                <c:pt idx="2">
                  <c:v>2024год</c:v>
                </c:pt>
                <c:pt idx="3">
                  <c:v>2025 год</c:v>
                </c:pt>
                <c:pt idx="4">
                  <c:v>2026 год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43232.9</c:v>
                </c:pt>
                <c:pt idx="1">
                  <c:v>41622.5</c:v>
                </c:pt>
                <c:pt idx="2">
                  <c:v>50598.5</c:v>
                </c:pt>
                <c:pt idx="3">
                  <c:v>54101.13</c:v>
                </c:pt>
                <c:pt idx="4">
                  <c:v>57739.8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Акцизы по подакцизным товаром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7</a:t>
                    </a:r>
                    <a:r>
                      <a:rPr lang="ru-RU" baseline="0" dirty="0" smtClean="0"/>
                      <a:t> 982,2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7</a:t>
                    </a:r>
                    <a:r>
                      <a:rPr lang="ru-RU" baseline="0" dirty="0" smtClean="0"/>
                      <a:t> 201</a:t>
                    </a:r>
                    <a:r>
                      <a:rPr lang="ru-RU" dirty="0" smtClean="0"/>
                      <a:t>,3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8 285,6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strRef>
              <c:f>Лист1!$A$2:$A$6</c:f>
              <c:strCache>
                <c:ptCount val="5"/>
                <c:pt idx="0">
                  <c:v>2022 год (отчет)</c:v>
                </c:pt>
                <c:pt idx="1">
                  <c:v>2023 год (оценка)</c:v>
                </c:pt>
                <c:pt idx="2">
                  <c:v>2024год</c:v>
                </c:pt>
                <c:pt idx="3">
                  <c:v>2025 год</c:v>
                </c:pt>
                <c:pt idx="4">
                  <c:v>2026 год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7982.2</c:v>
                </c:pt>
                <c:pt idx="1">
                  <c:v>7201.3</c:v>
                </c:pt>
                <c:pt idx="2">
                  <c:v>8285.6</c:v>
                </c:pt>
                <c:pt idx="3" formatCode="#,##0.00">
                  <c:v>8533.5</c:v>
                </c:pt>
                <c:pt idx="4" formatCode="#,##0.00">
                  <c:v>8596.2999999999884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Налог, взимаемый в связи с применением упрощенной системы налогообложения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39 939,7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49 672,0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>
                <c:manualLayout>
                  <c:x val="0"/>
                  <c:y val="5.0587532364070896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42 500</a:t>
                    </a:r>
                    <a:endParaRPr lang="en-US" dirty="0"/>
                  </a:p>
                </c:rich>
              </c:tx>
              <c:showVal val="1"/>
            </c:dLbl>
            <c:dLbl>
              <c:idx val="3"/>
              <c:layout>
                <c:manualLayout>
                  <c:x val="-8.3580015031240566E-3"/>
                  <c:y val="9.2141576805986281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44 160</a:t>
                    </a:r>
                    <a:endParaRPr lang="en-US" dirty="0"/>
                  </a:p>
                </c:rich>
              </c:tx>
              <c:showVal val="1"/>
            </c:dLbl>
            <c:dLbl>
              <c:idx val="4"/>
              <c:tx>
                <c:rich>
                  <a:bodyPr/>
                  <a:lstStyle/>
                  <a:p>
                    <a:r>
                      <a:rPr lang="en-US" smtClean="0"/>
                      <a:t>20</a:t>
                    </a:r>
                    <a:r>
                      <a:rPr lang="ru-RU" smtClean="0"/>
                      <a:t> </a:t>
                    </a:r>
                    <a:r>
                      <a:rPr lang="en-US" smtClean="0"/>
                      <a:t>944,3</a:t>
                    </a:r>
                    <a:endParaRPr lang="en-US"/>
                  </a:p>
                </c:rich>
              </c:tx>
              <c:showVal val="1"/>
            </c:dLbl>
            <c:numFmt formatCode="#,##0.00" sourceLinked="0"/>
            <c:showVal val="1"/>
          </c:dLbls>
          <c:cat>
            <c:strRef>
              <c:f>Лист1!$A$2:$A$6</c:f>
              <c:strCache>
                <c:ptCount val="5"/>
                <c:pt idx="0">
                  <c:v>2022 год (отчет)</c:v>
                </c:pt>
                <c:pt idx="1">
                  <c:v>2023 год (оценка)</c:v>
                </c:pt>
                <c:pt idx="2">
                  <c:v>2024год</c:v>
                </c:pt>
                <c:pt idx="3">
                  <c:v>2025 год</c:v>
                </c:pt>
                <c:pt idx="4">
                  <c:v>2026 год</c:v>
                </c:pt>
              </c:strCache>
            </c:strRef>
          </c:cat>
          <c:val>
            <c:numRef>
              <c:f>Лист1!$D$2:$D$6</c:f>
              <c:numCache>
                <c:formatCode>0.00</c:formatCode>
                <c:ptCount val="5"/>
                <c:pt idx="0">
                  <c:v>39939.699999999997</c:v>
                </c:pt>
                <c:pt idx="1">
                  <c:v>49672</c:v>
                </c:pt>
                <c:pt idx="2">
                  <c:v>42500</c:v>
                </c:pt>
                <c:pt idx="3">
                  <c:v>44160</c:v>
                </c:pt>
                <c:pt idx="4">
                  <c:v>45620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Единый сельскохозяйственный налог</c:v>
                </c:pt>
              </c:strCache>
            </c:strRef>
          </c:tx>
          <c:spPr>
            <a:solidFill>
              <a:srgbClr val="FFC000"/>
            </a:solidFill>
            <a:ln>
              <a:solidFill>
                <a:schemeClr val="tx1"/>
              </a:solidFill>
            </a:ln>
          </c:spPr>
          <c:dLbls>
            <c:dLbl>
              <c:idx val="0"/>
              <c:tx>
                <c:rich>
                  <a:bodyPr/>
                  <a:lstStyle/>
                  <a:p>
                    <a:r>
                      <a:rPr lang="en-US" smtClean="0"/>
                      <a:t>9</a:t>
                    </a:r>
                    <a:r>
                      <a:rPr lang="ru-RU" smtClean="0"/>
                      <a:t> </a:t>
                    </a:r>
                    <a:r>
                      <a:rPr lang="en-US" smtClean="0"/>
                      <a:t>097,8</a:t>
                    </a:r>
                    <a:endParaRPr lang="en-US"/>
                  </a:p>
                </c:rich>
              </c:tx>
              <c:showVal val="1"/>
            </c:dLbl>
            <c:dLbl>
              <c:idx val="1"/>
              <c:tx>
                <c:rich>
                  <a:bodyPr/>
                  <a:lstStyle/>
                  <a:p>
                    <a:r>
                      <a:rPr lang="en-US" smtClean="0"/>
                      <a:t>8</a:t>
                    </a:r>
                    <a:r>
                      <a:rPr lang="ru-RU" smtClean="0"/>
                      <a:t> </a:t>
                    </a:r>
                    <a:r>
                      <a:rPr lang="en-US" smtClean="0"/>
                      <a:t>900</a:t>
                    </a:r>
                    <a:r>
                      <a:rPr lang="ru-RU" smtClean="0"/>
                      <a:t>,0</a:t>
                    </a:r>
                    <a:endParaRPr lang="en-US"/>
                  </a:p>
                </c:rich>
              </c:tx>
              <c:showVal val="1"/>
            </c:dLbl>
            <c:dLbl>
              <c:idx val="2"/>
              <c:tx>
                <c:rich>
                  <a:bodyPr/>
                  <a:lstStyle/>
                  <a:p>
                    <a:r>
                      <a:rPr lang="en-US" smtClean="0"/>
                      <a:t>10</a:t>
                    </a:r>
                    <a:r>
                      <a:rPr lang="ru-RU" smtClean="0"/>
                      <a:t> </a:t>
                    </a:r>
                    <a:r>
                      <a:rPr lang="en-US" smtClean="0"/>
                      <a:t>282,6</a:t>
                    </a:r>
                    <a:endParaRPr lang="en-US"/>
                  </a:p>
                </c:rich>
              </c:tx>
              <c:showVal val="1"/>
            </c:dLbl>
            <c:dLbl>
              <c:idx val="3"/>
              <c:tx>
                <c:rich>
                  <a:bodyPr/>
                  <a:lstStyle/>
                  <a:p>
                    <a:r>
                      <a:rPr lang="en-US" smtClean="0"/>
                      <a:t>10</a:t>
                    </a:r>
                    <a:r>
                      <a:rPr lang="ru-RU" smtClean="0"/>
                      <a:t> </a:t>
                    </a:r>
                    <a:r>
                      <a:rPr lang="en-US" smtClean="0"/>
                      <a:t>920,1</a:t>
                    </a:r>
                    <a:endParaRPr lang="en-US"/>
                  </a:p>
                </c:rich>
              </c:tx>
              <c:showVal val="1"/>
            </c:dLbl>
            <c:dLbl>
              <c:idx val="4"/>
              <c:tx>
                <c:rich>
                  <a:bodyPr/>
                  <a:lstStyle/>
                  <a:p>
                    <a:r>
                      <a:rPr lang="en-US" smtClean="0"/>
                      <a:t>11</a:t>
                    </a:r>
                    <a:r>
                      <a:rPr lang="ru-RU" smtClean="0"/>
                      <a:t> </a:t>
                    </a:r>
                    <a:r>
                      <a:rPr lang="en-US" smtClean="0"/>
                      <a:t>531,7</a:t>
                    </a:r>
                    <a:endParaRPr lang="en-US"/>
                  </a:p>
                </c:rich>
              </c:tx>
              <c:showVal val="1"/>
            </c:dLbl>
            <c:showVal val="1"/>
          </c:dLbls>
          <c:cat>
            <c:strRef>
              <c:f>Лист1!$A$2:$A$6</c:f>
              <c:strCache>
                <c:ptCount val="5"/>
                <c:pt idx="0">
                  <c:v>2022 год (отчет)</c:v>
                </c:pt>
                <c:pt idx="1">
                  <c:v>2023 год (оценка)</c:v>
                </c:pt>
                <c:pt idx="2">
                  <c:v>2024год</c:v>
                </c:pt>
                <c:pt idx="3">
                  <c:v>2025 год</c:v>
                </c:pt>
                <c:pt idx="4">
                  <c:v>2026 год</c:v>
                </c:pt>
              </c:strCache>
            </c:strRef>
          </c:cat>
          <c:val>
            <c:numRef>
              <c:f>Лист1!$E$2:$E$6</c:f>
              <c:numCache>
                <c:formatCode>General</c:formatCode>
                <c:ptCount val="5"/>
                <c:pt idx="0">
                  <c:v>52.2</c:v>
                </c:pt>
                <c:pt idx="1">
                  <c:v>82.5</c:v>
                </c:pt>
                <c:pt idx="2">
                  <c:v>50</c:v>
                </c:pt>
                <c:pt idx="3">
                  <c:v>50</c:v>
                </c:pt>
                <c:pt idx="4">
                  <c:v>50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Налог, взимаемый в связи с применением патентной системы налогообложения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cat>
            <c:strRef>
              <c:f>Лист1!$A$2:$A$6</c:f>
              <c:strCache>
                <c:ptCount val="5"/>
                <c:pt idx="0">
                  <c:v>2022 год (отчет)</c:v>
                </c:pt>
                <c:pt idx="1">
                  <c:v>2023 год (оценка)</c:v>
                </c:pt>
                <c:pt idx="2">
                  <c:v>2024год</c:v>
                </c:pt>
                <c:pt idx="3">
                  <c:v>2025 год</c:v>
                </c:pt>
                <c:pt idx="4">
                  <c:v>2026 год</c:v>
                </c:pt>
              </c:strCache>
            </c:strRef>
          </c:cat>
          <c:val>
            <c:numRef>
              <c:f>Лист1!$F$2:$F$6</c:f>
              <c:numCache>
                <c:formatCode>General</c:formatCode>
                <c:ptCount val="5"/>
                <c:pt idx="0">
                  <c:v>2797.9</c:v>
                </c:pt>
                <c:pt idx="1">
                  <c:v>2514</c:v>
                </c:pt>
                <c:pt idx="2">
                  <c:v>2690</c:v>
                </c:pt>
                <c:pt idx="3">
                  <c:v>2880</c:v>
                </c:pt>
                <c:pt idx="4">
                  <c:v>3080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Налог на имущество организаций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2022 год (отчет)</c:v>
                </c:pt>
                <c:pt idx="1">
                  <c:v>2023 год (оценка)</c:v>
                </c:pt>
                <c:pt idx="2">
                  <c:v>2024год</c:v>
                </c:pt>
                <c:pt idx="3">
                  <c:v>2025 год</c:v>
                </c:pt>
                <c:pt idx="4">
                  <c:v>2026 год</c:v>
                </c:pt>
              </c:strCache>
            </c:strRef>
          </c:cat>
          <c:val>
            <c:numRef>
              <c:f>Лист1!$G$2:$G$6</c:f>
              <c:numCache>
                <c:formatCode>General</c:formatCode>
                <c:ptCount val="5"/>
                <c:pt idx="0">
                  <c:v>5629.7</c:v>
                </c:pt>
                <c:pt idx="1">
                  <c:v>4195</c:v>
                </c:pt>
                <c:pt idx="2">
                  <c:v>4680</c:v>
                </c:pt>
                <c:pt idx="3">
                  <c:v>4775</c:v>
                </c:pt>
                <c:pt idx="4">
                  <c:v>4870</c:v>
                </c:pt>
              </c:numCache>
            </c:numRef>
          </c:val>
        </c:ser>
        <c:ser>
          <c:idx val="6"/>
          <c:order val="6"/>
          <c:tx>
            <c:strRef>
              <c:f>Лист1!$H$1</c:f>
              <c:strCache>
                <c:ptCount val="1"/>
                <c:pt idx="0">
                  <c:v>Государственная пошлина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dLbl>
              <c:idx val="0"/>
              <c:tx>
                <c:rich>
                  <a:bodyPr/>
                  <a:lstStyle/>
                  <a:p>
                    <a:r>
                      <a:rPr lang="en-US" smtClean="0"/>
                      <a:t>4</a:t>
                    </a:r>
                    <a:r>
                      <a:rPr lang="ru-RU" smtClean="0"/>
                      <a:t> </a:t>
                    </a:r>
                    <a:r>
                      <a:rPr lang="en-US" smtClean="0"/>
                      <a:t>181,5</a:t>
                    </a:r>
                    <a:endParaRPr lang="en-US"/>
                  </a:p>
                </c:rich>
              </c:tx>
              <c:showVal val="1"/>
            </c:dLbl>
            <c:dLbl>
              <c:idx val="1"/>
              <c:tx>
                <c:rich>
                  <a:bodyPr/>
                  <a:lstStyle/>
                  <a:p>
                    <a:r>
                      <a:rPr lang="en-US" smtClean="0"/>
                      <a:t>4</a:t>
                    </a:r>
                    <a:r>
                      <a:rPr lang="ru-RU" smtClean="0"/>
                      <a:t> </a:t>
                    </a:r>
                    <a:r>
                      <a:rPr lang="en-US" smtClean="0"/>
                      <a:t>550</a:t>
                    </a:r>
                    <a:r>
                      <a:rPr lang="ru-RU" smtClean="0"/>
                      <a:t>,0</a:t>
                    </a:r>
                    <a:endParaRPr lang="en-US"/>
                  </a:p>
                </c:rich>
              </c:tx>
              <c:showVal val="1"/>
            </c:dLbl>
            <c:dLbl>
              <c:idx val="2"/>
              <c:tx>
                <c:rich>
                  <a:bodyPr/>
                  <a:lstStyle/>
                  <a:p>
                    <a:r>
                      <a:rPr lang="en-US" smtClean="0"/>
                      <a:t>4</a:t>
                    </a:r>
                    <a:r>
                      <a:rPr lang="ru-RU" smtClean="0"/>
                      <a:t> </a:t>
                    </a:r>
                    <a:r>
                      <a:rPr lang="en-US" smtClean="0"/>
                      <a:t>374</a:t>
                    </a:r>
                    <a:r>
                      <a:rPr lang="ru-RU" smtClean="0"/>
                      <a:t>,0</a:t>
                    </a:r>
                    <a:endParaRPr lang="en-US"/>
                  </a:p>
                </c:rich>
              </c:tx>
              <c:showVal val="1"/>
            </c:dLbl>
            <c:dLbl>
              <c:idx val="3"/>
              <c:tx>
                <c:rich>
                  <a:bodyPr/>
                  <a:lstStyle/>
                  <a:p>
                    <a:r>
                      <a:rPr lang="en-US" smtClean="0"/>
                      <a:t>4</a:t>
                    </a:r>
                    <a:r>
                      <a:rPr lang="ru-RU" smtClean="0"/>
                      <a:t> </a:t>
                    </a:r>
                    <a:r>
                      <a:rPr lang="en-US" smtClean="0"/>
                      <a:t>395,9</a:t>
                    </a:r>
                    <a:endParaRPr lang="en-US"/>
                  </a:p>
                </c:rich>
              </c:tx>
              <c:showVal val="1"/>
            </c:dLbl>
            <c:dLbl>
              <c:idx val="4"/>
              <c:tx>
                <c:rich>
                  <a:bodyPr/>
                  <a:lstStyle/>
                  <a:p>
                    <a:r>
                      <a:rPr lang="en-US" smtClean="0"/>
                      <a:t>4</a:t>
                    </a:r>
                    <a:r>
                      <a:rPr lang="ru-RU" smtClean="0"/>
                      <a:t> </a:t>
                    </a:r>
                    <a:r>
                      <a:rPr lang="en-US" smtClean="0"/>
                      <a:t>435,4</a:t>
                    </a:r>
                    <a:endParaRPr lang="en-US"/>
                  </a:p>
                </c:rich>
              </c:tx>
              <c:showVal val="1"/>
            </c:dLbl>
            <c:showVal val="1"/>
          </c:dLbls>
          <c:cat>
            <c:strRef>
              <c:f>Лист1!$A$2:$A$6</c:f>
              <c:strCache>
                <c:ptCount val="5"/>
                <c:pt idx="0">
                  <c:v>2022 год (отчет)</c:v>
                </c:pt>
                <c:pt idx="1">
                  <c:v>2023 год (оценка)</c:v>
                </c:pt>
                <c:pt idx="2">
                  <c:v>2024год</c:v>
                </c:pt>
                <c:pt idx="3">
                  <c:v>2025 год</c:v>
                </c:pt>
                <c:pt idx="4">
                  <c:v>2026 год</c:v>
                </c:pt>
              </c:strCache>
            </c:strRef>
          </c:cat>
          <c:val>
            <c:numRef>
              <c:f>Лист1!$H$2:$H$6</c:f>
              <c:numCache>
                <c:formatCode>General</c:formatCode>
                <c:ptCount val="5"/>
                <c:pt idx="0">
                  <c:v>2373.3000000000002</c:v>
                </c:pt>
                <c:pt idx="1">
                  <c:v>1863</c:v>
                </c:pt>
                <c:pt idx="2">
                  <c:v>1800</c:v>
                </c:pt>
                <c:pt idx="3">
                  <c:v>1800</c:v>
                </c:pt>
                <c:pt idx="4">
                  <c:v>1800</c:v>
                </c:pt>
              </c:numCache>
            </c:numRef>
          </c:val>
        </c:ser>
        <c:gapWidth val="16"/>
        <c:overlap val="100"/>
        <c:axId val="161397376"/>
        <c:axId val="161317248"/>
      </c:barChart>
      <c:catAx>
        <c:axId val="161397376"/>
        <c:scaling>
          <c:orientation val="minMax"/>
        </c:scaling>
        <c:axPos val="b"/>
        <c:numFmt formatCode="General" sourceLinked="1"/>
        <c:tickLblPos val="nextTo"/>
        <c:crossAx val="161317248"/>
        <c:crosses val="autoZero"/>
        <c:auto val="1"/>
        <c:lblAlgn val="ctr"/>
        <c:lblOffset val="100"/>
      </c:catAx>
      <c:valAx>
        <c:axId val="161317248"/>
        <c:scaling>
          <c:orientation val="minMax"/>
          <c:max val="85000"/>
        </c:scaling>
        <c:axPos val="l"/>
        <c:majorGridlines/>
        <c:numFmt formatCode="General" sourceLinked="1"/>
        <c:tickLblPos val="none"/>
        <c:crossAx val="16139737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2606013900168154"/>
          <c:y val="0.12243648106524038"/>
          <c:w val="0.2739398609983183"/>
          <c:h val="0.67347681065740272"/>
        </c:manualLayout>
      </c:layout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EF00786-ED12-4010-95FA-D5AC30B2A508}" type="doc">
      <dgm:prSet loTypeId="urn:microsoft.com/office/officeart/2005/8/layout/hList2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903C8DE-2912-419D-A1AB-9606B6DD7023}">
      <dgm:prSet phldrT="[Текст]"/>
      <dgm:spPr/>
      <dgm:t>
        <a:bodyPr/>
        <a:lstStyle/>
        <a:p>
          <a:r>
            <a:rPr lang="ru-RU" dirty="0" smtClean="0"/>
            <a:t>2024 год</a:t>
          </a:r>
          <a:endParaRPr lang="ru-RU" dirty="0"/>
        </a:p>
      </dgm:t>
    </dgm:pt>
    <dgm:pt modelId="{B684E94D-9FDF-4860-ADE2-E8E3940C5CF9}" type="parTrans" cxnId="{7E2FB3A0-58F0-4ADB-943D-B296EDF7B05C}">
      <dgm:prSet/>
      <dgm:spPr/>
      <dgm:t>
        <a:bodyPr/>
        <a:lstStyle/>
        <a:p>
          <a:endParaRPr lang="ru-RU"/>
        </a:p>
      </dgm:t>
    </dgm:pt>
    <dgm:pt modelId="{DB91B947-88CE-472B-80DB-A2C64FDB52C4}" type="sibTrans" cxnId="{7E2FB3A0-58F0-4ADB-943D-B296EDF7B05C}">
      <dgm:prSet/>
      <dgm:spPr/>
      <dgm:t>
        <a:bodyPr/>
        <a:lstStyle/>
        <a:p>
          <a:endParaRPr lang="ru-RU"/>
        </a:p>
      </dgm:t>
    </dgm:pt>
    <dgm:pt modelId="{F8B8380E-3B9A-4F8D-884C-DD7ACB0197DA}">
      <dgm:prSet phldrT="[Текст]"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ru-RU" sz="1500" dirty="0" smtClean="0">
              <a:solidFill>
                <a:schemeClr val="tx1"/>
              </a:solidFill>
            </a:rPr>
            <a:t>Дошкольное образование                88 729,80 тыс. руб.</a:t>
          </a:r>
          <a:endParaRPr lang="ru-RU" sz="1500" dirty="0">
            <a:solidFill>
              <a:schemeClr val="tx1"/>
            </a:solidFill>
          </a:endParaRPr>
        </a:p>
      </dgm:t>
    </dgm:pt>
    <dgm:pt modelId="{44B945B2-2E88-4BE1-8F06-2D427C0B9C65}" type="parTrans" cxnId="{F5745970-8F8E-4AFF-8568-B1F878349476}">
      <dgm:prSet/>
      <dgm:spPr/>
      <dgm:t>
        <a:bodyPr/>
        <a:lstStyle/>
        <a:p>
          <a:endParaRPr lang="ru-RU"/>
        </a:p>
      </dgm:t>
    </dgm:pt>
    <dgm:pt modelId="{C1354280-E2F3-4F81-970B-B8EEFAA0DD48}" type="sibTrans" cxnId="{F5745970-8F8E-4AFF-8568-B1F878349476}">
      <dgm:prSet/>
      <dgm:spPr/>
      <dgm:t>
        <a:bodyPr/>
        <a:lstStyle/>
        <a:p>
          <a:endParaRPr lang="ru-RU"/>
        </a:p>
      </dgm:t>
    </dgm:pt>
    <dgm:pt modelId="{64F6C186-35CA-4E53-B10E-9D7987F1DC05}">
      <dgm:prSet phldrT="[Текст]"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ru-RU" sz="1500" dirty="0" smtClean="0">
              <a:solidFill>
                <a:schemeClr val="tx1"/>
              </a:solidFill>
            </a:rPr>
            <a:t>Общее образование  253 251,87 тыс. руб.</a:t>
          </a:r>
          <a:endParaRPr lang="ru-RU" sz="1500" dirty="0">
            <a:solidFill>
              <a:schemeClr val="tx1"/>
            </a:solidFill>
          </a:endParaRPr>
        </a:p>
      </dgm:t>
    </dgm:pt>
    <dgm:pt modelId="{4B4EE42C-2CF4-4E56-B40B-01F2E1A67705}" type="parTrans" cxnId="{9B4A9434-6F75-45ED-A5FF-913C7771D533}">
      <dgm:prSet/>
      <dgm:spPr/>
      <dgm:t>
        <a:bodyPr/>
        <a:lstStyle/>
        <a:p>
          <a:endParaRPr lang="ru-RU"/>
        </a:p>
      </dgm:t>
    </dgm:pt>
    <dgm:pt modelId="{4000131F-2F34-426D-9BB6-615BE6C41FE6}" type="sibTrans" cxnId="{9B4A9434-6F75-45ED-A5FF-913C7771D533}">
      <dgm:prSet/>
      <dgm:spPr/>
      <dgm:t>
        <a:bodyPr/>
        <a:lstStyle/>
        <a:p>
          <a:endParaRPr lang="ru-RU"/>
        </a:p>
      </dgm:t>
    </dgm:pt>
    <dgm:pt modelId="{55B3DF57-4CC8-4235-97FB-E6D8B137F475}">
      <dgm:prSet phldrT="[Текст]"/>
      <dgm:spPr/>
      <dgm:t>
        <a:bodyPr/>
        <a:lstStyle/>
        <a:p>
          <a:r>
            <a:rPr lang="ru-RU" dirty="0" smtClean="0"/>
            <a:t>2025 год</a:t>
          </a:r>
          <a:endParaRPr lang="ru-RU" dirty="0"/>
        </a:p>
      </dgm:t>
    </dgm:pt>
    <dgm:pt modelId="{384538F9-9B3D-4108-A974-E07591DDE8E4}" type="parTrans" cxnId="{C8B3219C-0887-4B40-817C-FE3CE2549638}">
      <dgm:prSet/>
      <dgm:spPr/>
      <dgm:t>
        <a:bodyPr/>
        <a:lstStyle/>
        <a:p>
          <a:endParaRPr lang="ru-RU"/>
        </a:p>
      </dgm:t>
    </dgm:pt>
    <dgm:pt modelId="{E9734C34-D457-4823-BC8A-5E48933AF764}" type="sibTrans" cxnId="{C8B3219C-0887-4B40-817C-FE3CE2549638}">
      <dgm:prSet/>
      <dgm:spPr/>
      <dgm:t>
        <a:bodyPr/>
        <a:lstStyle/>
        <a:p>
          <a:endParaRPr lang="ru-RU"/>
        </a:p>
      </dgm:t>
    </dgm:pt>
    <dgm:pt modelId="{8ECFC478-E1A7-4F3B-AAC6-722940932B6D}">
      <dgm:prSet phldrT="[Текст]" custT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ru-RU" sz="1500" dirty="0" smtClean="0">
              <a:solidFill>
                <a:schemeClr val="tx1"/>
              </a:solidFill>
            </a:rPr>
            <a:t>Дошкольное образование             90 623,15 тыс. руб.</a:t>
          </a:r>
          <a:endParaRPr lang="ru-RU" sz="1500" dirty="0">
            <a:solidFill>
              <a:schemeClr val="tx1"/>
            </a:solidFill>
          </a:endParaRPr>
        </a:p>
      </dgm:t>
    </dgm:pt>
    <dgm:pt modelId="{621D9B5F-4F2C-44F5-8098-42F56480F260}" type="parTrans" cxnId="{82982CD0-A3FF-40D7-BFD9-B4AC4C74CE3F}">
      <dgm:prSet/>
      <dgm:spPr/>
      <dgm:t>
        <a:bodyPr/>
        <a:lstStyle/>
        <a:p>
          <a:endParaRPr lang="ru-RU"/>
        </a:p>
      </dgm:t>
    </dgm:pt>
    <dgm:pt modelId="{CABC5D24-9CDB-4140-A7E7-92E89C7EEDCE}" type="sibTrans" cxnId="{82982CD0-A3FF-40D7-BFD9-B4AC4C74CE3F}">
      <dgm:prSet/>
      <dgm:spPr/>
      <dgm:t>
        <a:bodyPr/>
        <a:lstStyle/>
        <a:p>
          <a:endParaRPr lang="ru-RU"/>
        </a:p>
      </dgm:t>
    </dgm:pt>
    <dgm:pt modelId="{E81DCAF6-6663-4375-B8C7-A768CD41E07E}">
      <dgm:prSet phldrT="[Текст]"/>
      <dgm:spPr/>
      <dgm:t>
        <a:bodyPr/>
        <a:lstStyle/>
        <a:p>
          <a:r>
            <a:rPr lang="ru-RU" dirty="0" smtClean="0"/>
            <a:t>2026 год</a:t>
          </a:r>
          <a:endParaRPr lang="ru-RU" dirty="0"/>
        </a:p>
      </dgm:t>
    </dgm:pt>
    <dgm:pt modelId="{9A808A2B-3760-4299-820B-5B8CAB05CD22}" type="parTrans" cxnId="{8FFCDA40-1F0A-45E5-AB63-7DFB9A00402B}">
      <dgm:prSet/>
      <dgm:spPr/>
      <dgm:t>
        <a:bodyPr/>
        <a:lstStyle/>
        <a:p>
          <a:endParaRPr lang="ru-RU"/>
        </a:p>
      </dgm:t>
    </dgm:pt>
    <dgm:pt modelId="{249C934E-430C-400D-BD46-E793ACBFFB3F}" type="sibTrans" cxnId="{8FFCDA40-1F0A-45E5-AB63-7DFB9A00402B}">
      <dgm:prSet/>
      <dgm:spPr/>
      <dgm:t>
        <a:bodyPr/>
        <a:lstStyle/>
        <a:p>
          <a:endParaRPr lang="ru-RU"/>
        </a:p>
      </dgm:t>
    </dgm:pt>
    <dgm:pt modelId="{4BC9262F-D5B0-46B2-8D15-17D56980148B}">
      <dgm:prSet phldrT="[Текст]" custT="1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r>
            <a:rPr lang="ru-RU" sz="1500" dirty="0" smtClean="0">
              <a:solidFill>
                <a:schemeClr val="tx1"/>
              </a:solidFill>
            </a:rPr>
            <a:t>Дошкольное образование             89 815,80 тыс. руб.</a:t>
          </a:r>
          <a:endParaRPr lang="ru-RU" sz="1500" dirty="0">
            <a:solidFill>
              <a:schemeClr val="tx1"/>
            </a:solidFill>
          </a:endParaRPr>
        </a:p>
      </dgm:t>
    </dgm:pt>
    <dgm:pt modelId="{14DAE7F0-FA20-4F8F-B7AD-74D11D50AEF4}" type="parTrans" cxnId="{8B8D9487-4A74-4326-B0F5-5AC6BC17C038}">
      <dgm:prSet/>
      <dgm:spPr/>
      <dgm:t>
        <a:bodyPr/>
        <a:lstStyle/>
        <a:p>
          <a:endParaRPr lang="ru-RU"/>
        </a:p>
      </dgm:t>
    </dgm:pt>
    <dgm:pt modelId="{03B9A248-E7DB-49C8-9476-DC579800D884}" type="sibTrans" cxnId="{8B8D9487-4A74-4326-B0F5-5AC6BC17C038}">
      <dgm:prSet/>
      <dgm:spPr/>
      <dgm:t>
        <a:bodyPr/>
        <a:lstStyle/>
        <a:p>
          <a:endParaRPr lang="ru-RU"/>
        </a:p>
      </dgm:t>
    </dgm:pt>
    <dgm:pt modelId="{6491F539-71D2-4B44-861A-71723522BE6F}">
      <dgm:prSet phldrT="[Текст]"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ru-RU" sz="1500" dirty="0" smtClean="0">
              <a:solidFill>
                <a:schemeClr val="tx1"/>
              </a:solidFill>
            </a:rPr>
            <a:t>Дополнительное образование детей     24 429,35 тыс. руб.</a:t>
          </a:r>
          <a:endParaRPr lang="ru-RU" sz="1500" dirty="0">
            <a:solidFill>
              <a:schemeClr val="tx1"/>
            </a:solidFill>
          </a:endParaRPr>
        </a:p>
      </dgm:t>
    </dgm:pt>
    <dgm:pt modelId="{1838B977-CB1B-4079-A561-1259101215C9}" type="parTrans" cxnId="{1E15DFC8-68EF-468B-A43A-31F8CE6DD816}">
      <dgm:prSet/>
      <dgm:spPr/>
      <dgm:t>
        <a:bodyPr/>
        <a:lstStyle/>
        <a:p>
          <a:endParaRPr lang="ru-RU"/>
        </a:p>
      </dgm:t>
    </dgm:pt>
    <dgm:pt modelId="{FF999C47-C606-4148-A74E-DACB80293F99}" type="sibTrans" cxnId="{1E15DFC8-68EF-468B-A43A-31F8CE6DD816}">
      <dgm:prSet/>
      <dgm:spPr/>
      <dgm:t>
        <a:bodyPr/>
        <a:lstStyle/>
        <a:p>
          <a:endParaRPr lang="ru-RU"/>
        </a:p>
      </dgm:t>
    </dgm:pt>
    <dgm:pt modelId="{250A4D26-FEE7-4277-AC45-A494F9FBDCD0}">
      <dgm:prSet phldrT="[Текст]"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ru-RU" sz="1500" dirty="0" smtClean="0">
              <a:solidFill>
                <a:schemeClr val="tx1"/>
              </a:solidFill>
            </a:rPr>
            <a:t>Молодежная политика                  159,00 тыс. руб.</a:t>
          </a:r>
          <a:endParaRPr lang="ru-RU" sz="1500" dirty="0">
            <a:solidFill>
              <a:schemeClr val="tx1"/>
            </a:solidFill>
          </a:endParaRPr>
        </a:p>
      </dgm:t>
    </dgm:pt>
    <dgm:pt modelId="{5F634B50-705A-45C3-8F51-CA4B6B60A348}" type="parTrans" cxnId="{B461D330-A969-4AA7-91C3-9080CEE536CB}">
      <dgm:prSet/>
      <dgm:spPr/>
      <dgm:t>
        <a:bodyPr/>
        <a:lstStyle/>
        <a:p>
          <a:endParaRPr lang="ru-RU"/>
        </a:p>
      </dgm:t>
    </dgm:pt>
    <dgm:pt modelId="{CB516E98-E91F-4994-9722-D32313D8370E}" type="sibTrans" cxnId="{B461D330-A969-4AA7-91C3-9080CEE536CB}">
      <dgm:prSet/>
      <dgm:spPr/>
      <dgm:t>
        <a:bodyPr/>
        <a:lstStyle/>
        <a:p>
          <a:endParaRPr lang="ru-RU"/>
        </a:p>
      </dgm:t>
    </dgm:pt>
    <dgm:pt modelId="{64809919-1CBA-4719-A0F3-B6ED90986972}">
      <dgm:prSet phldrT="[Текст]"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ru-RU" sz="1500" dirty="0" smtClean="0">
              <a:solidFill>
                <a:schemeClr val="tx1"/>
              </a:solidFill>
            </a:rPr>
            <a:t>Другие вопросы в области образования             9 072,78 тыс. руб</a:t>
          </a:r>
          <a:r>
            <a:rPr lang="ru-RU" sz="1600" dirty="0" smtClean="0">
              <a:solidFill>
                <a:schemeClr val="tx1"/>
              </a:solidFill>
            </a:rPr>
            <a:t>.</a:t>
          </a:r>
          <a:endParaRPr lang="ru-RU" sz="1600" dirty="0">
            <a:solidFill>
              <a:schemeClr val="tx1"/>
            </a:solidFill>
          </a:endParaRPr>
        </a:p>
      </dgm:t>
    </dgm:pt>
    <dgm:pt modelId="{1C92BB0D-E985-44DE-A47D-1F8F121EB5F6}" type="parTrans" cxnId="{64A2F4E8-9663-423B-AC83-9B0E9A0EDC70}">
      <dgm:prSet/>
      <dgm:spPr/>
      <dgm:t>
        <a:bodyPr/>
        <a:lstStyle/>
        <a:p>
          <a:endParaRPr lang="ru-RU"/>
        </a:p>
      </dgm:t>
    </dgm:pt>
    <dgm:pt modelId="{C69783FC-533D-421C-BD67-891699530A6A}" type="sibTrans" cxnId="{64A2F4E8-9663-423B-AC83-9B0E9A0EDC70}">
      <dgm:prSet/>
      <dgm:spPr/>
      <dgm:t>
        <a:bodyPr/>
        <a:lstStyle/>
        <a:p>
          <a:endParaRPr lang="ru-RU"/>
        </a:p>
      </dgm:t>
    </dgm:pt>
    <dgm:pt modelId="{4F250854-60EE-4CE7-85C9-38F0ADEF3CFC}">
      <dgm:prSet custT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ru-RU" sz="1500" dirty="0" smtClean="0">
              <a:solidFill>
                <a:schemeClr val="tx1"/>
              </a:solidFill>
            </a:rPr>
            <a:t>Общее образование 261 239,96 тыс. руб.</a:t>
          </a:r>
          <a:endParaRPr lang="ru-RU" sz="1500" dirty="0">
            <a:solidFill>
              <a:schemeClr val="tx1"/>
            </a:solidFill>
          </a:endParaRPr>
        </a:p>
      </dgm:t>
    </dgm:pt>
    <dgm:pt modelId="{474ADDE5-4DFB-4C6E-A394-0375856AA7A2}" type="parTrans" cxnId="{EC9BFB06-E624-41F9-967C-565AAE18CAA7}">
      <dgm:prSet/>
      <dgm:spPr/>
      <dgm:t>
        <a:bodyPr/>
        <a:lstStyle/>
        <a:p>
          <a:endParaRPr lang="ru-RU"/>
        </a:p>
      </dgm:t>
    </dgm:pt>
    <dgm:pt modelId="{867E1A6D-6324-458A-AA91-E576EE120284}" type="sibTrans" cxnId="{EC9BFB06-E624-41F9-967C-565AAE18CAA7}">
      <dgm:prSet/>
      <dgm:spPr/>
      <dgm:t>
        <a:bodyPr/>
        <a:lstStyle/>
        <a:p>
          <a:endParaRPr lang="ru-RU"/>
        </a:p>
      </dgm:t>
    </dgm:pt>
    <dgm:pt modelId="{F1B2D9C7-49AC-4B5C-81D8-02D17FFDD188}">
      <dgm:prSet custT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ru-RU" sz="1500" dirty="0" smtClean="0">
              <a:solidFill>
                <a:schemeClr val="tx1"/>
              </a:solidFill>
            </a:rPr>
            <a:t>Дополнительное образование детей   24 006,20 тыс. руб.</a:t>
          </a:r>
          <a:endParaRPr lang="ru-RU" sz="1500" dirty="0">
            <a:solidFill>
              <a:schemeClr val="tx1"/>
            </a:solidFill>
          </a:endParaRPr>
        </a:p>
      </dgm:t>
    </dgm:pt>
    <dgm:pt modelId="{45922A31-46BF-497D-B98D-B8E4E8054A9A}" type="parTrans" cxnId="{1BA149B1-695F-4F80-AF4C-AD0CEEFAFBE9}">
      <dgm:prSet/>
      <dgm:spPr/>
      <dgm:t>
        <a:bodyPr/>
        <a:lstStyle/>
        <a:p>
          <a:endParaRPr lang="ru-RU"/>
        </a:p>
      </dgm:t>
    </dgm:pt>
    <dgm:pt modelId="{7FC9BEAD-1144-4106-BDC5-FF37B485310E}" type="sibTrans" cxnId="{1BA149B1-695F-4F80-AF4C-AD0CEEFAFBE9}">
      <dgm:prSet/>
      <dgm:spPr/>
      <dgm:t>
        <a:bodyPr/>
        <a:lstStyle/>
        <a:p>
          <a:endParaRPr lang="ru-RU"/>
        </a:p>
      </dgm:t>
    </dgm:pt>
    <dgm:pt modelId="{127B80AF-518C-4376-9857-4139F2A99C9A}">
      <dgm:prSet custT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ru-RU" sz="1500" dirty="0" smtClean="0">
              <a:solidFill>
                <a:schemeClr val="tx1"/>
              </a:solidFill>
            </a:rPr>
            <a:t>Молодежная политика                 159,00 тыс. руб.</a:t>
          </a:r>
          <a:endParaRPr lang="ru-RU" sz="1500" dirty="0">
            <a:solidFill>
              <a:schemeClr val="tx1"/>
            </a:solidFill>
          </a:endParaRPr>
        </a:p>
      </dgm:t>
    </dgm:pt>
    <dgm:pt modelId="{798E5C83-45B1-4C59-8E8D-CD7A9908AABA}" type="parTrans" cxnId="{5D681B5B-E58C-403C-B8FA-606ED5B037CE}">
      <dgm:prSet/>
      <dgm:spPr/>
      <dgm:t>
        <a:bodyPr/>
        <a:lstStyle/>
        <a:p>
          <a:endParaRPr lang="ru-RU"/>
        </a:p>
      </dgm:t>
    </dgm:pt>
    <dgm:pt modelId="{528EBAF0-7F66-4815-90DF-86E085033A33}" type="sibTrans" cxnId="{5D681B5B-E58C-403C-B8FA-606ED5B037CE}">
      <dgm:prSet/>
      <dgm:spPr/>
      <dgm:t>
        <a:bodyPr/>
        <a:lstStyle/>
        <a:p>
          <a:endParaRPr lang="ru-RU"/>
        </a:p>
      </dgm:t>
    </dgm:pt>
    <dgm:pt modelId="{444DD464-9977-49DC-ABB2-67EF1B151E11}">
      <dgm:prSet custT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ru-RU" sz="1500" dirty="0" smtClean="0">
              <a:solidFill>
                <a:schemeClr val="tx1"/>
              </a:solidFill>
            </a:rPr>
            <a:t>Другие вопросы в области образования            8 662,78 тыс. руб.</a:t>
          </a:r>
          <a:endParaRPr lang="ru-RU" sz="1500" dirty="0">
            <a:solidFill>
              <a:schemeClr val="tx1"/>
            </a:solidFill>
          </a:endParaRPr>
        </a:p>
      </dgm:t>
    </dgm:pt>
    <dgm:pt modelId="{9B278BDB-16BA-4688-A912-57D37E9B1F7A}" type="parTrans" cxnId="{AD54AE90-5755-4C37-80D3-A956688DE4CD}">
      <dgm:prSet/>
      <dgm:spPr/>
      <dgm:t>
        <a:bodyPr/>
        <a:lstStyle/>
        <a:p>
          <a:endParaRPr lang="ru-RU"/>
        </a:p>
      </dgm:t>
    </dgm:pt>
    <dgm:pt modelId="{429ED519-8810-4D71-96FC-584C4C6F98C3}" type="sibTrans" cxnId="{AD54AE90-5755-4C37-80D3-A956688DE4CD}">
      <dgm:prSet/>
      <dgm:spPr/>
      <dgm:t>
        <a:bodyPr/>
        <a:lstStyle/>
        <a:p>
          <a:endParaRPr lang="ru-RU"/>
        </a:p>
      </dgm:t>
    </dgm:pt>
    <dgm:pt modelId="{586BF5EC-BBB4-49EA-8DEB-283288EB84C1}">
      <dgm:prSet custT="1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r>
            <a:rPr lang="ru-RU" sz="1500" dirty="0" smtClean="0">
              <a:solidFill>
                <a:schemeClr val="tx1"/>
              </a:solidFill>
            </a:rPr>
            <a:t>Общее образование  268 226,31 тыс. руб.</a:t>
          </a:r>
          <a:endParaRPr lang="ru-RU" sz="1500" dirty="0">
            <a:solidFill>
              <a:schemeClr val="tx1"/>
            </a:solidFill>
          </a:endParaRPr>
        </a:p>
      </dgm:t>
    </dgm:pt>
    <dgm:pt modelId="{B5D148D5-B872-4678-8557-D40830DFF4A3}" type="parTrans" cxnId="{16777A8E-44E6-445F-A041-E5692351F541}">
      <dgm:prSet/>
      <dgm:spPr/>
      <dgm:t>
        <a:bodyPr/>
        <a:lstStyle/>
        <a:p>
          <a:endParaRPr lang="ru-RU"/>
        </a:p>
      </dgm:t>
    </dgm:pt>
    <dgm:pt modelId="{A8A1177F-4B29-43B2-8D39-9676AE7A0BBF}" type="sibTrans" cxnId="{16777A8E-44E6-445F-A041-E5692351F541}">
      <dgm:prSet/>
      <dgm:spPr/>
      <dgm:t>
        <a:bodyPr/>
        <a:lstStyle/>
        <a:p>
          <a:endParaRPr lang="ru-RU"/>
        </a:p>
      </dgm:t>
    </dgm:pt>
    <dgm:pt modelId="{7390DCD7-C463-4C45-B12F-C26C2F3097F5}">
      <dgm:prSet custT="1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r>
            <a:rPr lang="ru-RU" sz="1500" dirty="0" smtClean="0">
              <a:solidFill>
                <a:schemeClr val="tx1"/>
              </a:solidFill>
            </a:rPr>
            <a:t>Дополнительное образование детей 24 188,92 тыс. руб.</a:t>
          </a:r>
          <a:endParaRPr lang="ru-RU" sz="1500" dirty="0">
            <a:solidFill>
              <a:schemeClr val="tx1"/>
            </a:solidFill>
          </a:endParaRPr>
        </a:p>
      </dgm:t>
    </dgm:pt>
    <dgm:pt modelId="{E26FF83D-8030-4BBA-98E0-CE9AEEC91C04}" type="parTrans" cxnId="{9488B822-56D0-41DC-998F-3FB6252B6543}">
      <dgm:prSet/>
      <dgm:spPr/>
      <dgm:t>
        <a:bodyPr/>
        <a:lstStyle/>
        <a:p>
          <a:endParaRPr lang="ru-RU"/>
        </a:p>
      </dgm:t>
    </dgm:pt>
    <dgm:pt modelId="{C8C4AE0B-FA58-4150-B5FA-846D03280EF9}" type="sibTrans" cxnId="{9488B822-56D0-41DC-998F-3FB6252B6543}">
      <dgm:prSet/>
      <dgm:spPr/>
      <dgm:t>
        <a:bodyPr/>
        <a:lstStyle/>
        <a:p>
          <a:endParaRPr lang="ru-RU"/>
        </a:p>
      </dgm:t>
    </dgm:pt>
    <dgm:pt modelId="{DD6F549C-72DD-4F72-87A6-46EB8AB8E7D7}">
      <dgm:prSet custT="1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r>
            <a:rPr lang="ru-RU" sz="1500" dirty="0" smtClean="0">
              <a:solidFill>
                <a:schemeClr val="tx1"/>
              </a:solidFill>
            </a:rPr>
            <a:t>Молодежная политика                 159,00 тыс. руб.</a:t>
          </a:r>
          <a:endParaRPr lang="ru-RU" sz="1500" dirty="0">
            <a:solidFill>
              <a:schemeClr val="tx1"/>
            </a:solidFill>
          </a:endParaRPr>
        </a:p>
      </dgm:t>
    </dgm:pt>
    <dgm:pt modelId="{54E0D776-C7A6-422C-9A20-BB276CC14F8E}" type="parTrans" cxnId="{8110109B-4A50-4A4C-B8C1-4A8609FA4E8C}">
      <dgm:prSet/>
      <dgm:spPr/>
      <dgm:t>
        <a:bodyPr/>
        <a:lstStyle/>
        <a:p>
          <a:endParaRPr lang="ru-RU"/>
        </a:p>
      </dgm:t>
    </dgm:pt>
    <dgm:pt modelId="{233F1665-BFC1-40F6-9A4F-0BF58DBD62AC}" type="sibTrans" cxnId="{8110109B-4A50-4A4C-B8C1-4A8609FA4E8C}">
      <dgm:prSet/>
      <dgm:spPr/>
      <dgm:t>
        <a:bodyPr/>
        <a:lstStyle/>
        <a:p>
          <a:endParaRPr lang="ru-RU"/>
        </a:p>
      </dgm:t>
    </dgm:pt>
    <dgm:pt modelId="{C9B524E6-9EBB-4888-937A-B3B6E72A069F}">
      <dgm:prSet custT="1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r>
            <a:rPr lang="ru-RU" sz="1500" dirty="0" smtClean="0">
              <a:solidFill>
                <a:schemeClr val="tx1"/>
              </a:solidFill>
            </a:rPr>
            <a:t>Другие вопросы в области образования            8 662,78 тыс. руб.</a:t>
          </a:r>
          <a:endParaRPr lang="ru-RU" sz="1500" dirty="0">
            <a:solidFill>
              <a:schemeClr val="tx1"/>
            </a:solidFill>
          </a:endParaRPr>
        </a:p>
      </dgm:t>
    </dgm:pt>
    <dgm:pt modelId="{F39455CA-6277-4503-A926-1EF81B7414B5}" type="parTrans" cxnId="{B1618865-B44D-44F3-9657-1C074D66534F}">
      <dgm:prSet/>
      <dgm:spPr/>
      <dgm:t>
        <a:bodyPr/>
        <a:lstStyle/>
        <a:p>
          <a:endParaRPr lang="ru-RU"/>
        </a:p>
      </dgm:t>
    </dgm:pt>
    <dgm:pt modelId="{4D956F28-87A1-435B-9513-7DFF2F1AC0D5}" type="sibTrans" cxnId="{B1618865-B44D-44F3-9657-1C074D66534F}">
      <dgm:prSet/>
      <dgm:spPr/>
      <dgm:t>
        <a:bodyPr/>
        <a:lstStyle/>
        <a:p>
          <a:endParaRPr lang="ru-RU"/>
        </a:p>
      </dgm:t>
    </dgm:pt>
    <dgm:pt modelId="{F060AB35-6C6B-4A60-874B-E3F7D54E6DF5}">
      <dgm:prSet phldrT="[Текст]"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endParaRPr lang="ru-RU" sz="1500" dirty="0">
            <a:solidFill>
              <a:schemeClr val="tx1"/>
            </a:solidFill>
          </a:endParaRPr>
        </a:p>
      </dgm:t>
    </dgm:pt>
    <dgm:pt modelId="{8DF7801F-989D-48F5-9F2A-31CA4E2052C6}" type="parTrans" cxnId="{EC6767DB-2DC0-44BC-AD27-630C53DE2FCB}">
      <dgm:prSet/>
      <dgm:spPr/>
      <dgm:t>
        <a:bodyPr/>
        <a:lstStyle/>
        <a:p>
          <a:endParaRPr lang="ru-RU"/>
        </a:p>
      </dgm:t>
    </dgm:pt>
    <dgm:pt modelId="{D81AAD99-44AC-45D8-BD7A-2BA1CA413D2A}" type="sibTrans" cxnId="{EC6767DB-2DC0-44BC-AD27-630C53DE2FCB}">
      <dgm:prSet/>
      <dgm:spPr/>
      <dgm:t>
        <a:bodyPr/>
        <a:lstStyle/>
        <a:p>
          <a:endParaRPr lang="ru-RU"/>
        </a:p>
      </dgm:t>
    </dgm:pt>
    <dgm:pt modelId="{626548B6-24D6-4CE7-9948-7E566C529188}">
      <dgm:prSet phldrT="[Текст]"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endParaRPr lang="ru-RU" sz="1500" dirty="0">
            <a:solidFill>
              <a:schemeClr val="tx1"/>
            </a:solidFill>
          </a:endParaRPr>
        </a:p>
      </dgm:t>
    </dgm:pt>
    <dgm:pt modelId="{52BEA19D-E789-451E-BDA2-F31EF485B11E}" type="parTrans" cxnId="{61E82FFE-3876-4CB5-9CC5-AEF2C708C528}">
      <dgm:prSet/>
      <dgm:spPr/>
      <dgm:t>
        <a:bodyPr/>
        <a:lstStyle/>
        <a:p>
          <a:endParaRPr lang="ru-RU"/>
        </a:p>
      </dgm:t>
    </dgm:pt>
    <dgm:pt modelId="{04317D5C-7F6E-49D3-B146-7597A6B23882}" type="sibTrans" cxnId="{61E82FFE-3876-4CB5-9CC5-AEF2C708C528}">
      <dgm:prSet/>
      <dgm:spPr/>
      <dgm:t>
        <a:bodyPr/>
        <a:lstStyle/>
        <a:p>
          <a:endParaRPr lang="ru-RU"/>
        </a:p>
      </dgm:t>
    </dgm:pt>
    <dgm:pt modelId="{848B392C-59E3-4696-B6C6-179F4E5E92E2}">
      <dgm:prSet phldrT="[Текст]"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endParaRPr lang="ru-RU" sz="1500" dirty="0">
            <a:solidFill>
              <a:schemeClr val="tx1"/>
            </a:solidFill>
          </a:endParaRPr>
        </a:p>
      </dgm:t>
    </dgm:pt>
    <dgm:pt modelId="{9E589649-B564-440E-BCCD-0CF467672D64}" type="parTrans" cxnId="{8A1EE47B-3A64-41B0-8730-7EFD3952B8D8}">
      <dgm:prSet/>
      <dgm:spPr/>
      <dgm:t>
        <a:bodyPr/>
        <a:lstStyle/>
        <a:p>
          <a:endParaRPr lang="ru-RU"/>
        </a:p>
      </dgm:t>
    </dgm:pt>
    <dgm:pt modelId="{6B190CE7-8D67-4C50-8ABD-976DC097ACED}" type="sibTrans" cxnId="{8A1EE47B-3A64-41B0-8730-7EFD3952B8D8}">
      <dgm:prSet/>
      <dgm:spPr/>
      <dgm:t>
        <a:bodyPr/>
        <a:lstStyle/>
        <a:p>
          <a:endParaRPr lang="ru-RU"/>
        </a:p>
      </dgm:t>
    </dgm:pt>
    <dgm:pt modelId="{B4BE4410-F0C7-4C2D-B884-E970D83E9FB2}">
      <dgm:prSet phldrT="[Текст]"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endParaRPr lang="ru-RU" sz="1500" dirty="0">
            <a:solidFill>
              <a:schemeClr val="tx1"/>
            </a:solidFill>
          </a:endParaRPr>
        </a:p>
      </dgm:t>
    </dgm:pt>
    <dgm:pt modelId="{983B73B5-1B29-4D01-B4FA-A0C971135A0A}" type="parTrans" cxnId="{D96D0595-3D21-446D-9CAF-F475CFB2A8E9}">
      <dgm:prSet/>
      <dgm:spPr/>
      <dgm:t>
        <a:bodyPr/>
        <a:lstStyle/>
        <a:p>
          <a:endParaRPr lang="ru-RU"/>
        </a:p>
      </dgm:t>
    </dgm:pt>
    <dgm:pt modelId="{BA27C5D8-4186-4B72-97DC-0C941C5A0BE7}" type="sibTrans" cxnId="{D96D0595-3D21-446D-9CAF-F475CFB2A8E9}">
      <dgm:prSet/>
      <dgm:spPr/>
      <dgm:t>
        <a:bodyPr/>
        <a:lstStyle/>
        <a:p>
          <a:endParaRPr lang="ru-RU"/>
        </a:p>
      </dgm:t>
    </dgm:pt>
    <dgm:pt modelId="{06D80814-6A6A-45E0-BC5D-A32146985643}">
      <dgm:prSet custT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endParaRPr lang="ru-RU" sz="1500" dirty="0">
            <a:solidFill>
              <a:schemeClr val="tx1"/>
            </a:solidFill>
          </a:endParaRPr>
        </a:p>
      </dgm:t>
    </dgm:pt>
    <dgm:pt modelId="{62C2AFE6-7B69-4283-AA56-FDF60D40A72F}" type="parTrans" cxnId="{7FB97F0F-4202-4A6D-ABD1-05D08C918FA8}">
      <dgm:prSet/>
      <dgm:spPr/>
      <dgm:t>
        <a:bodyPr/>
        <a:lstStyle/>
        <a:p>
          <a:endParaRPr lang="ru-RU"/>
        </a:p>
      </dgm:t>
    </dgm:pt>
    <dgm:pt modelId="{FB257BEA-ADA5-4146-BE20-B7C57F179D60}" type="sibTrans" cxnId="{7FB97F0F-4202-4A6D-ABD1-05D08C918FA8}">
      <dgm:prSet/>
      <dgm:spPr/>
      <dgm:t>
        <a:bodyPr/>
        <a:lstStyle/>
        <a:p>
          <a:endParaRPr lang="ru-RU"/>
        </a:p>
      </dgm:t>
    </dgm:pt>
    <dgm:pt modelId="{2116F5DE-2707-4870-A9FB-D5291A1C6937}">
      <dgm:prSet custT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endParaRPr lang="ru-RU" sz="1500" dirty="0">
            <a:solidFill>
              <a:schemeClr val="tx1"/>
            </a:solidFill>
          </a:endParaRPr>
        </a:p>
      </dgm:t>
    </dgm:pt>
    <dgm:pt modelId="{811A59C6-0E83-47DC-AFF2-1786E57F7F42}" type="parTrans" cxnId="{C9288DA4-9DE3-4475-90C1-D2AF3D43DA2F}">
      <dgm:prSet/>
      <dgm:spPr/>
      <dgm:t>
        <a:bodyPr/>
        <a:lstStyle/>
        <a:p>
          <a:endParaRPr lang="ru-RU"/>
        </a:p>
      </dgm:t>
    </dgm:pt>
    <dgm:pt modelId="{EA9429FC-1CCC-4A2E-9044-7933BDC32C2D}" type="sibTrans" cxnId="{C9288DA4-9DE3-4475-90C1-D2AF3D43DA2F}">
      <dgm:prSet/>
      <dgm:spPr/>
      <dgm:t>
        <a:bodyPr/>
        <a:lstStyle/>
        <a:p>
          <a:endParaRPr lang="ru-RU"/>
        </a:p>
      </dgm:t>
    </dgm:pt>
    <dgm:pt modelId="{89CFB976-E178-4AA2-BC12-C4F2F30F2E8F}">
      <dgm:prSet custT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endParaRPr lang="ru-RU" sz="1500" dirty="0">
            <a:solidFill>
              <a:schemeClr val="tx1"/>
            </a:solidFill>
          </a:endParaRPr>
        </a:p>
      </dgm:t>
    </dgm:pt>
    <dgm:pt modelId="{B1EB65D1-F740-4E90-B332-46E0E581F2FE}" type="parTrans" cxnId="{B4B1A7CC-CE33-4D6A-9BE1-413982A5088C}">
      <dgm:prSet/>
      <dgm:spPr/>
      <dgm:t>
        <a:bodyPr/>
        <a:lstStyle/>
        <a:p>
          <a:endParaRPr lang="ru-RU"/>
        </a:p>
      </dgm:t>
    </dgm:pt>
    <dgm:pt modelId="{E3594E25-2177-4DFA-904B-D080AE134050}" type="sibTrans" cxnId="{B4B1A7CC-CE33-4D6A-9BE1-413982A5088C}">
      <dgm:prSet/>
      <dgm:spPr/>
      <dgm:t>
        <a:bodyPr/>
        <a:lstStyle/>
        <a:p>
          <a:endParaRPr lang="ru-RU"/>
        </a:p>
      </dgm:t>
    </dgm:pt>
    <dgm:pt modelId="{CB895395-BAFD-4812-8D9E-5878D705FB3A}">
      <dgm:prSet phldrT="[Текст]" custT="1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endParaRPr lang="ru-RU" sz="1500" dirty="0">
            <a:solidFill>
              <a:schemeClr val="tx1"/>
            </a:solidFill>
          </a:endParaRPr>
        </a:p>
      </dgm:t>
    </dgm:pt>
    <dgm:pt modelId="{6E108329-AC62-4E2E-8E8C-FA0AEC5B5CF6}" type="parTrans" cxnId="{3E1FA7FF-BEA2-4DB9-A109-482250752C18}">
      <dgm:prSet/>
      <dgm:spPr/>
      <dgm:t>
        <a:bodyPr/>
        <a:lstStyle/>
        <a:p>
          <a:endParaRPr lang="ru-RU"/>
        </a:p>
      </dgm:t>
    </dgm:pt>
    <dgm:pt modelId="{5BA16C4A-149B-4CE5-B731-727CE64EFB6C}" type="sibTrans" cxnId="{3E1FA7FF-BEA2-4DB9-A109-482250752C18}">
      <dgm:prSet/>
      <dgm:spPr/>
      <dgm:t>
        <a:bodyPr/>
        <a:lstStyle/>
        <a:p>
          <a:endParaRPr lang="ru-RU"/>
        </a:p>
      </dgm:t>
    </dgm:pt>
    <dgm:pt modelId="{BE9BE494-FAC7-4869-B360-F7790E82AFA2}">
      <dgm:prSet custT="1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endParaRPr lang="ru-RU" sz="1500" dirty="0">
            <a:solidFill>
              <a:schemeClr val="tx1"/>
            </a:solidFill>
          </a:endParaRPr>
        </a:p>
      </dgm:t>
    </dgm:pt>
    <dgm:pt modelId="{73E2AED6-EE61-4D63-B44B-BCAE2384FA13}" type="parTrans" cxnId="{0DF54C31-A885-499E-B0B7-2EDB72A452B1}">
      <dgm:prSet/>
      <dgm:spPr/>
      <dgm:t>
        <a:bodyPr/>
        <a:lstStyle/>
        <a:p>
          <a:endParaRPr lang="ru-RU"/>
        </a:p>
      </dgm:t>
    </dgm:pt>
    <dgm:pt modelId="{C7B9B17E-9BA7-4C7F-9CB4-3ABC611B2BF9}" type="sibTrans" cxnId="{0DF54C31-A885-499E-B0B7-2EDB72A452B1}">
      <dgm:prSet/>
      <dgm:spPr/>
      <dgm:t>
        <a:bodyPr/>
        <a:lstStyle/>
        <a:p>
          <a:endParaRPr lang="ru-RU"/>
        </a:p>
      </dgm:t>
    </dgm:pt>
    <dgm:pt modelId="{DED26ED0-A518-4188-AAB1-BF1D1C77E1B0}">
      <dgm:prSet custT="1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endParaRPr lang="ru-RU" sz="1500" dirty="0">
            <a:solidFill>
              <a:schemeClr val="tx1"/>
            </a:solidFill>
          </a:endParaRPr>
        </a:p>
      </dgm:t>
    </dgm:pt>
    <dgm:pt modelId="{3B3E4B24-F027-4A5D-9288-3853FA092A59}" type="parTrans" cxnId="{13BDAF4C-0445-443E-A8BC-FAEFEF4C86EC}">
      <dgm:prSet/>
      <dgm:spPr/>
      <dgm:t>
        <a:bodyPr/>
        <a:lstStyle/>
        <a:p>
          <a:endParaRPr lang="ru-RU"/>
        </a:p>
      </dgm:t>
    </dgm:pt>
    <dgm:pt modelId="{28634389-6813-43A6-A9CD-43B53DBB3848}" type="sibTrans" cxnId="{13BDAF4C-0445-443E-A8BC-FAEFEF4C86EC}">
      <dgm:prSet/>
      <dgm:spPr/>
      <dgm:t>
        <a:bodyPr/>
        <a:lstStyle/>
        <a:p>
          <a:endParaRPr lang="ru-RU"/>
        </a:p>
      </dgm:t>
    </dgm:pt>
    <dgm:pt modelId="{00395E58-612D-4622-81E1-11459F90BB88}">
      <dgm:prSet custT="1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endParaRPr lang="ru-RU" sz="1500" dirty="0">
            <a:solidFill>
              <a:schemeClr val="tx1"/>
            </a:solidFill>
          </a:endParaRPr>
        </a:p>
      </dgm:t>
    </dgm:pt>
    <dgm:pt modelId="{3E2B70C9-3442-4132-932A-39E147A5B02E}" type="parTrans" cxnId="{81C5A485-E538-4853-91D4-EEA3A222DBF7}">
      <dgm:prSet/>
      <dgm:spPr/>
      <dgm:t>
        <a:bodyPr/>
        <a:lstStyle/>
        <a:p>
          <a:endParaRPr lang="ru-RU"/>
        </a:p>
      </dgm:t>
    </dgm:pt>
    <dgm:pt modelId="{87E5EFDD-8819-4421-ABF2-0C83E63D5CCD}" type="sibTrans" cxnId="{81C5A485-E538-4853-91D4-EEA3A222DBF7}">
      <dgm:prSet/>
      <dgm:spPr/>
      <dgm:t>
        <a:bodyPr/>
        <a:lstStyle/>
        <a:p>
          <a:endParaRPr lang="ru-RU"/>
        </a:p>
      </dgm:t>
    </dgm:pt>
    <dgm:pt modelId="{EAE4C718-82EF-458B-9E58-8CD75E5B58E2}">
      <dgm:prSet phldrT="[Текст]"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ru-RU" sz="1500" i="0" dirty="0" smtClean="0">
              <a:solidFill>
                <a:schemeClr val="tx1"/>
              </a:solidFill>
            </a:rPr>
            <a:t>Профессиональная подготовка, переподготовка и повышение квалификации        85,30 тыс.руб.</a:t>
          </a:r>
          <a:endParaRPr lang="ru-RU" sz="1500" i="0" dirty="0">
            <a:solidFill>
              <a:schemeClr val="tx1"/>
            </a:solidFill>
          </a:endParaRPr>
        </a:p>
      </dgm:t>
    </dgm:pt>
    <dgm:pt modelId="{D4570958-6C1A-4F2B-89E6-7F04EA9A5691}" type="parTrans" cxnId="{CBAA5CB3-F56C-4D5B-A43C-57EAF5087916}">
      <dgm:prSet/>
      <dgm:spPr/>
      <dgm:t>
        <a:bodyPr/>
        <a:lstStyle/>
        <a:p>
          <a:endParaRPr lang="ru-RU"/>
        </a:p>
      </dgm:t>
    </dgm:pt>
    <dgm:pt modelId="{AFF28308-1863-4CA7-8D1E-68911DA71E55}" type="sibTrans" cxnId="{CBAA5CB3-F56C-4D5B-A43C-57EAF5087916}">
      <dgm:prSet/>
      <dgm:spPr/>
      <dgm:t>
        <a:bodyPr/>
        <a:lstStyle/>
        <a:p>
          <a:endParaRPr lang="ru-RU"/>
        </a:p>
      </dgm:t>
    </dgm:pt>
    <dgm:pt modelId="{AEC3F423-B67C-466A-A1DB-EBF97029A600}">
      <dgm:prSet phldrT="[Текст]"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endParaRPr lang="ru-RU" sz="1500" dirty="0">
            <a:solidFill>
              <a:schemeClr val="tx1"/>
            </a:solidFill>
          </a:endParaRPr>
        </a:p>
      </dgm:t>
    </dgm:pt>
    <dgm:pt modelId="{052865CB-F814-4539-9AA2-54C9AAEAE8D9}" type="parTrans" cxnId="{213F0983-A01B-4C7B-B990-4A2BD57E59A7}">
      <dgm:prSet/>
      <dgm:spPr/>
      <dgm:t>
        <a:bodyPr/>
        <a:lstStyle/>
        <a:p>
          <a:endParaRPr lang="ru-RU"/>
        </a:p>
      </dgm:t>
    </dgm:pt>
    <dgm:pt modelId="{C25E1761-85BC-4947-8AA9-F4245E51A547}" type="sibTrans" cxnId="{213F0983-A01B-4C7B-B990-4A2BD57E59A7}">
      <dgm:prSet/>
      <dgm:spPr/>
      <dgm:t>
        <a:bodyPr/>
        <a:lstStyle/>
        <a:p>
          <a:endParaRPr lang="ru-RU"/>
        </a:p>
      </dgm:t>
    </dgm:pt>
    <dgm:pt modelId="{5E6108E8-AC4E-4564-A0D2-BCFFE7AF1370}">
      <dgm:prSet phldrT="[Текст]" custT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endParaRPr lang="ru-RU" sz="1500" dirty="0">
            <a:solidFill>
              <a:schemeClr val="tx1"/>
            </a:solidFill>
          </a:endParaRPr>
        </a:p>
      </dgm:t>
    </dgm:pt>
    <dgm:pt modelId="{57A00FBB-5DCF-47BD-A417-F72C221674EB}" type="parTrans" cxnId="{1F47011F-9B9A-4CCC-901B-67C83B772E59}">
      <dgm:prSet/>
      <dgm:spPr/>
      <dgm:t>
        <a:bodyPr/>
        <a:lstStyle/>
        <a:p>
          <a:endParaRPr lang="ru-RU"/>
        </a:p>
      </dgm:t>
    </dgm:pt>
    <dgm:pt modelId="{4BECF874-488B-402D-BB0D-87856CE3141C}" type="sibTrans" cxnId="{1F47011F-9B9A-4CCC-901B-67C83B772E59}">
      <dgm:prSet/>
      <dgm:spPr/>
      <dgm:t>
        <a:bodyPr/>
        <a:lstStyle/>
        <a:p>
          <a:endParaRPr lang="ru-RU"/>
        </a:p>
      </dgm:t>
    </dgm:pt>
    <dgm:pt modelId="{D6CDB932-8542-453B-9318-885B13B2A117}">
      <dgm:prSet custT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ru-RU" sz="1500" dirty="0" smtClean="0">
              <a:solidFill>
                <a:schemeClr val="tx1"/>
              </a:solidFill>
            </a:rPr>
            <a:t>Профессиональная подготовка, переподготовка и повышение квалификации      85,30 тыс.руб.</a:t>
          </a:r>
          <a:endParaRPr lang="ru-RU" sz="1500" dirty="0">
            <a:solidFill>
              <a:schemeClr val="tx1"/>
            </a:solidFill>
          </a:endParaRPr>
        </a:p>
      </dgm:t>
    </dgm:pt>
    <dgm:pt modelId="{8C707D07-4CF4-4476-B448-61CFC7FADDB8}" type="parTrans" cxnId="{B1AC641E-6BCC-4091-85F0-AD47AFFBE413}">
      <dgm:prSet/>
      <dgm:spPr/>
      <dgm:t>
        <a:bodyPr/>
        <a:lstStyle/>
        <a:p>
          <a:endParaRPr lang="ru-RU"/>
        </a:p>
      </dgm:t>
    </dgm:pt>
    <dgm:pt modelId="{7578FF3F-FD2E-4897-9341-76F20AFBF89C}" type="sibTrans" cxnId="{B1AC641E-6BCC-4091-85F0-AD47AFFBE413}">
      <dgm:prSet/>
      <dgm:spPr/>
      <dgm:t>
        <a:bodyPr/>
        <a:lstStyle/>
        <a:p>
          <a:endParaRPr lang="ru-RU"/>
        </a:p>
      </dgm:t>
    </dgm:pt>
    <dgm:pt modelId="{1D792778-FE2E-4D57-86E7-15ED61E56073}">
      <dgm:prSet custT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endParaRPr lang="ru-RU" sz="1500" dirty="0">
            <a:solidFill>
              <a:schemeClr val="tx1"/>
            </a:solidFill>
          </a:endParaRPr>
        </a:p>
      </dgm:t>
    </dgm:pt>
    <dgm:pt modelId="{3CBC98D7-0CA0-42C6-B28E-54BFE593E426}" type="parTrans" cxnId="{B45B334E-622F-4DA2-8F4B-4F6F6681ABA5}">
      <dgm:prSet/>
      <dgm:spPr/>
      <dgm:t>
        <a:bodyPr/>
        <a:lstStyle/>
        <a:p>
          <a:endParaRPr lang="ru-RU"/>
        </a:p>
      </dgm:t>
    </dgm:pt>
    <dgm:pt modelId="{085735EB-EB75-40BA-A120-C8A2AD6027C2}" type="sibTrans" cxnId="{B45B334E-622F-4DA2-8F4B-4F6F6681ABA5}">
      <dgm:prSet/>
      <dgm:spPr/>
      <dgm:t>
        <a:bodyPr/>
        <a:lstStyle/>
        <a:p>
          <a:endParaRPr lang="ru-RU"/>
        </a:p>
      </dgm:t>
    </dgm:pt>
    <dgm:pt modelId="{15812DFE-6215-4B29-A3AA-8299A25F808D}">
      <dgm:prSet custT="1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r>
            <a:rPr lang="ru-RU" sz="1500" dirty="0" smtClean="0">
              <a:solidFill>
                <a:schemeClr val="tx1"/>
              </a:solidFill>
            </a:rPr>
            <a:t>Профессиональная подготовка, переподготовка и повышение квалификации 85,30 тыс. руб.</a:t>
          </a:r>
          <a:endParaRPr lang="ru-RU" sz="1500" dirty="0">
            <a:solidFill>
              <a:schemeClr val="tx1"/>
            </a:solidFill>
          </a:endParaRPr>
        </a:p>
      </dgm:t>
    </dgm:pt>
    <dgm:pt modelId="{28DD0E3C-B729-4FC1-8630-455C77DACBE5}" type="parTrans" cxnId="{B77B4F0D-73D2-453E-AEAB-CC39790C49D0}">
      <dgm:prSet/>
      <dgm:spPr/>
      <dgm:t>
        <a:bodyPr/>
        <a:lstStyle/>
        <a:p>
          <a:endParaRPr lang="ru-RU"/>
        </a:p>
      </dgm:t>
    </dgm:pt>
    <dgm:pt modelId="{6A2B64E6-3D0A-49D7-AFFE-6D29188C62FF}" type="sibTrans" cxnId="{B77B4F0D-73D2-453E-AEAB-CC39790C49D0}">
      <dgm:prSet/>
      <dgm:spPr/>
      <dgm:t>
        <a:bodyPr/>
        <a:lstStyle/>
        <a:p>
          <a:endParaRPr lang="ru-RU"/>
        </a:p>
      </dgm:t>
    </dgm:pt>
    <dgm:pt modelId="{A974B8F7-744A-4FF3-B3F6-D54A04D01271}">
      <dgm:prSet custT="1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endParaRPr lang="ru-RU" sz="1500" dirty="0">
            <a:solidFill>
              <a:schemeClr val="tx1"/>
            </a:solidFill>
          </a:endParaRPr>
        </a:p>
      </dgm:t>
    </dgm:pt>
    <dgm:pt modelId="{384B6476-186C-4CF8-AA48-2B290EFD687F}" type="parTrans" cxnId="{399795DD-CEE6-4228-9DD7-95F89FBA87E4}">
      <dgm:prSet/>
      <dgm:spPr/>
      <dgm:t>
        <a:bodyPr/>
        <a:lstStyle/>
        <a:p>
          <a:endParaRPr lang="ru-RU"/>
        </a:p>
      </dgm:t>
    </dgm:pt>
    <dgm:pt modelId="{A1CFDA0D-4717-411D-BE38-074198A6FDD0}" type="sibTrans" cxnId="{399795DD-CEE6-4228-9DD7-95F89FBA87E4}">
      <dgm:prSet/>
      <dgm:spPr/>
      <dgm:t>
        <a:bodyPr/>
        <a:lstStyle/>
        <a:p>
          <a:endParaRPr lang="ru-RU"/>
        </a:p>
      </dgm:t>
    </dgm:pt>
    <dgm:pt modelId="{71F510FE-7EE8-4E5F-A713-4F2DA7C7FFE2}" type="pres">
      <dgm:prSet presAssocID="{BEF00786-ED12-4010-95FA-D5AC30B2A508}" presName="linearFlow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3A0DAB9-DCB4-4B11-B445-E7007DFA43D2}" type="pres">
      <dgm:prSet presAssocID="{B903C8DE-2912-419D-A1AB-9606B6DD7023}" presName="compositeNode" presStyleCnt="0">
        <dgm:presLayoutVars>
          <dgm:bulletEnabled val="1"/>
        </dgm:presLayoutVars>
      </dgm:prSet>
      <dgm:spPr/>
    </dgm:pt>
    <dgm:pt modelId="{FD3FE6B3-65E9-41DE-A233-8632F47FE9ED}" type="pres">
      <dgm:prSet presAssocID="{B903C8DE-2912-419D-A1AB-9606B6DD7023}" presName="image" presStyleLbl="fgImgPlace1" presStyleIdx="0" presStyleCnt="3" custLinFactNeighborX="-4889" custLinFactNeighborY="-55198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61359F04-2C3C-433D-B82B-BCC01E933B23}" type="pres">
      <dgm:prSet presAssocID="{B903C8DE-2912-419D-A1AB-9606B6DD7023}" presName="childNode" presStyleLbl="node1" presStyleIdx="0" presStyleCnt="3" custScaleX="133427" custScaleY="116039" custLinFactNeighborX="21171" custLinFactNeighborY="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A7F111-E5E7-4517-BA23-DDBE4621BEAB}" type="pres">
      <dgm:prSet presAssocID="{B903C8DE-2912-419D-A1AB-9606B6DD7023}" presName="parentNode" presStyleLbl="revTx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481C44-7136-4B65-B44A-9F1A574636D8}" type="pres">
      <dgm:prSet presAssocID="{DB91B947-88CE-472B-80DB-A2C64FDB52C4}" presName="sibTrans" presStyleCnt="0"/>
      <dgm:spPr/>
    </dgm:pt>
    <dgm:pt modelId="{19691AB3-164C-4471-89DD-4FEBBD30F04F}" type="pres">
      <dgm:prSet presAssocID="{55B3DF57-4CC8-4235-97FB-E6D8B137F475}" presName="compositeNode" presStyleCnt="0">
        <dgm:presLayoutVars>
          <dgm:bulletEnabled val="1"/>
        </dgm:presLayoutVars>
      </dgm:prSet>
      <dgm:spPr/>
    </dgm:pt>
    <dgm:pt modelId="{7B631390-7795-4263-AC45-821C3B58E0FA}" type="pres">
      <dgm:prSet presAssocID="{55B3DF57-4CC8-4235-97FB-E6D8B137F475}" presName="image" presStyleLbl="fgImgPlace1" presStyleIdx="1" presStyleCnt="3" custScaleX="98952" custScaleY="72981" custLinFactNeighborX="-23019" custLinFactNeighborY="-42018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</dgm:pt>
    <dgm:pt modelId="{0E4E0A99-4444-4437-82E9-A91272F24FCD}" type="pres">
      <dgm:prSet presAssocID="{55B3DF57-4CC8-4235-97FB-E6D8B137F475}" presName="childNode" presStyleLbl="node1" presStyleIdx="1" presStyleCnt="3" custScaleX="125102" custScaleY="116574" custLinFactNeighborX="10453" custLinFactNeighborY="24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930E97-B5E1-4568-964B-7EBF65C6E9CD}" type="pres">
      <dgm:prSet presAssocID="{55B3DF57-4CC8-4235-97FB-E6D8B137F475}" presName="parentNode" presStyleLbl="revTx" presStyleIdx="1" presStyleCnt="3" custScaleX="145661" custLinFactNeighborX="-10768" custLinFactNeighborY="-117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FA6F8C-4429-455C-AD7D-F0290BBEE89C}" type="pres">
      <dgm:prSet presAssocID="{E9734C34-D457-4823-BC8A-5E48933AF764}" presName="sibTrans" presStyleCnt="0"/>
      <dgm:spPr/>
    </dgm:pt>
    <dgm:pt modelId="{1E71F190-91CB-49A0-825E-34D4312590E5}" type="pres">
      <dgm:prSet presAssocID="{E81DCAF6-6663-4375-B8C7-A768CD41E07E}" presName="compositeNode" presStyleCnt="0">
        <dgm:presLayoutVars>
          <dgm:bulletEnabled val="1"/>
        </dgm:presLayoutVars>
      </dgm:prSet>
      <dgm:spPr/>
    </dgm:pt>
    <dgm:pt modelId="{7F2683AF-375D-4B74-A5FB-CEF343374F2F}" type="pres">
      <dgm:prSet presAssocID="{E81DCAF6-6663-4375-B8C7-A768CD41E07E}" presName="image" presStyleLbl="fgImgPlace1" presStyleIdx="2" presStyleCnt="3" custScaleX="117468" custLinFactNeighborX="-75427" custLinFactNeighborY="-42018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 l="-79000" r="-79000"/>
          </a:stretch>
        </a:blipFill>
      </dgm:spPr>
    </dgm:pt>
    <dgm:pt modelId="{F2582EC0-79ED-44C1-93D2-79FDA25F0D49}" type="pres">
      <dgm:prSet presAssocID="{E81DCAF6-6663-4375-B8C7-A768CD41E07E}" presName="childNode" presStyleLbl="node1" presStyleIdx="2" presStyleCnt="3" custScaleX="126796" custScaleY="1155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355473-C21C-4C11-98D4-4F89D5B2D9E6}" type="pres">
      <dgm:prSet presAssocID="{E81DCAF6-6663-4375-B8C7-A768CD41E07E}" presName="parentNode" presStyleLbl="revTx" presStyleIdx="2" presStyleCnt="3" custScaleX="311465" custLinFactNeighborX="-21401" custLinFactNeighborY="-266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FFCDA40-1F0A-45E5-AB63-7DFB9A00402B}" srcId="{BEF00786-ED12-4010-95FA-D5AC30B2A508}" destId="{E81DCAF6-6663-4375-B8C7-A768CD41E07E}" srcOrd="2" destOrd="0" parTransId="{9A808A2B-3760-4299-820B-5B8CAB05CD22}" sibTransId="{249C934E-430C-400D-BD46-E793ACBFFB3F}"/>
    <dgm:cxn modelId="{0DF54C31-A885-499E-B0B7-2EDB72A452B1}" srcId="{E81DCAF6-6663-4375-B8C7-A768CD41E07E}" destId="{BE9BE494-FAC7-4869-B360-F7790E82AFA2}" srcOrd="3" destOrd="0" parTransId="{73E2AED6-EE61-4D63-B44B-BCAE2384FA13}" sibTransId="{C7B9B17E-9BA7-4C7F-9CB4-3ABC611B2BF9}"/>
    <dgm:cxn modelId="{D96D0595-3D21-446D-9CAF-F475CFB2A8E9}" srcId="{B903C8DE-2912-419D-A1AB-9606B6DD7023}" destId="{B4BE4410-F0C7-4C2D-B884-E970D83E9FB2}" srcOrd="9" destOrd="0" parTransId="{983B73B5-1B29-4D01-B4FA-A0C971135A0A}" sibTransId="{BA27C5D8-4186-4B72-97DC-0C941C5A0BE7}"/>
    <dgm:cxn modelId="{16777A8E-44E6-445F-A041-E5692351F541}" srcId="{E81DCAF6-6663-4375-B8C7-A768CD41E07E}" destId="{586BF5EC-BBB4-49EA-8DEB-283288EB84C1}" srcOrd="2" destOrd="0" parTransId="{B5D148D5-B872-4678-8557-D40830DFF4A3}" sibTransId="{A8A1177F-4B29-43B2-8D39-9676AE7A0BBF}"/>
    <dgm:cxn modelId="{8D5C0349-59E0-41C0-A0BA-C13A4C5D47EC}" type="presOf" srcId="{B4BE4410-F0C7-4C2D-B884-E970D83E9FB2}" destId="{61359F04-2C3C-433D-B82B-BCC01E933B23}" srcOrd="0" destOrd="9" presId="urn:microsoft.com/office/officeart/2005/8/layout/hList2#1"/>
    <dgm:cxn modelId="{9B4A9434-6F75-45ED-A5FF-913C7771D533}" srcId="{B903C8DE-2912-419D-A1AB-9606B6DD7023}" destId="{64F6C186-35CA-4E53-B10E-9D7987F1DC05}" srcOrd="2" destOrd="0" parTransId="{4B4EE42C-2CF4-4E56-B40B-01F2E1A67705}" sibTransId="{4000131F-2F34-426D-9BB6-615BE6C41FE6}"/>
    <dgm:cxn modelId="{B9248522-FE2C-4251-9AD5-4088233E8A6E}" type="presOf" srcId="{BEF00786-ED12-4010-95FA-D5AC30B2A508}" destId="{71F510FE-7EE8-4E5F-A713-4F2DA7C7FFE2}" srcOrd="0" destOrd="0" presId="urn:microsoft.com/office/officeart/2005/8/layout/hList2#1"/>
    <dgm:cxn modelId="{B77B4F0D-73D2-453E-AEAB-CC39790C49D0}" srcId="{E81DCAF6-6663-4375-B8C7-A768CD41E07E}" destId="{15812DFE-6215-4B29-A3AA-8299A25F808D}" srcOrd="6" destOrd="0" parTransId="{28DD0E3C-B729-4FC1-8630-455C77DACBE5}" sibTransId="{6A2B64E6-3D0A-49D7-AFFE-6D29188C62FF}"/>
    <dgm:cxn modelId="{B1618865-B44D-44F3-9657-1C074D66534F}" srcId="{E81DCAF6-6663-4375-B8C7-A768CD41E07E}" destId="{C9B524E6-9EBB-4888-937A-B3B6E72A069F}" srcOrd="10" destOrd="0" parTransId="{F39455CA-6277-4503-A926-1EF81B7414B5}" sibTransId="{4D956F28-87A1-435B-9513-7DFF2F1AC0D5}"/>
    <dgm:cxn modelId="{FC741D7D-816A-4E11-AA27-AC891B9DAE13}" type="presOf" srcId="{4F250854-60EE-4CE7-85C9-38F0ADEF3CFC}" destId="{0E4E0A99-4444-4437-82E9-A91272F24FCD}" srcOrd="0" destOrd="2" presId="urn:microsoft.com/office/officeart/2005/8/layout/hList2#1"/>
    <dgm:cxn modelId="{64A2F4E8-9663-423B-AC83-9B0E9A0EDC70}" srcId="{B903C8DE-2912-419D-A1AB-9606B6DD7023}" destId="{64809919-1CBA-4719-A0F3-B6ED90986972}" srcOrd="10" destOrd="0" parTransId="{1C92BB0D-E985-44DE-A47D-1F8F121EB5F6}" sibTransId="{C69783FC-533D-421C-BD67-891699530A6A}"/>
    <dgm:cxn modelId="{33A76FAA-14BB-49B5-BEC2-04AFCB687087}" type="presOf" srcId="{AEC3F423-B67C-466A-A1DB-EBF97029A600}" destId="{61359F04-2C3C-433D-B82B-BCC01E933B23}" srcOrd="0" destOrd="5" presId="urn:microsoft.com/office/officeart/2005/8/layout/hList2#1"/>
    <dgm:cxn modelId="{9E1F1D4D-A6A9-4222-8FB5-0E0199423B2D}" type="presOf" srcId="{4BC9262F-D5B0-46B2-8D15-17D56980148B}" destId="{F2582EC0-79ED-44C1-93D2-79FDA25F0D49}" srcOrd="0" destOrd="0" presId="urn:microsoft.com/office/officeart/2005/8/layout/hList2#1"/>
    <dgm:cxn modelId="{A26A17F4-8655-4002-A082-6C8F9DB8F29A}" type="presOf" srcId="{00395E58-612D-4622-81E1-11459F90BB88}" destId="{F2582EC0-79ED-44C1-93D2-79FDA25F0D49}" srcOrd="0" destOrd="9" presId="urn:microsoft.com/office/officeart/2005/8/layout/hList2#1"/>
    <dgm:cxn modelId="{C8B3219C-0887-4B40-817C-FE3CE2549638}" srcId="{BEF00786-ED12-4010-95FA-D5AC30B2A508}" destId="{55B3DF57-4CC8-4235-97FB-E6D8B137F475}" srcOrd="1" destOrd="0" parTransId="{384538F9-9B3D-4108-A974-E07591DDE8E4}" sibTransId="{E9734C34-D457-4823-BC8A-5E48933AF764}"/>
    <dgm:cxn modelId="{3E1FA7FF-BEA2-4DB9-A109-482250752C18}" srcId="{E81DCAF6-6663-4375-B8C7-A768CD41E07E}" destId="{CB895395-BAFD-4812-8D9E-5878D705FB3A}" srcOrd="1" destOrd="0" parTransId="{6E108329-AC62-4E2E-8E8C-FA0AEC5B5CF6}" sibTransId="{5BA16C4A-149B-4CE5-B731-727CE64EFB6C}"/>
    <dgm:cxn modelId="{8B8D9487-4A74-4326-B0F5-5AC6BC17C038}" srcId="{E81DCAF6-6663-4375-B8C7-A768CD41E07E}" destId="{4BC9262F-D5B0-46B2-8D15-17D56980148B}" srcOrd="0" destOrd="0" parTransId="{14DAE7F0-FA20-4F8F-B7AD-74D11D50AEF4}" sibTransId="{03B9A248-E7DB-49C8-9476-DC579800D884}"/>
    <dgm:cxn modelId="{6D069E9E-B68B-4E56-9CF5-023DEE452F1A}" type="presOf" srcId="{F060AB35-6C6B-4A60-874B-E3F7D54E6DF5}" destId="{61359F04-2C3C-433D-B82B-BCC01E933B23}" srcOrd="0" destOrd="1" presId="urn:microsoft.com/office/officeart/2005/8/layout/hList2#1"/>
    <dgm:cxn modelId="{EAFD6077-435F-4B44-81B5-8C4B62FED0EA}" type="presOf" srcId="{06D80814-6A6A-45E0-BC5D-A32146985643}" destId="{0E4E0A99-4444-4437-82E9-A91272F24FCD}" srcOrd="0" destOrd="3" presId="urn:microsoft.com/office/officeart/2005/8/layout/hList2#1"/>
    <dgm:cxn modelId="{1F47011F-9B9A-4CCC-901B-67C83B772E59}" srcId="{55B3DF57-4CC8-4235-97FB-E6D8B137F475}" destId="{5E6108E8-AC4E-4564-A0D2-BCFFE7AF1370}" srcOrd="1" destOrd="0" parTransId="{57A00FBB-5DCF-47BD-A417-F72C221674EB}" sibTransId="{4BECF874-488B-402D-BB0D-87856CE3141C}"/>
    <dgm:cxn modelId="{13BDAF4C-0445-443E-A8BC-FAEFEF4C86EC}" srcId="{E81DCAF6-6663-4375-B8C7-A768CD41E07E}" destId="{DED26ED0-A518-4188-AAB1-BF1D1C77E1B0}" srcOrd="7" destOrd="0" parTransId="{3B3E4B24-F027-4A5D-9288-3853FA092A59}" sibTransId="{28634389-6813-43A6-A9CD-43B53DBB3848}"/>
    <dgm:cxn modelId="{B4B1A7CC-CE33-4D6A-9BE1-413982A5088C}" srcId="{55B3DF57-4CC8-4235-97FB-E6D8B137F475}" destId="{89CFB976-E178-4AA2-BC12-C4F2F30F2E8F}" srcOrd="9" destOrd="0" parTransId="{B1EB65D1-F740-4E90-B332-46E0E581F2FE}" sibTransId="{E3594E25-2177-4DFA-904B-D080AE134050}"/>
    <dgm:cxn modelId="{7E2FB3A0-58F0-4ADB-943D-B296EDF7B05C}" srcId="{BEF00786-ED12-4010-95FA-D5AC30B2A508}" destId="{B903C8DE-2912-419D-A1AB-9606B6DD7023}" srcOrd="0" destOrd="0" parTransId="{B684E94D-9FDF-4860-ADE2-E8E3940C5CF9}" sibTransId="{DB91B947-88CE-472B-80DB-A2C64FDB52C4}"/>
    <dgm:cxn modelId="{B111846A-356D-4B55-9D61-39621E3C1B90}" type="presOf" srcId="{F8B8380E-3B9A-4F8D-884C-DD7ACB0197DA}" destId="{61359F04-2C3C-433D-B82B-BCC01E933B23}" srcOrd="0" destOrd="0" presId="urn:microsoft.com/office/officeart/2005/8/layout/hList2#1"/>
    <dgm:cxn modelId="{69166F3E-18D7-41A2-82E7-1D3687AE38C1}" type="presOf" srcId="{64809919-1CBA-4719-A0F3-B6ED90986972}" destId="{61359F04-2C3C-433D-B82B-BCC01E933B23}" srcOrd="0" destOrd="10" presId="urn:microsoft.com/office/officeart/2005/8/layout/hList2#1"/>
    <dgm:cxn modelId="{7FB97F0F-4202-4A6D-ABD1-05D08C918FA8}" srcId="{55B3DF57-4CC8-4235-97FB-E6D8B137F475}" destId="{06D80814-6A6A-45E0-BC5D-A32146985643}" srcOrd="3" destOrd="0" parTransId="{62C2AFE6-7B69-4283-AA56-FDF60D40A72F}" sibTransId="{FB257BEA-ADA5-4146-BE20-B7C57F179D60}"/>
    <dgm:cxn modelId="{6952A529-C2DF-4476-8796-5BA0128C4566}" type="presOf" srcId="{15812DFE-6215-4B29-A3AA-8299A25F808D}" destId="{F2582EC0-79ED-44C1-93D2-79FDA25F0D49}" srcOrd="0" destOrd="6" presId="urn:microsoft.com/office/officeart/2005/8/layout/hList2#1"/>
    <dgm:cxn modelId="{213F0983-A01B-4C7B-B990-4A2BD57E59A7}" srcId="{B903C8DE-2912-419D-A1AB-9606B6DD7023}" destId="{AEC3F423-B67C-466A-A1DB-EBF97029A600}" srcOrd="5" destOrd="0" parTransId="{052865CB-F814-4539-9AA2-54C9AAEAE8D9}" sibTransId="{C25E1761-85BC-4947-8AA9-F4245E51A547}"/>
    <dgm:cxn modelId="{FC596F09-A77A-4CE1-9715-987165B387A4}" type="presOf" srcId="{DD6F549C-72DD-4F72-87A6-46EB8AB8E7D7}" destId="{F2582EC0-79ED-44C1-93D2-79FDA25F0D49}" srcOrd="0" destOrd="8" presId="urn:microsoft.com/office/officeart/2005/8/layout/hList2#1"/>
    <dgm:cxn modelId="{EC6767DB-2DC0-44BC-AD27-630C53DE2FCB}" srcId="{B903C8DE-2912-419D-A1AB-9606B6DD7023}" destId="{F060AB35-6C6B-4A60-874B-E3F7D54E6DF5}" srcOrd="1" destOrd="0" parTransId="{8DF7801F-989D-48F5-9F2A-31CA4E2052C6}" sibTransId="{D81AAD99-44AC-45D8-BD7A-2BA1CA413D2A}"/>
    <dgm:cxn modelId="{8A1EE47B-3A64-41B0-8730-7EFD3952B8D8}" srcId="{B903C8DE-2912-419D-A1AB-9606B6DD7023}" destId="{848B392C-59E3-4696-B6C6-179F4E5E92E2}" srcOrd="7" destOrd="0" parTransId="{9E589649-B564-440E-BCCD-0CF467672D64}" sibTransId="{6B190CE7-8D67-4C50-8ABD-976DC097ACED}"/>
    <dgm:cxn modelId="{1BA149B1-695F-4F80-AF4C-AD0CEEFAFBE9}" srcId="{55B3DF57-4CC8-4235-97FB-E6D8B137F475}" destId="{F1B2D9C7-49AC-4B5C-81D8-02D17FFDD188}" srcOrd="4" destOrd="0" parTransId="{45922A31-46BF-497D-B98D-B8E4E8054A9A}" sibTransId="{7FC9BEAD-1144-4106-BDC5-FF37B485310E}"/>
    <dgm:cxn modelId="{CBAA5CB3-F56C-4D5B-A43C-57EAF5087916}" srcId="{B903C8DE-2912-419D-A1AB-9606B6DD7023}" destId="{EAE4C718-82EF-458B-9E58-8CD75E5B58E2}" srcOrd="6" destOrd="0" parTransId="{D4570958-6C1A-4F2B-89E6-7F04EA9A5691}" sibTransId="{AFF28308-1863-4CA7-8D1E-68911DA71E55}"/>
    <dgm:cxn modelId="{F5745970-8F8E-4AFF-8568-B1F878349476}" srcId="{B903C8DE-2912-419D-A1AB-9606B6DD7023}" destId="{F8B8380E-3B9A-4F8D-884C-DD7ACB0197DA}" srcOrd="0" destOrd="0" parTransId="{44B945B2-2E88-4BE1-8F06-2D427C0B9C65}" sibTransId="{C1354280-E2F3-4F81-970B-B8EEFAA0DD48}"/>
    <dgm:cxn modelId="{923CA0C0-C5D7-468A-A804-9ED1133357D1}" type="presOf" srcId="{444DD464-9977-49DC-ABB2-67EF1B151E11}" destId="{0E4E0A99-4444-4437-82E9-A91272F24FCD}" srcOrd="0" destOrd="10" presId="urn:microsoft.com/office/officeart/2005/8/layout/hList2#1"/>
    <dgm:cxn modelId="{1AA5529A-8EE3-42EE-A2D2-2D9B11014530}" type="presOf" srcId="{BE9BE494-FAC7-4869-B360-F7790E82AFA2}" destId="{F2582EC0-79ED-44C1-93D2-79FDA25F0D49}" srcOrd="0" destOrd="3" presId="urn:microsoft.com/office/officeart/2005/8/layout/hList2#1"/>
    <dgm:cxn modelId="{1E15DFC8-68EF-468B-A43A-31F8CE6DD816}" srcId="{B903C8DE-2912-419D-A1AB-9606B6DD7023}" destId="{6491F539-71D2-4B44-861A-71723522BE6F}" srcOrd="4" destOrd="0" parTransId="{1838B977-CB1B-4079-A561-1259101215C9}" sibTransId="{FF999C47-C606-4148-A74E-DACB80293F99}"/>
    <dgm:cxn modelId="{00E1B2D8-0DAF-4E2F-B62D-6C7821BB3833}" type="presOf" srcId="{CB895395-BAFD-4812-8D9E-5878D705FB3A}" destId="{F2582EC0-79ED-44C1-93D2-79FDA25F0D49}" srcOrd="0" destOrd="1" presId="urn:microsoft.com/office/officeart/2005/8/layout/hList2#1"/>
    <dgm:cxn modelId="{C1F95FD3-D6D7-46C3-A0C6-CD6FC459A554}" type="presOf" srcId="{2116F5DE-2707-4870-A9FB-D5291A1C6937}" destId="{0E4E0A99-4444-4437-82E9-A91272F24FCD}" srcOrd="0" destOrd="7" presId="urn:microsoft.com/office/officeart/2005/8/layout/hList2#1"/>
    <dgm:cxn modelId="{72C97D86-F3A2-4076-8F58-485E9B71B996}" type="presOf" srcId="{1D792778-FE2E-4D57-86E7-15ED61E56073}" destId="{0E4E0A99-4444-4437-82E9-A91272F24FCD}" srcOrd="0" destOrd="5" presId="urn:microsoft.com/office/officeart/2005/8/layout/hList2#1"/>
    <dgm:cxn modelId="{B461D330-A969-4AA7-91C3-9080CEE536CB}" srcId="{B903C8DE-2912-419D-A1AB-9606B6DD7023}" destId="{250A4D26-FEE7-4277-AC45-A494F9FBDCD0}" srcOrd="8" destOrd="0" parTransId="{5F634B50-705A-45C3-8F51-CA4B6B60A348}" sibTransId="{CB516E98-E91F-4994-9722-D32313D8370E}"/>
    <dgm:cxn modelId="{E086DBFA-E5E8-4BE2-BB19-24273B5028D6}" type="presOf" srcId="{89CFB976-E178-4AA2-BC12-C4F2F30F2E8F}" destId="{0E4E0A99-4444-4437-82E9-A91272F24FCD}" srcOrd="0" destOrd="9" presId="urn:microsoft.com/office/officeart/2005/8/layout/hList2#1"/>
    <dgm:cxn modelId="{82982CD0-A3FF-40D7-BFD9-B4AC4C74CE3F}" srcId="{55B3DF57-4CC8-4235-97FB-E6D8B137F475}" destId="{8ECFC478-E1A7-4F3B-AAC6-722940932B6D}" srcOrd="0" destOrd="0" parTransId="{621D9B5F-4F2C-44F5-8098-42F56480F260}" sibTransId="{CABC5D24-9CDB-4140-A7E7-92E89C7EEDCE}"/>
    <dgm:cxn modelId="{EC9BFB06-E624-41F9-967C-565AAE18CAA7}" srcId="{55B3DF57-4CC8-4235-97FB-E6D8B137F475}" destId="{4F250854-60EE-4CE7-85C9-38F0ADEF3CFC}" srcOrd="2" destOrd="0" parTransId="{474ADDE5-4DFB-4C6E-A394-0375856AA7A2}" sibTransId="{867E1A6D-6324-458A-AA91-E576EE120284}"/>
    <dgm:cxn modelId="{8110109B-4A50-4A4C-B8C1-4A8609FA4E8C}" srcId="{E81DCAF6-6663-4375-B8C7-A768CD41E07E}" destId="{DD6F549C-72DD-4F72-87A6-46EB8AB8E7D7}" srcOrd="8" destOrd="0" parTransId="{54E0D776-C7A6-422C-9A20-BB276CC14F8E}" sibTransId="{233F1665-BFC1-40F6-9A4F-0BF58DBD62AC}"/>
    <dgm:cxn modelId="{61E82FFE-3876-4CB5-9CC5-AEF2C708C528}" srcId="{B903C8DE-2912-419D-A1AB-9606B6DD7023}" destId="{626548B6-24D6-4CE7-9948-7E566C529188}" srcOrd="3" destOrd="0" parTransId="{52BEA19D-E789-451E-BDA2-F31EF485B11E}" sibTransId="{04317D5C-7F6E-49D3-B146-7597A6B23882}"/>
    <dgm:cxn modelId="{B1AC641E-6BCC-4091-85F0-AD47AFFBE413}" srcId="{55B3DF57-4CC8-4235-97FB-E6D8B137F475}" destId="{D6CDB932-8542-453B-9318-885B13B2A117}" srcOrd="6" destOrd="0" parTransId="{8C707D07-4CF4-4476-B448-61CFC7FADDB8}" sibTransId="{7578FF3F-FD2E-4897-9341-76F20AFBF89C}"/>
    <dgm:cxn modelId="{528F427E-1C01-4E41-B1E8-E7741DCC6D41}" type="presOf" srcId="{626548B6-24D6-4CE7-9948-7E566C529188}" destId="{61359F04-2C3C-433D-B82B-BCC01E933B23}" srcOrd="0" destOrd="3" presId="urn:microsoft.com/office/officeart/2005/8/layout/hList2#1"/>
    <dgm:cxn modelId="{3BA1F8EC-F196-4E16-BA66-238381344A9A}" type="presOf" srcId="{C9B524E6-9EBB-4888-937A-B3B6E72A069F}" destId="{F2582EC0-79ED-44C1-93D2-79FDA25F0D49}" srcOrd="0" destOrd="10" presId="urn:microsoft.com/office/officeart/2005/8/layout/hList2#1"/>
    <dgm:cxn modelId="{180751A2-D4BF-4669-B526-F990653D1A13}" type="presOf" srcId="{6491F539-71D2-4B44-861A-71723522BE6F}" destId="{61359F04-2C3C-433D-B82B-BCC01E933B23}" srcOrd="0" destOrd="4" presId="urn:microsoft.com/office/officeart/2005/8/layout/hList2#1"/>
    <dgm:cxn modelId="{7975F541-4F27-4846-BF3A-4484BCFAAA14}" type="presOf" srcId="{E81DCAF6-6663-4375-B8C7-A768CD41E07E}" destId="{4C355473-C21C-4C11-98D4-4F89D5B2D9E6}" srcOrd="0" destOrd="0" presId="urn:microsoft.com/office/officeart/2005/8/layout/hList2#1"/>
    <dgm:cxn modelId="{79E05A2D-4FA2-4A81-9F66-8DB04300FB26}" type="presOf" srcId="{B903C8DE-2912-419D-A1AB-9606B6DD7023}" destId="{4AA7F111-E5E7-4517-BA23-DDBE4621BEAB}" srcOrd="0" destOrd="0" presId="urn:microsoft.com/office/officeart/2005/8/layout/hList2#1"/>
    <dgm:cxn modelId="{5D681B5B-E58C-403C-B8FA-606ED5B037CE}" srcId="{55B3DF57-4CC8-4235-97FB-E6D8B137F475}" destId="{127B80AF-518C-4376-9857-4139F2A99C9A}" srcOrd="8" destOrd="0" parTransId="{798E5C83-45B1-4C59-8E8D-CD7A9908AABA}" sibTransId="{528EBAF0-7F66-4815-90DF-86E085033A33}"/>
    <dgm:cxn modelId="{5E84305B-9AAB-4635-A2C4-51FD02ED6213}" type="presOf" srcId="{586BF5EC-BBB4-49EA-8DEB-283288EB84C1}" destId="{F2582EC0-79ED-44C1-93D2-79FDA25F0D49}" srcOrd="0" destOrd="2" presId="urn:microsoft.com/office/officeart/2005/8/layout/hList2#1"/>
    <dgm:cxn modelId="{FD2036A2-6E8C-449E-8641-FE11BE3DA73C}" type="presOf" srcId="{DED26ED0-A518-4188-AAB1-BF1D1C77E1B0}" destId="{F2582EC0-79ED-44C1-93D2-79FDA25F0D49}" srcOrd="0" destOrd="7" presId="urn:microsoft.com/office/officeart/2005/8/layout/hList2#1"/>
    <dgm:cxn modelId="{AD54AE90-5755-4C37-80D3-A956688DE4CD}" srcId="{55B3DF57-4CC8-4235-97FB-E6D8B137F475}" destId="{444DD464-9977-49DC-ABB2-67EF1B151E11}" srcOrd="10" destOrd="0" parTransId="{9B278BDB-16BA-4688-A912-57D37E9B1F7A}" sibTransId="{429ED519-8810-4D71-96FC-584C4C6F98C3}"/>
    <dgm:cxn modelId="{81C5A485-E538-4853-91D4-EEA3A222DBF7}" srcId="{E81DCAF6-6663-4375-B8C7-A768CD41E07E}" destId="{00395E58-612D-4622-81E1-11459F90BB88}" srcOrd="9" destOrd="0" parTransId="{3E2B70C9-3442-4132-932A-39E147A5B02E}" sibTransId="{87E5EFDD-8819-4421-ABF2-0C83E63D5CCD}"/>
    <dgm:cxn modelId="{B45B334E-622F-4DA2-8F4B-4F6F6681ABA5}" srcId="{55B3DF57-4CC8-4235-97FB-E6D8B137F475}" destId="{1D792778-FE2E-4D57-86E7-15ED61E56073}" srcOrd="5" destOrd="0" parTransId="{3CBC98D7-0CA0-42C6-B28E-54BFE593E426}" sibTransId="{085735EB-EB75-40BA-A120-C8A2AD6027C2}"/>
    <dgm:cxn modelId="{DA9F270A-A1FA-46D1-9830-205F84C24EA8}" type="presOf" srcId="{D6CDB932-8542-453B-9318-885B13B2A117}" destId="{0E4E0A99-4444-4437-82E9-A91272F24FCD}" srcOrd="0" destOrd="6" presId="urn:microsoft.com/office/officeart/2005/8/layout/hList2#1"/>
    <dgm:cxn modelId="{F46B29AF-BA83-4CBB-B9A0-6680058B1614}" type="presOf" srcId="{A974B8F7-744A-4FF3-B3F6-D54A04D01271}" destId="{F2582EC0-79ED-44C1-93D2-79FDA25F0D49}" srcOrd="0" destOrd="5" presId="urn:microsoft.com/office/officeart/2005/8/layout/hList2#1"/>
    <dgm:cxn modelId="{862B3BEB-49A1-4E5D-9936-68886310EF82}" type="presOf" srcId="{5E6108E8-AC4E-4564-A0D2-BCFFE7AF1370}" destId="{0E4E0A99-4444-4437-82E9-A91272F24FCD}" srcOrd="0" destOrd="1" presId="urn:microsoft.com/office/officeart/2005/8/layout/hList2#1"/>
    <dgm:cxn modelId="{CD07DAD7-50CE-4EE0-81B5-D537877A3056}" type="presOf" srcId="{F1B2D9C7-49AC-4B5C-81D8-02D17FFDD188}" destId="{0E4E0A99-4444-4437-82E9-A91272F24FCD}" srcOrd="0" destOrd="4" presId="urn:microsoft.com/office/officeart/2005/8/layout/hList2#1"/>
    <dgm:cxn modelId="{CFD0AA34-3255-4F5F-AE86-56F39F5DB34E}" type="presOf" srcId="{7390DCD7-C463-4C45-B12F-C26C2F3097F5}" destId="{F2582EC0-79ED-44C1-93D2-79FDA25F0D49}" srcOrd="0" destOrd="4" presId="urn:microsoft.com/office/officeart/2005/8/layout/hList2#1"/>
    <dgm:cxn modelId="{F028098C-60EF-4448-9A01-050E0987E277}" type="presOf" srcId="{EAE4C718-82EF-458B-9E58-8CD75E5B58E2}" destId="{61359F04-2C3C-433D-B82B-BCC01E933B23}" srcOrd="0" destOrd="6" presId="urn:microsoft.com/office/officeart/2005/8/layout/hList2#1"/>
    <dgm:cxn modelId="{399795DD-CEE6-4228-9DD7-95F89FBA87E4}" srcId="{E81DCAF6-6663-4375-B8C7-A768CD41E07E}" destId="{A974B8F7-744A-4FF3-B3F6-D54A04D01271}" srcOrd="5" destOrd="0" parTransId="{384B6476-186C-4CF8-AA48-2B290EFD687F}" sibTransId="{A1CFDA0D-4717-411D-BE38-074198A6FDD0}"/>
    <dgm:cxn modelId="{C9288DA4-9DE3-4475-90C1-D2AF3D43DA2F}" srcId="{55B3DF57-4CC8-4235-97FB-E6D8B137F475}" destId="{2116F5DE-2707-4870-A9FB-D5291A1C6937}" srcOrd="7" destOrd="0" parTransId="{811A59C6-0E83-47DC-AFF2-1786E57F7F42}" sibTransId="{EA9429FC-1CCC-4A2E-9044-7933BDC32C2D}"/>
    <dgm:cxn modelId="{7DE5BA1C-ED01-4963-9521-6986B0BD1EEE}" type="presOf" srcId="{127B80AF-518C-4376-9857-4139F2A99C9A}" destId="{0E4E0A99-4444-4437-82E9-A91272F24FCD}" srcOrd="0" destOrd="8" presId="urn:microsoft.com/office/officeart/2005/8/layout/hList2#1"/>
    <dgm:cxn modelId="{8740BF60-CF5E-451F-B9C6-1BA829B7BE88}" type="presOf" srcId="{848B392C-59E3-4696-B6C6-179F4E5E92E2}" destId="{61359F04-2C3C-433D-B82B-BCC01E933B23}" srcOrd="0" destOrd="7" presId="urn:microsoft.com/office/officeart/2005/8/layout/hList2#1"/>
    <dgm:cxn modelId="{57C02710-F1A5-44F6-8377-8AD4BCAD0C34}" type="presOf" srcId="{64F6C186-35CA-4E53-B10E-9D7987F1DC05}" destId="{61359F04-2C3C-433D-B82B-BCC01E933B23}" srcOrd="0" destOrd="2" presId="urn:microsoft.com/office/officeart/2005/8/layout/hList2#1"/>
    <dgm:cxn modelId="{1301F61B-F42A-4C17-8EA7-C1C536C243B0}" type="presOf" srcId="{55B3DF57-4CC8-4235-97FB-E6D8B137F475}" destId="{7E930E97-B5E1-4568-964B-7EBF65C6E9CD}" srcOrd="0" destOrd="0" presId="urn:microsoft.com/office/officeart/2005/8/layout/hList2#1"/>
    <dgm:cxn modelId="{A7F651D5-4798-4932-BB96-427E08239750}" type="presOf" srcId="{8ECFC478-E1A7-4F3B-AAC6-722940932B6D}" destId="{0E4E0A99-4444-4437-82E9-A91272F24FCD}" srcOrd="0" destOrd="0" presId="urn:microsoft.com/office/officeart/2005/8/layout/hList2#1"/>
    <dgm:cxn modelId="{9488B822-56D0-41DC-998F-3FB6252B6543}" srcId="{E81DCAF6-6663-4375-B8C7-A768CD41E07E}" destId="{7390DCD7-C463-4C45-B12F-C26C2F3097F5}" srcOrd="4" destOrd="0" parTransId="{E26FF83D-8030-4BBA-98E0-CE9AEEC91C04}" sibTransId="{C8C4AE0B-FA58-4150-B5FA-846D03280EF9}"/>
    <dgm:cxn modelId="{CF65DF68-2DCB-4633-B1AB-70AC9E257F51}" type="presOf" srcId="{250A4D26-FEE7-4277-AC45-A494F9FBDCD0}" destId="{61359F04-2C3C-433D-B82B-BCC01E933B23}" srcOrd="0" destOrd="8" presId="urn:microsoft.com/office/officeart/2005/8/layout/hList2#1"/>
    <dgm:cxn modelId="{B85BD566-BCB9-4BB7-983A-B94CF3C33FD2}" type="presParOf" srcId="{71F510FE-7EE8-4E5F-A713-4F2DA7C7FFE2}" destId="{53A0DAB9-DCB4-4B11-B445-E7007DFA43D2}" srcOrd="0" destOrd="0" presId="urn:microsoft.com/office/officeart/2005/8/layout/hList2#1"/>
    <dgm:cxn modelId="{AA98ECAF-5ECE-430B-9E11-4BA3379B2CF5}" type="presParOf" srcId="{53A0DAB9-DCB4-4B11-B445-E7007DFA43D2}" destId="{FD3FE6B3-65E9-41DE-A233-8632F47FE9ED}" srcOrd="0" destOrd="0" presId="urn:microsoft.com/office/officeart/2005/8/layout/hList2#1"/>
    <dgm:cxn modelId="{E845AFE8-B6F8-4D6E-9D43-17C41595D494}" type="presParOf" srcId="{53A0DAB9-DCB4-4B11-B445-E7007DFA43D2}" destId="{61359F04-2C3C-433D-B82B-BCC01E933B23}" srcOrd="1" destOrd="0" presId="urn:microsoft.com/office/officeart/2005/8/layout/hList2#1"/>
    <dgm:cxn modelId="{AFAE849C-BEE8-4F3A-AB5F-67CD63B7D228}" type="presParOf" srcId="{53A0DAB9-DCB4-4B11-B445-E7007DFA43D2}" destId="{4AA7F111-E5E7-4517-BA23-DDBE4621BEAB}" srcOrd="2" destOrd="0" presId="urn:microsoft.com/office/officeart/2005/8/layout/hList2#1"/>
    <dgm:cxn modelId="{83BBF84C-D014-4196-B3AA-2EF8B7F424FD}" type="presParOf" srcId="{71F510FE-7EE8-4E5F-A713-4F2DA7C7FFE2}" destId="{CD481C44-7136-4B65-B44A-9F1A574636D8}" srcOrd="1" destOrd="0" presId="urn:microsoft.com/office/officeart/2005/8/layout/hList2#1"/>
    <dgm:cxn modelId="{C31D97D1-5030-4A35-A5C3-546657A093C6}" type="presParOf" srcId="{71F510FE-7EE8-4E5F-A713-4F2DA7C7FFE2}" destId="{19691AB3-164C-4471-89DD-4FEBBD30F04F}" srcOrd="2" destOrd="0" presId="urn:microsoft.com/office/officeart/2005/8/layout/hList2#1"/>
    <dgm:cxn modelId="{87CA0FAC-DA68-4AC2-BC76-DB9A7DA97505}" type="presParOf" srcId="{19691AB3-164C-4471-89DD-4FEBBD30F04F}" destId="{7B631390-7795-4263-AC45-821C3B58E0FA}" srcOrd="0" destOrd="0" presId="urn:microsoft.com/office/officeart/2005/8/layout/hList2#1"/>
    <dgm:cxn modelId="{1CFB9C96-E6C6-4DE6-9948-83C115456DAE}" type="presParOf" srcId="{19691AB3-164C-4471-89DD-4FEBBD30F04F}" destId="{0E4E0A99-4444-4437-82E9-A91272F24FCD}" srcOrd="1" destOrd="0" presId="urn:microsoft.com/office/officeart/2005/8/layout/hList2#1"/>
    <dgm:cxn modelId="{311D80B0-0B2D-41C6-8AE3-5C363DFD9298}" type="presParOf" srcId="{19691AB3-164C-4471-89DD-4FEBBD30F04F}" destId="{7E930E97-B5E1-4568-964B-7EBF65C6E9CD}" srcOrd="2" destOrd="0" presId="urn:microsoft.com/office/officeart/2005/8/layout/hList2#1"/>
    <dgm:cxn modelId="{787424B5-1EBB-4389-9ED5-F16685ABFA5B}" type="presParOf" srcId="{71F510FE-7EE8-4E5F-A713-4F2DA7C7FFE2}" destId="{F3FA6F8C-4429-455C-AD7D-F0290BBEE89C}" srcOrd="3" destOrd="0" presId="urn:microsoft.com/office/officeart/2005/8/layout/hList2#1"/>
    <dgm:cxn modelId="{445B3C28-0657-418A-9C66-E0B7883CDAE3}" type="presParOf" srcId="{71F510FE-7EE8-4E5F-A713-4F2DA7C7FFE2}" destId="{1E71F190-91CB-49A0-825E-34D4312590E5}" srcOrd="4" destOrd="0" presId="urn:microsoft.com/office/officeart/2005/8/layout/hList2#1"/>
    <dgm:cxn modelId="{7A6D0FDE-024A-45B0-986E-A7661DD893C0}" type="presParOf" srcId="{1E71F190-91CB-49A0-825E-34D4312590E5}" destId="{7F2683AF-375D-4B74-A5FB-CEF343374F2F}" srcOrd="0" destOrd="0" presId="urn:microsoft.com/office/officeart/2005/8/layout/hList2#1"/>
    <dgm:cxn modelId="{FCA50A7B-1329-4EE8-AD69-E4F66CE00A7F}" type="presParOf" srcId="{1E71F190-91CB-49A0-825E-34D4312590E5}" destId="{F2582EC0-79ED-44C1-93D2-79FDA25F0D49}" srcOrd="1" destOrd="0" presId="urn:microsoft.com/office/officeart/2005/8/layout/hList2#1"/>
    <dgm:cxn modelId="{CFA85732-D55E-4D02-A2B2-094A94E3A76E}" type="presParOf" srcId="{1E71F190-91CB-49A0-825E-34D4312590E5}" destId="{4C355473-C21C-4C11-98D4-4F89D5B2D9E6}" srcOrd="2" destOrd="0" presId="urn:microsoft.com/office/officeart/2005/8/layout/hList2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8AED534-DC2B-4603-8484-EC9D181BD087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F81AA56-CED7-4BE4-B65C-2632E5BC970C}">
      <dgm:prSet phldrT="[Текст]"/>
      <dgm:spPr>
        <a:ln>
          <a:solidFill>
            <a:schemeClr val="tx1"/>
          </a:solidFill>
        </a:ln>
      </dgm:spPr>
      <dgm:t>
        <a:bodyPr/>
        <a:lstStyle/>
        <a:p>
          <a:r>
            <a:rPr lang="ru-RU" dirty="0" smtClean="0"/>
            <a:t>Образование</a:t>
          </a:r>
        </a:p>
        <a:p>
          <a:r>
            <a:rPr lang="ru-RU" dirty="0" smtClean="0"/>
            <a:t>375 728,11 тыс. руб.</a:t>
          </a:r>
          <a:endParaRPr lang="ru-RU" dirty="0"/>
        </a:p>
      </dgm:t>
    </dgm:pt>
    <dgm:pt modelId="{947FB0E8-3DB9-4B4B-B173-292ACF13E9CF}" type="parTrans" cxnId="{731E283B-2FA3-4ABB-A38F-73F94834C7E1}">
      <dgm:prSet/>
      <dgm:spPr/>
      <dgm:t>
        <a:bodyPr/>
        <a:lstStyle/>
        <a:p>
          <a:endParaRPr lang="ru-RU"/>
        </a:p>
      </dgm:t>
    </dgm:pt>
    <dgm:pt modelId="{ABF3A958-CD8A-433E-AF56-07DC261D7E18}" type="sibTrans" cxnId="{731E283B-2FA3-4ABB-A38F-73F94834C7E1}">
      <dgm:prSet/>
      <dgm:spPr/>
      <dgm:t>
        <a:bodyPr/>
        <a:lstStyle/>
        <a:p>
          <a:endParaRPr lang="ru-RU"/>
        </a:p>
      </dgm:t>
    </dgm:pt>
    <dgm:pt modelId="{F18E0F59-0BB6-4DC5-BC31-C8D58C064D2C}">
      <dgm:prSet phldrT="[Текст]"/>
      <dgm:spPr>
        <a:ln>
          <a:solidFill>
            <a:schemeClr val="tx1"/>
          </a:solidFill>
        </a:ln>
      </dgm:spPr>
      <dgm:t>
        <a:bodyPr/>
        <a:lstStyle/>
        <a:p>
          <a:r>
            <a:rPr lang="ru-RU" dirty="0" smtClean="0"/>
            <a:t>Дошкольное образование</a:t>
          </a:r>
        </a:p>
        <a:p>
          <a:r>
            <a:rPr lang="ru-RU" dirty="0" smtClean="0"/>
            <a:t>88 729,80 </a:t>
          </a:r>
        </a:p>
        <a:p>
          <a:r>
            <a:rPr lang="ru-RU" dirty="0" smtClean="0"/>
            <a:t>тыс. руб.</a:t>
          </a:r>
          <a:endParaRPr lang="ru-RU" dirty="0"/>
        </a:p>
      </dgm:t>
    </dgm:pt>
    <dgm:pt modelId="{2AACE4BA-9EF4-42F1-820B-236A25F97429}" type="parTrans" cxnId="{E1FF7ACD-6895-4CB9-8931-1DD444CC514F}">
      <dgm:prSet/>
      <dgm:spPr>
        <a:ln>
          <a:solidFill>
            <a:schemeClr val="tx1"/>
          </a:solidFill>
        </a:ln>
      </dgm:spPr>
      <dgm:t>
        <a:bodyPr/>
        <a:lstStyle/>
        <a:p>
          <a:endParaRPr lang="ru-RU"/>
        </a:p>
      </dgm:t>
    </dgm:pt>
    <dgm:pt modelId="{FB89AE77-A6E5-44F7-B1C0-79EA92EC9E28}" type="sibTrans" cxnId="{E1FF7ACD-6895-4CB9-8931-1DD444CC514F}">
      <dgm:prSet/>
      <dgm:spPr/>
      <dgm:t>
        <a:bodyPr/>
        <a:lstStyle/>
        <a:p>
          <a:endParaRPr lang="ru-RU"/>
        </a:p>
      </dgm:t>
    </dgm:pt>
    <dgm:pt modelId="{9EEC7DCE-F025-4759-8F85-004800D76B29}">
      <dgm:prSet phldrT="[Текст]"/>
      <dgm:spPr>
        <a:ln>
          <a:solidFill>
            <a:schemeClr val="tx1"/>
          </a:solidFill>
        </a:ln>
      </dgm:spPr>
      <dgm:t>
        <a:bodyPr/>
        <a:lstStyle/>
        <a:p>
          <a:r>
            <a:rPr lang="ru-RU" dirty="0" smtClean="0"/>
            <a:t>Общее образование</a:t>
          </a:r>
        </a:p>
        <a:p>
          <a:r>
            <a:rPr lang="ru-RU" dirty="0" smtClean="0"/>
            <a:t>253 251,87</a:t>
          </a:r>
        </a:p>
        <a:p>
          <a:r>
            <a:rPr lang="ru-RU" dirty="0" smtClean="0"/>
            <a:t>тыс. руб.</a:t>
          </a:r>
          <a:endParaRPr lang="ru-RU" dirty="0"/>
        </a:p>
      </dgm:t>
    </dgm:pt>
    <dgm:pt modelId="{EBDEC73D-02AA-425E-842E-595C4F495297}" type="parTrans" cxnId="{4A92AE6B-44F3-40A8-AED9-38B82A9B63FF}">
      <dgm:prSet/>
      <dgm:spPr>
        <a:ln>
          <a:solidFill>
            <a:schemeClr val="tx1"/>
          </a:solidFill>
        </a:ln>
      </dgm:spPr>
      <dgm:t>
        <a:bodyPr/>
        <a:lstStyle/>
        <a:p>
          <a:endParaRPr lang="ru-RU"/>
        </a:p>
      </dgm:t>
    </dgm:pt>
    <dgm:pt modelId="{839D118B-0CC5-474E-A6F1-7B206F10F2AD}" type="sibTrans" cxnId="{4A92AE6B-44F3-40A8-AED9-38B82A9B63FF}">
      <dgm:prSet/>
      <dgm:spPr/>
      <dgm:t>
        <a:bodyPr/>
        <a:lstStyle/>
        <a:p>
          <a:endParaRPr lang="ru-RU"/>
        </a:p>
      </dgm:t>
    </dgm:pt>
    <dgm:pt modelId="{9A772A26-BFC5-458E-92BE-93114BC89B91}">
      <dgm:prSet phldrT="[Текст]"/>
      <dgm:spPr>
        <a:ln>
          <a:solidFill>
            <a:schemeClr val="tx1"/>
          </a:solidFill>
        </a:ln>
      </dgm:spPr>
      <dgm:t>
        <a:bodyPr/>
        <a:lstStyle/>
        <a:p>
          <a:r>
            <a:rPr lang="ru-RU" dirty="0" smtClean="0"/>
            <a:t>Молодежная политика</a:t>
          </a:r>
        </a:p>
        <a:p>
          <a:r>
            <a:rPr lang="ru-RU" dirty="0" smtClean="0"/>
            <a:t>159,00</a:t>
          </a:r>
        </a:p>
        <a:p>
          <a:r>
            <a:rPr lang="ru-RU" dirty="0" smtClean="0"/>
            <a:t>тыс. руб.</a:t>
          </a:r>
          <a:endParaRPr lang="ru-RU" dirty="0"/>
        </a:p>
      </dgm:t>
    </dgm:pt>
    <dgm:pt modelId="{F214C7B3-7B23-4FCC-BECD-E3B866AF52E3}" type="parTrans" cxnId="{CA0067D1-6CCC-4093-87D3-C149F1685749}">
      <dgm:prSet/>
      <dgm:spPr>
        <a:ln>
          <a:solidFill>
            <a:schemeClr val="tx1"/>
          </a:solidFill>
        </a:ln>
      </dgm:spPr>
      <dgm:t>
        <a:bodyPr/>
        <a:lstStyle/>
        <a:p>
          <a:endParaRPr lang="ru-RU"/>
        </a:p>
      </dgm:t>
    </dgm:pt>
    <dgm:pt modelId="{AE54CE6A-F7F2-417D-8E4A-79F9C316180C}" type="sibTrans" cxnId="{CA0067D1-6CCC-4093-87D3-C149F1685749}">
      <dgm:prSet/>
      <dgm:spPr/>
      <dgm:t>
        <a:bodyPr/>
        <a:lstStyle/>
        <a:p>
          <a:endParaRPr lang="ru-RU"/>
        </a:p>
      </dgm:t>
    </dgm:pt>
    <dgm:pt modelId="{1334221B-A754-4407-8F6C-6A0A705114B5}">
      <dgm:prSet phldrT="[Текст]"/>
      <dgm:spPr>
        <a:ln>
          <a:solidFill>
            <a:schemeClr val="tx1"/>
          </a:solidFill>
        </a:ln>
      </dgm:spPr>
      <dgm:t>
        <a:bodyPr/>
        <a:lstStyle/>
        <a:p>
          <a:r>
            <a:rPr lang="ru-RU" dirty="0" smtClean="0"/>
            <a:t>Дополнительное образование детей</a:t>
          </a:r>
        </a:p>
        <a:p>
          <a:r>
            <a:rPr lang="ru-RU" dirty="0" smtClean="0"/>
            <a:t>24 429,35</a:t>
          </a:r>
        </a:p>
        <a:p>
          <a:r>
            <a:rPr lang="ru-RU" dirty="0" smtClean="0"/>
            <a:t>тыс. руб.</a:t>
          </a:r>
          <a:endParaRPr lang="ru-RU" dirty="0"/>
        </a:p>
      </dgm:t>
    </dgm:pt>
    <dgm:pt modelId="{E75F039C-24C9-4017-B6AC-505A7BC89D5E}" type="parTrans" cxnId="{75394BB0-3EF5-4FDB-93B4-87C39896E9DF}">
      <dgm:prSet/>
      <dgm:spPr>
        <a:ln>
          <a:solidFill>
            <a:schemeClr val="tx1"/>
          </a:solidFill>
        </a:ln>
      </dgm:spPr>
      <dgm:t>
        <a:bodyPr/>
        <a:lstStyle/>
        <a:p>
          <a:endParaRPr lang="ru-RU"/>
        </a:p>
      </dgm:t>
    </dgm:pt>
    <dgm:pt modelId="{598775FE-E2F0-4F98-992B-21E6D96BC405}" type="sibTrans" cxnId="{75394BB0-3EF5-4FDB-93B4-87C39896E9DF}">
      <dgm:prSet/>
      <dgm:spPr/>
      <dgm:t>
        <a:bodyPr/>
        <a:lstStyle/>
        <a:p>
          <a:endParaRPr lang="ru-RU"/>
        </a:p>
      </dgm:t>
    </dgm:pt>
    <dgm:pt modelId="{BDAEF127-917F-4E10-9411-30178DA39E86}">
      <dgm:prSet phldrT="[Текст]"/>
      <dgm:spPr>
        <a:ln>
          <a:solidFill>
            <a:schemeClr val="tx1"/>
          </a:solidFill>
        </a:ln>
      </dgm:spPr>
      <dgm:t>
        <a:bodyPr/>
        <a:lstStyle/>
        <a:p>
          <a:r>
            <a:rPr lang="ru-RU" dirty="0" smtClean="0"/>
            <a:t>Другие вопросы в области образования</a:t>
          </a:r>
        </a:p>
        <a:p>
          <a:r>
            <a:rPr lang="ru-RU" dirty="0" smtClean="0"/>
            <a:t>9 072,78</a:t>
          </a:r>
        </a:p>
        <a:p>
          <a:r>
            <a:rPr lang="ru-RU" dirty="0" smtClean="0"/>
            <a:t>тыс. руб.</a:t>
          </a:r>
          <a:endParaRPr lang="ru-RU" dirty="0"/>
        </a:p>
      </dgm:t>
    </dgm:pt>
    <dgm:pt modelId="{949EE276-C9A2-481E-A38F-157B413270AC}" type="parTrans" cxnId="{94269E2F-3021-43CA-9AE8-C92835EA3140}">
      <dgm:prSet/>
      <dgm:spPr>
        <a:ln>
          <a:solidFill>
            <a:schemeClr val="tx1"/>
          </a:solidFill>
        </a:ln>
      </dgm:spPr>
      <dgm:t>
        <a:bodyPr/>
        <a:lstStyle/>
        <a:p>
          <a:endParaRPr lang="ru-RU"/>
        </a:p>
      </dgm:t>
    </dgm:pt>
    <dgm:pt modelId="{EFDAEFAF-8462-431E-BBA1-1BD0A9B732CF}" type="sibTrans" cxnId="{94269E2F-3021-43CA-9AE8-C92835EA3140}">
      <dgm:prSet/>
      <dgm:spPr/>
      <dgm:t>
        <a:bodyPr/>
        <a:lstStyle/>
        <a:p>
          <a:endParaRPr lang="ru-RU"/>
        </a:p>
      </dgm:t>
    </dgm:pt>
    <dgm:pt modelId="{0AF219C2-6168-4D07-A049-F0A5F910EBD4}">
      <dgm:prSet phldrT="[Текст]"/>
      <dgm:spPr>
        <a:ln>
          <a:solidFill>
            <a:schemeClr val="tx1"/>
          </a:solidFill>
        </a:ln>
      </dgm:spPr>
      <dgm:t>
        <a:bodyPr/>
        <a:lstStyle/>
        <a:p>
          <a:r>
            <a:rPr lang="ru-RU" dirty="0" smtClean="0"/>
            <a:t>Профессиональная подготовка, переподготовка и повышение квалификации   85,30 тыс. руб.</a:t>
          </a:r>
          <a:endParaRPr lang="ru-RU" dirty="0"/>
        </a:p>
      </dgm:t>
    </dgm:pt>
    <dgm:pt modelId="{3856F43B-F846-45DF-AE77-22F2EE165EB0}" type="parTrans" cxnId="{E38FE201-90B0-4B81-BA43-8D367DB65AC0}">
      <dgm:prSet/>
      <dgm:spPr/>
      <dgm:t>
        <a:bodyPr/>
        <a:lstStyle/>
        <a:p>
          <a:endParaRPr lang="ru-RU"/>
        </a:p>
      </dgm:t>
    </dgm:pt>
    <dgm:pt modelId="{615EA52E-8704-4454-9B18-445B5D4AFE99}" type="sibTrans" cxnId="{E38FE201-90B0-4B81-BA43-8D367DB65AC0}">
      <dgm:prSet/>
      <dgm:spPr/>
      <dgm:t>
        <a:bodyPr/>
        <a:lstStyle/>
        <a:p>
          <a:endParaRPr lang="ru-RU"/>
        </a:p>
      </dgm:t>
    </dgm:pt>
    <dgm:pt modelId="{E7FAA69B-9276-4668-9EE1-52ED7275B70B}" type="pres">
      <dgm:prSet presAssocID="{B8AED534-DC2B-4603-8484-EC9D181BD087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B9AE6EB-1708-4C17-AD9B-D38075C0D2E8}" type="pres">
      <dgm:prSet presAssocID="{2F81AA56-CED7-4BE4-B65C-2632E5BC970C}" presName="centerShape" presStyleLbl="node0" presStyleIdx="0" presStyleCnt="1"/>
      <dgm:spPr/>
      <dgm:t>
        <a:bodyPr/>
        <a:lstStyle/>
        <a:p>
          <a:endParaRPr lang="ru-RU"/>
        </a:p>
      </dgm:t>
    </dgm:pt>
    <dgm:pt modelId="{A4E471D0-CDB2-4DCD-82D3-1C84237268E8}" type="pres">
      <dgm:prSet presAssocID="{2AACE4BA-9EF4-42F1-820B-236A25F97429}" presName="parTrans" presStyleLbl="bgSibTrans2D1" presStyleIdx="0" presStyleCnt="6"/>
      <dgm:spPr/>
      <dgm:t>
        <a:bodyPr/>
        <a:lstStyle/>
        <a:p>
          <a:endParaRPr lang="ru-RU"/>
        </a:p>
      </dgm:t>
    </dgm:pt>
    <dgm:pt modelId="{82FEFDE7-16AC-47F7-82C6-8FF70690D2F2}" type="pres">
      <dgm:prSet presAssocID="{F18E0F59-0BB6-4DC5-BC31-C8D58C064D2C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B18A04-E269-4ED8-B75B-E72B7099B34C}" type="pres">
      <dgm:prSet presAssocID="{EBDEC73D-02AA-425E-842E-595C4F495297}" presName="parTrans" presStyleLbl="bgSibTrans2D1" presStyleIdx="1" presStyleCnt="6"/>
      <dgm:spPr/>
      <dgm:t>
        <a:bodyPr/>
        <a:lstStyle/>
        <a:p>
          <a:endParaRPr lang="ru-RU"/>
        </a:p>
      </dgm:t>
    </dgm:pt>
    <dgm:pt modelId="{E980F19D-CAC5-4F5B-8CA7-E57B07F9D65C}" type="pres">
      <dgm:prSet presAssocID="{9EEC7DCE-F025-4759-8F85-004800D76B29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633CE3-38B9-49DA-B77F-946AC464D284}" type="pres">
      <dgm:prSet presAssocID="{E75F039C-24C9-4017-B6AC-505A7BC89D5E}" presName="parTrans" presStyleLbl="bgSibTrans2D1" presStyleIdx="2" presStyleCnt="6"/>
      <dgm:spPr/>
      <dgm:t>
        <a:bodyPr/>
        <a:lstStyle/>
        <a:p>
          <a:endParaRPr lang="ru-RU"/>
        </a:p>
      </dgm:t>
    </dgm:pt>
    <dgm:pt modelId="{ADF2F0FD-130D-4FE2-91BF-94C8561907DF}" type="pres">
      <dgm:prSet presAssocID="{1334221B-A754-4407-8F6C-6A0A705114B5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EDC511-1AE9-40A4-AE0E-13FB8A2890DF}" type="pres">
      <dgm:prSet presAssocID="{3856F43B-F846-45DF-AE77-22F2EE165EB0}" presName="parTrans" presStyleLbl="bgSibTrans2D1" presStyleIdx="3" presStyleCnt="6"/>
      <dgm:spPr/>
      <dgm:t>
        <a:bodyPr/>
        <a:lstStyle/>
        <a:p>
          <a:endParaRPr lang="ru-RU"/>
        </a:p>
      </dgm:t>
    </dgm:pt>
    <dgm:pt modelId="{65318B27-E829-4598-B692-38B734126C9E}" type="pres">
      <dgm:prSet presAssocID="{0AF219C2-6168-4D07-A049-F0A5F910EBD4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96E23C-9E52-4624-9CFB-3D91ACE51C4F}" type="pres">
      <dgm:prSet presAssocID="{F214C7B3-7B23-4FCC-BECD-E3B866AF52E3}" presName="parTrans" presStyleLbl="bgSibTrans2D1" presStyleIdx="4" presStyleCnt="6"/>
      <dgm:spPr/>
      <dgm:t>
        <a:bodyPr/>
        <a:lstStyle/>
        <a:p>
          <a:endParaRPr lang="ru-RU"/>
        </a:p>
      </dgm:t>
    </dgm:pt>
    <dgm:pt modelId="{BC585C87-2B87-4E75-B439-718FE8FD8113}" type="pres">
      <dgm:prSet presAssocID="{9A772A26-BFC5-458E-92BE-93114BC89B91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AFEF59-73AB-4AAD-928C-B07A7C69F562}" type="pres">
      <dgm:prSet presAssocID="{949EE276-C9A2-481E-A38F-157B413270AC}" presName="parTrans" presStyleLbl="bgSibTrans2D1" presStyleIdx="5" presStyleCnt="6"/>
      <dgm:spPr/>
      <dgm:t>
        <a:bodyPr/>
        <a:lstStyle/>
        <a:p>
          <a:endParaRPr lang="ru-RU"/>
        </a:p>
      </dgm:t>
    </dgm:pt>
    <dgm:pt modelId="{45AB230D-D044-4D55-A91D-F7CD594B3FB5}" type="pres">
      <dgm:prSet presAssocID="{BDAEF127-917F-4E10-9411-30178DA39E86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29034C8-C721-45E4-9851-F49A9E78DA09}" type="presOf" srcId="{2AACE4BA-9EF4-42F1-820B-236A25F97429}" destId="{A4E471D0-CDB2-4DCD-82D3-1C84237268E8}" srcOrd="0" destOrd="0" presId="urn:microsoft.com/office/officeart/2005/8/layout/radial4"/>
    <dgm:cxn modelId="{4A92AE6B-44F3-40A8-AED9-38B82A9B63FF}" srcId="{2F81AA56-CED7-4BE4-B65C-2632E5BC970C}" destId="{9EEC7DCE-F025-4759-8F85-004800D76B29}" srcOrd="1" destOrd="0" parTransId="{EBDEC73D-02AA-425E-842E-595C4F495297}" sibTransId="{839D118B-0CC5-474E-A6F1-7B206F10F2AD}"/>
    <dgm:cxn modelId="{D72D900B-E850-4A49-B99D-BFEEC415A39C}" type="presOf" srcId="{BDAEF127-917F-4E10-9411-30178DA39E86}" destId="{45AB230D-D044-4D55-A91D-F7CD594B3FB5}" srcOrd="0" destOrd="0" presId="urn:microsoft.com/office/officeart/2005/8/layout/radial4"/>
    <dgm:cxn modelId="{CA0067D1-6CCC-4093-87D3-C149F1685749}" srcId="{2F81AA56-CED7-4BE4-B65C-2632E5BC970C}" destId="{9A772A26-BFC5-458E-92BE-93114BC89B91}" srcOrd="4" destOrd="0" parTransId="{F214C7B3-7B23-4FCC-BECD-E3B866AF52E3}" sibTransId="{AE54CE6A-F7F2-417D-8E4A-79F9C316180C}"/>
    <dgm:cxn modelId="{A030B630-C061-4312-B2CB-92506A9D95F3}" type="presOf" srcId="{E75F039C-24C9-4017-B6AC-505A7BC89D5E}" destId="{0E633CE3-38B9-49DA-B77F-946AC464D284}" srcOrd="0" destOrd="0" presId="urn:microsoft.com/office/officeart/2005/8/layout/radial4"/>
    <dgm:cxn modelId="{94269E2F-3021-43CA-9AE8-C92835EA3140}" srcId="{2F81AA56-CED7-4BE4-B65C-2632E5BC970C}" destId="{BDAEF127-917F-4E10-9411-30178DA39E86}" srcOrd="5" destOrd="0" parTransId="{949EE276-C9A2-481E-A38F-157B413270AC}" sibTransId="{EFDAEFAF-8462-431E-BBA1-1BD0A9B732CF}"/>
    <dgm:cxn modelId="{731E283B-2FA3-4ABB-A38F-73F94834C7E1}" srcId="{B8AED534-DC2B-4603-8484-EC9D181BD087}" destId="{2F81AA56-CED7-4BE4-B65C-2632E5BC970C}" srcOrd="0" destOrd="0" parTransId="{947FB0E8-3DB9-4B4B-B173-292ACF13E9CF}" sibTransId="{ABF3A958-CD8A-433E-AF56-07DC261D7E18}"/>
    <dgm:cxn modelId="{75394BB0-3EF5-4FDB-93B4-87C39896E9DF}" srcId="{2F81AA56-CED7-4BE4-B65C-2632E5BC970C}" destId="{1334221B-A754-4407-8F6C-6A0A705114B5}" srcOrd="2" destOrd="0" parTransId="{E75F039C-24C9-4017-B6AC-505A7BC89D5E}" sibTransId="{598775FE-E2F0-4F98-992B-21E6D96BC405}"/>
    <dgm:cxn modelId="{4DA2868F-4BC5-4238-AFEC-0268651D8FD8}" type="presOf" srcId="{9EEC7DCE-F025-4759-8F85-004800D76B29}" destId="{E980F19D-CAC5-4F5B-8CA7-E57B07F9D65C}" srcOrd="0" destOrd="0" presId="urn:microsoft.com/office/officeart/2005/8/layout/radial4"/>
    <dgm:cxn modelId="{4E7965AB-8E36-4954-A727-C3674EC00A56}" type="presOf" srcId="{9A772A26-BFC5-458E-92BE-93114BC89B91}" destId="{BC585C87-2B87-4E75-B439-718FE8FD8113}" srcOrd="0" destOrd="0" presId="urn:microsoft.com/office/officeart/2005/8/layout/radial4"/>
    <dgm:cxn modelId="{6E89341B-2974-4893-BD9F-4B1518F00AC1}" type="presOf" srcId="{949EE276-C9A2-481E-A38F-157B413270AC}" destId="{9EAFEF59-73AB-4AAD-928C-B07A7C69F562}" srcOrd="0" destOrd="0" presId="urn:microsoft.com/office/officeart/2005/8/layout/radial4"/>
    <dgm:cxn modelId="{E1FF7ACD-6895-4CB9-8931-1DD444CC514F}" srcId="{2F81AA56-CED7-4BE4-B65C-2632E5BC970C}" destId="{F18E0F59-0BB6-4DC5-BC31-C8D58C064D2C}" srcOrd="0" destOrd="0" parTransId="{2AACE4BA-9EF4-42F1-820B-236A25F97429}" sibTransId="{FB89AE77-A6E5-44F7-B1C0-79EA92EC9E28}"/>
    <dgm:cxn modelId="{E38FE201-90B0-4B81-BA43-8D367DB65AC0}" srcId="{2F81AA56-CED7-4BE4-B65C-2632E5BC970C}" destId="{0AF219C2-6168-4D07-A049-F0A5F910EBD4}" srcOrd="3" destOrd="0" parTransId="{3856F43B-F846-45DF-AE77-22F2EE165EB0}" sibTransId="{615EA52E-8704-4454-9B18-445B5D4AFE99}"/>
    <dgm:cxn modelId="{0D1AC902-1797-4D09-871D-115E2FFB0655}" type="presOf" srcId="{3856F43B-F846-45DF-AE77-22F2EE165EB0}" destId="{33EDC511-1AE9-40A4-AE0E-13FB8A2890DF}" srcOrd="0" destOrd="0" presId="urn:microsoft.com/office/officeart/2005/8/layout/radial4"/>
    <dgm:cxn modelId="{7EBEF840-7CBC-404C-B5D0-541443C99A82}" type="presOf" srcId="{F18E0F59-0BB6-4DC5-BC31-C8D58C064D2C}" destId="{82FEFDE7-16AC-47F7-82C6-8FF70690D2F2}" srcOrd="0" destOrd="0" presId="urn:microsoft.com/office/officeart/2005/8/layout/radial4"/>
    <dgm:cxn modelId="{3CC5C078-1931-4EB4-BC35-F8B7E1EB9156}" type="presOf" srcId="{0AF219C2-6168-4D07-A049-F0A5F910EBD4}" destId="{65318B27-E829-4598-B692-38B734126C9E}" srcOrd="0" destOrd="0" presId="urn:microsoft.com/office/officeart/2005/8/layout/radial4"/>
    <dgm:cxn modelId="{4FF684EA-B6D5-4614-911E-FFC68E4A2984}" type="presOf" srcId="{F214C7B3-7B23-4FCC-BECD-E3B866AF52E3}" destId="{CB96E23C-9E52-4624-9CFB-3D91ACE51C4F}" srcOrd="0" destOrd="0" presId="urn:microsoft.com/office/officeart/2005/8/layout/radial4"/>
    <dgm:cxn modelId="{193B7BD3-998F-4E04-9413-1E575A8BBD3E}" type="presOf" srcId="{B8AED534-DC2B-4603-8484-EC9D181BD087}" destId="{E7FAA69B-9276-4668-9EE1-52ED7275B70B}" srcOrd="0" destOrd="0" presId="urn:microsoft.com/office/officeart/2005/8/layout/radial4"/>
    <dgm:cxn modelId="{57803690-3BB3-431A-BAC8-11C230102D6A}" type="presOf" srcId="{2F81AA56-CED7-4BE4-B65C-2632E5BC970C}" destId="{0B9AE6EB-1708-4C17-AD9B-D38075C0D2E8}" srcOrd="0" destOrd="0" presId="urn:microsoft.com/office/officeart/2005/8/layout/radial4"/>
    <dgm:cxn modelId="{9A5027AD-9D7C-46F1-A804-623F839349AB}" type="presOf" srcId="{1334221B-A754-4407-8F6C-6A0A705114B5}" destId="{ADF2F0FD-130D-4FE2-91BF-94C8561907DF}" srcOrd="0" destOrd="0" presId="urn:microsoft.com/office/officeart/2005/8/layout/radial4"/>
    <dgm:cxn modelId="{CE2CBD07-5E28-49E1-8B5A-D2D7D0CA08A2}" type="presOf" srcId="{EBDEC73D-02AA-425E-842E-595C4F495297}" destId="{ACB18A04-E269-4ED8-B75B-E72B7099B34C}" srcOrd="0" destOrd="0" presId="urn:microsoft.com/office/officeart/2005/8/layout/radial4"/>
    <dgm:cxn modelId="{B3EC55B8-0A72-4AF5-BEC5-2A924B0EF72E}" type="presParOf" srcId="{E7FAA69B-9276-4668-9EE1-52ED7275B70B}" destId="{0B9AE6EB-1708-4C17-AD9B-D38075C0D2E8}" srcOrd="0" destOrd="0" presId="urn:microsoft.com/office/officeart/2005/8/layout/radial4"/>
    <dgm:cxn modelId="{518AC781-05B9-46BE-9F50-9E7A373F7AF3}" type="presParOf" srcId="{E7FAA69B-9276-4668-9EE1-52ED7275B70B}" destId="{A4E471D0-CDB2-4DCD-82D3-1C84237268E8}" srcOrd="1" destOrd="0" presId="urn:microsoft.com/office/officeart/2005/8/layout/radial4"/>
    <dgm:cxn modelId="{AC126FF8-4224-4CA4-B18A-62CFB4CA351F}" type="presParOf" srcId="{E7FAA69B-9276-4668-9EE1-52ED7275B70B}" destId="{82FEFDE7-16AC-47F7-82C6-8FF70690D2F2}" srcOrd="2" destOrd="0" presId="urn:microsoft.com/office/officeart/2005/8/layout/radial4"/>
    <dgm:cxn modelId="{B76BE2D2-097E-4621-B7BE-B69B61E749E4}" type="presParOf" srcId="{E7FAA69B-9276-4668-9EE1-52ED7275B70B}" destId="{ACB18A04-E269-4ED8-B75B-E72B7099B34C}" srcOrd="3" destOrd="0" presId="urn:microsoft.com/office/officeart/2005/8/layout/radial4"/>
    <dgm:cxn modelId="{B03BE327-2278-45DC-BC04-13A5926E4300}" type="presParOf" srcId="{E7FAA69B-9276-4668-9EE1-52ED7275B70B}" destId="{E980F19D-CAC5-4F5B-8CA7-E57B07F9D65C}" srcOrd="4" destOrd="0" presId="urn:microsoft.com/office/officeart/2005/8/layout/radial4"/>
    <dgm:cxn modelId="{E7950321-EA6B-4716-9F93-4E67011DA4C2}" type="presParOf" srcId="{E7FAA69B-9276-4668-9EE1-52ED7275B70B}" destId="{0E633CE3-38B9-49DA-B77F-946AC464D284}" srcOrd="5" destOrd="0" presId="urn:microsoft.com/office/officeart/2005/8/layout/radial4"/>
    <dgm:cxn modelId="{145F9BF6-B1A1-4ACC-BBD5-69DA49A19C6E}" type="presParOf" srcId="{E7FAA69B-9276-4668-9EE1-52ED7275B70B}" destId="{ADF2F0FD-130D-4FE2-91BF-94C8561907DF}" srcOrd="6" destOrd="0" presId="urn:microsoft.com/office/officeart/2005/8/layout/radial4"/>
    <dgm:cxn modelId="{322BAE72-B899-4903-9C0B-1369CE03A528}" type="presParOf" srcId="{E7FAA69B-9276-4668-9EE1-52ED7275B70B}" destId="{33EDC511-1AE9-40A4-AE0E-13FB8A2890DF}" srcOrd="7" destOrd="0" presId="urn:microsoft.com/office/officeart/2005/8/layout/radial4"/>
    <dgm:cxn modelId="{673E11C0-9EE1-459C-81A8-3EFEACB34D94}" type="presParOf" srcId="{E7FAA69B-9276-4668-9EE1-52ED7275B70B}" destId="{65318B27-E829-4598-B692-38B734126C9E}" srcOrd="8" destOrd="0" presId="urn:microsoft.com/office/officeart/2005/8/layout/radial4"/>
    <dgm:cxn modelId="{BAEA1909-7E24-4835-9DCE-24A33359CFC2}" type="presParOf" srcId="{E7FAA69B-9276-4668-9EE1-52ED7275B70B}" destId="{CB96E23C-9E52-4624-9CFB-3D91ACE51C4F}" srcOrd="9" destOrd="0" presId="urn:microsoft.com/office/officeart/2005/8/layout/radial4"/>
    <dgm:cxn modelId="{9AA8D0AE-DD3B-4CF6-A09C-59DD791F1DA8}" type="presParOf" srcId="{E7FAA69B-9276-4668-9EE1-52ED7275B70B}" destId="{BC585C87-2B87-4E75-B439-718FE8FD8113}" srcOrd="10" destOrd="0" presId="urn:microsoft.com/office/officeart/2005/8/layout/radial4"/>
    <dgm:cxn modelId="{16360F3C-E6CB-42B9-A417-39E22C5C1DC4}" type="presParOf" srcId="{E7FAA69B-9276-4668-9EE1-52ED7275B70B}" destId="{9EAFEF59-73AB-4AAD-928C-B07A7C69F562}" srcOrd="11" destOrd="0" presId="urn:microsoft.com/office/officeart/2005/8/layout/radial4"/>
    <dgm:cxn modelId="{114A6D06-9047-407D-9E43-8CE4865A486A}" type="presParOf" srcId="{E7FAA69B-9276-4668-9EE1-52ED7275B70B}" destId="{45AB230D-D044-4D55-A91D-F7CD594B3FB5}" srcOrd="12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8B23623-1DF2-4DEC-85F9-27308D6EC800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562B683-E01A-4CB7-818C-E5AC98A9493F}">
      <dgm:prSet phldrT="[Текст]" custT="1"/>
      <dgm:spPr>
        <a:gradFill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ln>
          <a:solidFill>
            <a:schemeClr val="tx1"/>
          </a:solidFill>
        </a:ln>
      </dgm:spPr>
      <dgm:t>
        <a:bodyPr/>
        <a:lstStyle/>
        <a:p>
          <a:r>
            <a:rPr lang="ru-RU" sz="2700" b="1" baseline="0" dirty="0" smtClean="0">
              <a:solidFill>
                <a:schemeClr val="tx1"/>
              </a:solidFill>
            </a:rPr>
            <a:t>Социальное обеспечение населения</a:t>
          </a:r>
        </a:p>
        <a:p>
          <a:r>
            <a:rPr lang="ru-RU" sz="2700" b="1" baseline="0" dirty="0" smtClean="0">
              <a:solidFill>
                <a:schemeClr val="tx1"/>
              </a:solidFill>
            </a:rPr>
            <a:t>9 093,0 </a:t>
          </a:r>
        </a:p>
        <a:p>
          <a:r>
            <a:rPr lang="ru-RU" sz="2700" b="1" baseline="0" dirty="0" smtClean="0">
              <a:solidFill>
                <a:schemeClr val="tx1"/>
              </a:solidFill>
            </a:rPr>
            <a:t>тыс. руб.</a:t>
          </a:r>
          <a:endParaRPr lang="ru-RU" sz="2700" b="1" baseline="0" dirty="0">
            <a:solidFill>
              <a:schemeClr val="tx1"/>
            </a:solidFill>
          </a:endParaRPr>
        </a:p>
      </dgm:t>
    </dgm:pt>
    <dgm:pt modelId="{E0519F5F-F8A3-4E87-A5FD-66B29DC0892C}" type="parTrans" cxnId="{2DDF13CE-714C-4EC6-BBA0-10C2FC569C5E}">
      <dgm:prSet/>
      <dgm:spPr/>
      <dgm:t>
        <a:bodyPr/>
        <a:lstStyle/>
        <a:p>
          <a:endParaRPr lang="ru-RU"/>
        </a:p>
      </dgm:t>
    </dgm:pt>
    <dgm:pt modelId="{2CF134D7-BC20-44EE-BDE0-BEE82CDA129F}" type="sibTrans" cxnId="{2DDF13CE-714C-4EC6-BBA0-10C2FC569C5E}">
      <dgm:prSet/>
      <dgm:spPr/>
      <dgm:t>
        <a:bodyPr/>
        <a:lstStyle/>
        <a:p>
          <a:endParaRPr lang="ru-RU"/>
        </a:p>
      </dgm:t>
    </dgm:pt>
    <dgm:pt modelId="{88F00880-099B-4AD6-9129-3433589F9F27}">
      <dgm:prSet phldrT="[Текст]" custT="1"/>
      <dgm:spPr>
        <a:gradFill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ln>
          <a:solidFill>
            <a:schemeClr val="tx1"/>
          </a:solidFill>
        </a:ln>
      </dgm:spPr>
      <dgm:t>
        <a:bodyPr/>
        <a:lstStyle/>
        <a:p>
          <a:r>
            <a:rPr lang="ru-RU" sz="2000" b="1" baseline="0" dirty="0" smtClean="0">
              <a:solidFill>
                <a:schemeClr val="tx1"/>
              </a:solidFill>
            </a:rPr>
            <a:t>На выполнение государственных полномочий по возмещению расходов, связанных с предоставлением специалистам образовательных учреждений бесплатной жилой площади с отоплением и освещением в сельских населенных пунктах  8 591,0 тыс. руб</a:t>
          </a:r>
          <a:r>
            <a:rPr lang="ru-RU" sz="1800" b="1" dirty="0" smtClean="0">
              <a:solidFill>
                <a:schemeClr val="tx1"/>
              </a:solidFill>
            </a:rPr>
            <a:t>.</a:t>
          </a:r>
          <a:endParaRPr lang="ru-RU" sz="1800" b="1" dirty="0">
            <a:solidFill>
              <a:schemeClr val="tx1"/>
            </a:solidFill>
          </a:endParaRPr>
        </a:p>
      </dgm:t>
    </dgm:pt>
    <dgm:pt modelId="{6B2C535F-AFF2-4C7F-BC9A-5D151B17BB67}" type="parTrans" cxnId="{0E646B4C-2B84-4E6B-BBCE-93946DFF8D6C}">
      <dgm:prSet/>
      <dgm:spPr>
        <a:ln>
          <a:solidFill>
            <a:schemeClr val="tx1"/>
          </a:solidFill>
        </a:ln>
      </dgm:spPr>
      <dgm:t>
        <a:bodyPr/>
        <a:lstStyle/>
        <a:p>
          <a:endParaRPr lang="ru-RU"/>
        </a:p>
      </dgm:t>
    </dgm:pt>
    <dgm:pt modelId="{25262FDF-DE33-4703-A87D-F2BF68E787E8}" type="sibTrans" cxnId="{0E646B4C-2B84-4E6B-BBCE-93946DFF8D6C}">
      <dgm:prSet/>
      <dgm:spPr/>
      <dgm:t>
        <a:bodyPr/>
        <a:lstStyle/>
        <a:p>
          <a:endParaRPr lang="ru-RU"/>
        </a:p>
      </dgm:t>
    </dgm:pt>
    <dgm:pt modelId="{98A4175E-8344-4209-8E80-5BBD55B76388}">
      <dgm:prSet phldrT="[Текст]" custT="1"/>
      <dgm:spPr>
        <a:gradFill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ln>
          <a:solidFill>
            <a:schemeClr val="tx1"/>
          </a:solidFill>
        </a:ln>
      </dgm:spPr>
      <dgm:t>
        <a:bodyPr/>
        <a:lstStyle/>
        <a:p>
          <a:r>
            <a:rPr lang="ru-RU" sz="1800" b="1" dirty="0" smtClean="0">
              <a:solidFill>
                <a:schemeClr val="tx1"/>
              </a:solidFill>
            </a:rPr>
            <a:t>На частичную компенсацию расходов на оплату жилого помещения и коммунальных услуг </a:t>
          </a:r>
        </a:p>
        <a:p>
          <a:r>
            <a:rPr lang="ru-RU" sz="1800" b="1" dirty="0" smtClean="0">
              <a:solidFill>
                <a:schemeClr val="tx1"/>
              </a:solidFill>
            </a:rPr>
            <a:t>502,0 тыс. руб.</a:t>
          </a:r>
          <a:endParaRPr lang="ru-RU" sz="1800" b="1" dirty="0">
            <a:solidFill>
              <a:schemeClr val="tx1"/>
            </a:solidFill>
          </a:endParaRPr>
        </a:p>
      </dgm:t>
    </dgm:pt>
    <dgm:pt modelId="{A205BD06-1B60-4401-98B1-FFFE2C2796DD}" type="parTrans" cxnId="{F3D727F5-1073-4521-9217-B3DD1979AC3B}">
      <dgm:prSet/>
      <dgm:spPr>
        <a:ln>
          <a:solidFill>
            <a:schemeClr val="tx1"/>
          </a:solidFill>
        </a:ln>
      </dgm:spPr>
      <dgm:t>
        <a:bodyPr/>
        <a:lstStyle/>
        <a:p>
          <a:endParaRPr lang="ru-RU"/>
        </a:p>
      </dgm:t>
    </dgm:pt>
    <dgm:pt modelId="{4DDC2E18-1EE3-4DD2-B902-BA3968D5C187}" type="sibTrans" cxnId="{F3D727F5-1073-4521-9217-B3DD1979AC3B}">
      <dgm:prSet/>
      <dgm:spPr/>
      <dgm:t>
        <a:bodyPr/>
        <a:lstStyle/>
        <a:p>
          <a:endParaRPr lang="ru-RU"/>
        </a:p>
      </dgm:t>
    </dgm:pt>
    <dgm:pt modelId="{29BC1228-11AD-4992-AA2D-7BF50F9801B4}">
      <dgm:prSet phldrT="[Текст]" custT="1"/>
      <dgm:spPr>
        <a:gradFill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ln>
          <a:solidFill>
            <a:schemeClr val="tx1"/>
          </a:solidFill>
        </a:ln>
      </dgm:spPr>
      <dgm:t>
        <a:bodyPr/>
        <a:lstStyle/>
        <a:p>
          <a:endParaRPr lang="ru-RU"/>
        </a:p>
      </dgm:t>
    </dgm:pt>
    <dgm:pt modelId="{33FC4D67-DAFE-44FA-9370-75B0186673FC}" type="parTrans" cxnId="{E90BDE81-49C6-433B-BCEC-7C294CA17530}">
      <dgm:prSet/>
      <dgm:spPr>
        <a:ln>
          <a:solidFill>
            <a:schemeClr val="tx1"/>
          </a:solidFill>
        </a:ln>
      </dgm:spPr>
      <dgm:t>
        <a:bodyPr/>
        <a:lstStyle/>
        <a:p>
          <a:endParaRPr lang="ru-RU"/>
        </a:p>
      </dgm:t>
    </dgm:pt>
    <dgm:pt modelId="{D94BA13B-566E-4A51-AFA4-A292DE8A3C32}" type="sibTrans" cxnId="{E90BDE81-49C6-433B-BCEC-7C294CA17530}">
      <dgm:prSet/>
      <dgm:spPr/>
      <dgm:t>
        <a:bodyPr/>
        <a:lstStyle/>
        <a:p>
          <a:endParaRPr lang="ru-RU"/>
        </a:p>
      </dgm:t>
    </dgm:pt>
    <dgm:pt modelId="{75F6DB5C-E3AD-4B52-8204-2D8C62741649}" type="pres">
      <dgm:prSet presAssocID="{B8B23623-1DF2-4DEC-85F9-27308D6EC800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CA943D0-82B5-4D15-BF06-270FD9B0C72E}" type="pres">
      <dgm:prSet presAssocID="{B562B683-E01A-4CB7-818C-E5AC98A9493F}" presName="centerShape" presStyleLbl="node0" presStyleIdx="0" presStyleCnt="1" custScaleX="108825" custLinFactNeighborX="4268" custLinFactNeighborY="1802"/>
      <dgm:spPr/>
      <dgm:t>
        <a:bodyPr/>
        <a:lstStyle/>
        <a:p>
          <a:endParaRPr lang="ru-RU"/>
        </a:p>
      </dgm:t>
    </dgm:pt>
    <dgm:pt modelId="{72A43246-6AD5-4809-992B-4426653D7CA5}" type="pres">
      <dgm:prSet presAssocID="{6B2C535F-AFF2-4C7F-BC9A-5D151B17BB67}" presName="parTrans" presStyleLbl="bgSibTrans2D1" presStyleIdx="0" presStyleCnt="2" custAng="708027" custScaleX="107861" custScaleY="67825" custLinFactNeighborX="34521" custLinFactNeighborY="-91584"/>
      <dgm:spPr/>
      <dgm:t>
        <a:bodyPr/>
        <a:lstStyle/>
        <a:p>
          <a:endParaRPr lang="ru-RU"/>
        </a:p>
      </dgm:t>
    </dgm:pt>
    <dgm:pt modelId="{C650552A-58F3-4571-A0CF-E4CC4FD0FA4B}" type="pres">
      <dgm:prSet presAssocID="{88F00880-099B-4AD6-9129-3433589F9F27}" presName="node" presStyleLbl="node1" presStyleIdx="0" presStyleCnt="2" custScaleX="112053" custScaleY="216673" custRadScaleRad="93270" custRadScaleInc="-100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F4DE00-5E2A-4448-84CB-80FF5E1AC371}" type="pres">
      <dgm:prSet presAssocID="{A205BD06-1B60-4401-98B1-FFFE2C2796DD}" presName="parTrans" presStyleLbl="bgSibTrans2D1" presStyleIdx="1" presStyleCnt="2" custAng="5175085" custFlipVert="1" custScaleX="121445" custScaleY="76183" custLinFactNeighborX="-317" custLinFactNeighborY="-15079"/>
      <dgm:spPr/>
      <dgm:t>
        <a:bodyPr/>
        <a:lstStyle/>
        <a:p>
          <a:endParaRPr lang="ru-RU"/>
        </a:p>
      </dgm:t>
    </dgm:pt>
    <dgm:pt modelId="{8C546EA8-FC3A-4AB5-A0CE-F53B9504C1E1}" type="pres">
      <dgm:prSet presAssocID="{98A4175E-8344-4209-8E80-5BBD55B76388}" presName="node" presStyleLbl="node1" presStyleIdx="1" presStyleCnt="2" custScaleX="89032" custScaleY="116896" custRadScaleRad="99440" custRadScaleInc="-45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0DACEDE-9C04-4208-8104-34AE27397C5F}" type="presOf" srcId="{88F00880-099B-4AD6-9129-3433589F9F27}" destId="{C650552A-58F3-4571-A0CF-E4CC4FD0FA4B}" srcOrd="0" destOrd="0" presId="urn:microsoft.com/office/officeart/2005/8/layout/radial4"/>
    <dgm:cxn modelId="{F3D727F5-1073-4521-9217-B3DD1979AC3B}" srcId="{B562B683-E01A-4CB7-818C-E5AC98A9493F}" destId="{98A4175E-8344-4209-8E80-5BBD55B76388}" srcOrd="1" destOrd="0" parTransId="{A205BD06-1B60-4401-98B1-FFFE2C2796DD}" sibTransId="{4DDC2E18-1EE3-4DD2-B902-BA3968D5C187}"/>
    <dgm:cxn modelId="{E90BDE81-49C6-433B-BCEC-7C294CA17530}" srcId="{B8B23623-1DF2-4DEC-85F9-27308D6EC800}" destId="{29BC1228-11AD-4992-AA2D-7BF50F9801B4}" srcOrd="1" destOrd="0" parTransId="{33FC4D67-DAFE-44FA-9370-75B0186673FC}" sibTransId="{D94BA13B-566E-4A51-AFA4-A292DE8A3C32}"/>
    <dgm:cxn modelId="{90BBA891-CE93-4879-9905-C793C57F9EAA}" type="presOf" srcId="{B562B683-E01A-4CB7-818C-E5AC98A9493F}" destId="{ECA943D0-82B5-4D15-BF06-270FD9B0C72E}" srcOrd="0" destOrd="0" presId="urn:microsoft.com/office/officeart/2005/8/layout/radial4"/>
    <dgm:cxn modelId="{53C7603D-7F1C-430A-838E-1239903D71B4}" type="presOf" srcId="{98A4175E-8344-4209-8E80-5BBD55B76388}" destId="{8C546EA8-FC3A-4AB5-A0CE-F53B9504C1E1}" srcOrd="0" destOrd="0" presId="urn:microsoft.com/office/officeart/2005/8/layout/radial4"/>
    <dgm:cxn modelId="{2DDF13CE-714C-4EC6-BBA0-10C2FC569C5E}" srcId="{B8B23623-1DF2-4DEC-85F9-27308D6EC800}" destId="{B562B683-E01A-4CB7-818C-E5AC98A9493F}" srcOrd="0" destOrd="0" parTransId="{E0519F5F-F8A3-4E87-A5FD-66B29DC0892C}" sibTransId="{2CF134D7-BC20-44EE-BDE0-BEE82CDA129F}"/>
    <dgm:cxn modelId="{4CDAC71E-EB39-41EF-A7EB-7A47E6305D19}" type="presOf" srcId="{A205BD06-1B60-4401-98B1-FFFE2C2796DD}" destId="{06F4DE00-5E2A-4448-84CB-80FF5E1AC371}" srcOrd="0" destOrd="0" presId="urn:microsoft.com/office/officeart/2005/8/layout/radial4"/>
    <dgm:cxn modelId="{0E646B4C-2B84-4E6B-BBCE-93946DFF8D6C}" srcId="{B562B683-E01A-4CB7-818C-E5AC98A9493F}" destId="{88F00880-099B-4AD6-9129-3433589F9F27}" srcOrd="0" destOrd="0" parTransId="{6B2C535F-AFF2-4C7F-BC9A-5D151B17BB67}" sibTransId="{25262FDF-DE33-4703-A87D-F2BF68E787E8}"/>
    <dgm:cxn modelId="{D27C72CD-7613-44DF-B071-6E0F17CF55D4}" type="presOf" srcId="{B8B23623-1DF2-4DEC-85F9-27308D6EC800}" destId="{75F6DB5C-E3AD-4B52-8204-2D8C62741649}" srcOrd="0" destOrd="0" presId="urn:microsoft.com/office/officeart/2005/8/layout/radial4"/>
    <dgm:cxn modelId="{651A914C-A984-473E-8D69-53E9626CC267}" type="presOf" srcId="{6B2C535F-AFF2-4C7F-BC9A-5D151B17BB67}" destId="{72A43246-6AD5-4809-992B-4426653D7CA5}" srcOrd="0" destOrd="0" presId="urn:microsoft.com/office/officeart/2005/8/layout/radial4"/>
    <dgm:cxn modelId="{DA1AE840-BD7C-4490-A88E-98E482D565A5}" type="presParOf" srcId="{75F6DB5C-E3AD-4B52-8204-2D8C62741649}" destId="{ECA943D0-82B5-4D15-BF06-270FD9B0C72E}" srcOrd="0" destOrd="0" presId="urn:microsoft.com/office/officeart/2005/8/layout/radial4"/>
    <dgm:cxn modelId="{D560E55A-2473-46B8-8CA7-8E0A4FF8DD27}" type="presParOf" srcId="{75F6DB5C-E3AD-4B52-8204-2D8C62741649}" destId="{72A43246-6AD5-4809-992B-4426653D7CA5}" srcOrd="1" destOrd="0" presId="urn:microsoft.com/office/officeart/2005/8/layout/radial4"/>
    <dgm:cxn modelId="{13F7896E-9FAB-4C6C-AD74-E1578BDB8EED}" type="presParOf" srcId="{75F6DB5C-E3AD-4B52-8204-2D8C62741649}" destId="{C650552A-58F3-4571-A0CF-E4CC4FD0FA4B}" srcOrd="2" destOrd="0" presId="urn:microsoft.com/office/officeart/2005/8/layout/radial4"/>
    <dgm:cxn modelId="{E3A0DDE4-1543-4286-B3E9-920679A4763D}" type="presParOf" srcId="{75F6DB5C-E3AD-4B52-8204-2D8C62741649}" destId="{06F4DE00-5E2A-4448-84CB-80FF5E1AC371}" srcOrd="3" destOrd="0" presId="urn:microsoft.com/office/officeart/2005/8/layout/radial4"/>
    <dgm:cxn modelId="{8046A571-18F9-47CE-8347-BCA30F817CB4}" type="presParOf" srcId="{75F6DB5C-E3AD-4B52-8204-2D8C62741649}" destId="{8C546EA8-FC3A-4AB5-A0CE-F53B9504C1E1}" srcOrd="4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1180E32-90A4-4705-8747-77C67891A118}" type="doc">
      <dgm:prSet loTypeId="urn:microsoft.com/office/officeart/2008/layout/RadialCluster" loCatId="cycle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077183D-422C-43EE-ABB4-C52770A88EFA}">
      <dgm:prSet phldrT="[Текст]"/>
      <dgm:spPr/>
      <dgm:t>
        <a:bodyPr/>
        <a:lstStyle/>
        <a:p>
          <a:pPr algn="ctr"/>
          <a:r>
            <a:rPr lang="ru-RU" dirty="0" smtClean="0"/>
            <a:t>Охрана семьи и детства </a:t>
          </a:r>
        </a:p>
        <a:p>
          <a:pPr algn="ctr"/>
          <a:r>
            <a:rPr lang="ru-RU" dirty="0" smtClean="0"/>
            <a:t>11 933,5 тыс. руб.</a:t>
          </a:r>
          <a:endParaRPr lang="ru-RU" dirty="0"/>
        </a:p>
      </dgm:t>
    </dgm:pt>
    <dgm:pt modelId="{C347656D-25E0-40C2-A91D-DA4517A078EB}" type="parTrans" cxnId="{9111ACC8-E31C-4216-8457-16FC42B6E9D1}">
      <dgm:prSet/>
      <dgm:spPr/>
      <dgm:t>
        <a:bodyPr/>
        <a:lstStyle/>
        <a:p>
          <a:endParaRPr lang="ru-RU"/>
        </a:p>
      </dgm:t>
    </dgm:pt>
    <dgm:pt modelId="{EC05E4E5-46AB-44BA-B3F8-C07EB48FC254}" type="sibTrans" cxnId="{9111ACC8-E31C-4216-8457-16FC42B6E9D1}">
      <dgm:prSet/>
      <dgm:spPr/>
      <dgm:t>
        <a:bodyPr/>
        <a:lstStyle/>
        <a:p>
          <a:endParaRPr lang="ru-RU"/>
        </a:p>
      </dgm:t>
    </dgm:pt>
    <dgm:pt modelId="{9D0D8E05-21F4-442F-8B77-3229CC6EE70B}">
      <dgm:prSet phldrT="[Текст]" custT="1"/>
      <dgm:spPr/>
      <dgm:t>
        <a:bodyPr/>
        <a:lstStyle/>
        <a:p>
          <a:r>
            <a:rPr lang="ru-RU" sz="1700" baseline="0" dirty="0" smtClean="0"/>
            <a:t>На содержание ребенка в семье опекуна и приемной семье, а также вознаграждение приемному родителю </a:t>
          </a:r>
        </a:p>
        <a:p>
          <a:r>
            <a:rPr lang="ru-RU" sz="1700" baseline="0" dirty="0" smtClean="0"/>
            <a:t>5 960,0 тыс. руб. </a:t>
          </a:r>
          <a:endParaRPr lang="ru-RU" sz="1700" baseline="0" dirty="0"/>
        </a:p>
      </dgm:t>
    </dgm:pt>
    <dgm:pt modelId="{EAB50800-FB42-47A5-B4FC-E13BA5A5F7F0}" type="parTrans" cxnId="{952A25CB-AD14-4C03-9181-76D4AECB5AF5}">
      <dgm:prSet/>
      <dgm:spPr/>
      <dgm:t>
        <a:bodyPr/>
        <a:lstStyle/>
        <a:p>
          <a:endParaRPr lang="ru-RU"/>
        </a:p>
      </dgm:t>
    </dgm:pt>
    <dgm:pt modelId="{6C2BAAF2-C2C3-4B14-92E3-A42FD7777A16}" type="sibTrans" cxnId="{952A25CB-AD14-4C03-9181-76D4AECB5AF5}">
      <dgm:prSet/>
      <dgm:spPr/>
      <dgm:t>
        <a:bodyPr/>
        <a:lstStyle/>
        <a:p>
          <a:endParaRPr lang="ru-RU"/>
        </a:p>
      </dgm:t>
    </dgm:pt>
    <dgm:pt modelId="{4B5D3F1E-41D5-48DE-BA17-643E62F86124}">
      <dgm:prSet phldrT="[Текст]" custT="1"/>
      <dgm:spPr/>
      <dgm:t>
        <a:bodyPr/>
        <a:lstStyle/>
        <a:p>
          <a:r>
            <a:rPr lang="ru-RU" sz="1700" baseline="0" dirty="0" smtClean="0"/>
            <a:t>На выплату компенсации платы, взимаемой с родителей за присмотр и уход за детьми в образовательных организациях, реализующих образовательную программу дошкольного образования</a:t>
          </a:r>
        </a:p>
        <a:p>
          <a:r>
            <a:rPr lang="ru-RU" sz="1700" baseline="0" dirty="0" smtClean="0"/>
            <a:t> 2 359,0 тыс. руб.</a:t>
          </a:r>
          <a:endParaRPr lang="ru-RU" sz="1700" baseline="0" dirty="0"/>
        </a:p>
      </dgm:t>
    </dgm:pt>
    <dgm:pt modelId="{26544B61-133C-47B5-9D93-34F61A651B8E}" type="parTrans" cxnId="{F4C5163B-81E2-47AF-A667-377B47AD9EF3}">
      <dgm:prSet/>
      <dgm:spPr/>
      <dgm:t>
        <a:bodyPr/>
        <a:lstStyle/>
        <a:p>
          <a:endParaRPr lang="ru-RU"/>
        </a:p>
      </dgm:t>
    </dgm:pt>
    <dgm:pt modelId="{1503EE3E-7A09-4CBB-A6CA-CF0ACD7D7CF9}" type="sibTrans" cxnId="{F4C5163B-81E2-47AF-A667-377B47AD9EF3}">
      <dgm:prSet/>
      <dgm:spPr/>
      <dgm:t>
        <a:bodyPr/>
        <a:lstStyle/>
        <a:p>
          <a:endParaRPr lang="ru-RU"/>
        </a:p>
      </dgm:t>
    </dgm:pt>
    <dgm:pt modelId="{CDA6F7FD-AD10-4F3A-8A62-68A939E78969}">
      <dgm:prSet phldrT="[Текст]" custT="1"/>
      <dgm:spPr/>
      <dgm:t>
        <a:bodyPr/>
        <a:lstStyle/>
        <a:p>
          <a:r>
            <a:rPr lang="ru-RU" sz="1700" baseline="0" dirty="0" smtClean="0"/>
            <a:t>На обеспечение жилыми помещениями детей-сирот, детей, оставшихся без попечения родителей, а также детей, находящихся под опекой </a:t>
          </a:r>
        </a:p>
        <a:p>
          <a:r>
            <a:rPr lang="ru-RU" sz="1700" baseline="0" dirty="0" smtClean="0"/>
            <a:t>3 151,3 тыс. руб</a:t>
          </a:r>
          <a:r>
            <a:rPr lang="ru-RU" sz="1600" dirty="0" smtClean="0"/>
            <a:t>.</a:t>
          </a:r>
          <a:endParaRPr lang="ru-RU" sz="1600" dirty="0"/>
        </a:p>
      </dgm:t>
    </dgm:pt>
    <dgm:pt modelId="{6EB80A1D-060D-4260-8847-BAF5CD00C34A}" type="parTrans" cxnId="{4365332E-B223-4E8F-8A99-FF14E963868D}">
      <dgm:prSet/>
      <dgm:spPr/>
      <dgm:t>
        <a:bodyPr/>
        <a:lstStyle/>
        <a:p>
          <a:endParaRPr lang="ru-RU"/>
        </a:p>
      </dgm:t>
    </dgm:pt>
    <dgm:pt modelId="{C8907D1A-7DBC-4915-B6FF-B78D28A0BAE2}" type="sibTrans" cxnId="{4365332E-B223-4E8F-8A99-FF14E963868D}">
      <dgm:prSet/>
      <dgm:spPr/>
      <dgm:t>
        <a:bodyPr/>
        <a:lstStyle/>
        <a:p>
          <a:endParaRPr lang="ru-RU"/>
        </a:p>
      </dgm:t>
    </dgm:pt>
    <dgm:pt modelId="{ADF94C7A-F4F4-42A5-AFB4-6C0B61F1ED46}">
      <dgm:prSet custT="1"/>
      <dgm:spPr/>
      <dgm:t>
        <a:bodyPr/>
        <a:lstStyle/>
        <a:p>
          <a:r>
            <a:rPr lang="ru-RU" sz="1700" baseline="0" dirty="0" smtClean="0">
              <a:solidFill>
                <a:schemeClr val="tx1"/>
              </a:solidFill>
            </a:rPr>
            <a:t>Расходы</a:t>
          </a:r>
          <a:r>
            <a:rPr lang="ru-RU" sz="1700" dirty="0" smtClean="0"/>
            <a:t> по </a:t>
          </a:r>
          <a:r>
            <a:rPr lang="ru-RU" sz="1700" baseline="0" dirty="0" smtClean="0"/>
            <a:t>ремонту</a:t>
          </a:r>
          <a:r>
            <a:rPr lang="ru-RU" sz="1700" dirty="0" smtClean="0"/>
            <a:t> жилья </a:t>
          </a:r>
          <a:r>
            <a:rPr lang="ru-RU" sz="1700" baseline="0" dirty="0" smtClean="0"/>
            <a:t>детей-сирот</a:t>
          </a:r>
          <a:r>
            <a:rPr lang="ru-RU" sz="1700" dirty="0" smtClean="0"/>
            <a:t> 20,0 тыс. руб.</a:t>
          </a:r>
          <a:endParaRPr lang="ru-RU" sz="1700" dirty="0"/>
        </a:p>
      </dgm:t>
    </dgm:pt>
    <dgm:pt modelId="{CE34CC0C-1C63-4E55-A8A5-EB1D2BBAC390}" type="parTrans" cxnId="{7789C6FC-12A5-4FFB-8A08-7B4F1435FCD0}">
      <dgm:prSet/>
      <dgm:spPr/>
      <dgm:t>
        <a:bodyPr/>
        <a:lstStyle/>
        <a:p>
          <a:endParaRPr lang="ru-RU"/>
        </a:p>
      </dgm:t>
    </dgm:pt>
    <dgm:pt modelId="{6E2BE0DB-041F-4267-AA93-8DB7B4128627}" type="sibTrans" cxnId="{7789C6FC-12A5-4FFB-8A08-7B4F1435FCD0}">
      <dgm:prSet/>
      <dgm:spPr/>
      <dgm:t>
        <a:bodyPr/>
        <a:lstStyle/>
        <a:p>
          <a:endParaRPr lang="ru-RU"/>
        </a:p>
      </dgm:t>
    </dgm:pt>
    <dgm:pt modelId="{9BEB7507-2835-4814-9C8D-6639E58A02A9}">
      <dgm:prSet/>
      <dgm:spPr/>
      <dgm:t>
        <a:bodyPr/>
        <a:lstStyle/>
        <a:p>
          <a:r>
            <a:rPr lang="ru-RU" baseline="0" dirty="0" smtClean="0"/>
            <a:t>Реализация мероприятий по обеспечению жильем молодых семей 443,23 тыс. руб.</a:t>
          </a:r>
          <a:endParaRPr lang="ru-RU" baseline="0" dirty="0"/>
        </a:p>
      </dgm:t>
    </dgm:pt>
    <dgm:pt modelId="{0407C5CB-1DEF-4D51-BE5F-B34C3896CB3F}" type="parTrans" cxnId="{C0FA417B-B48B-4DD5-9185-3B50AED05FDA}">
      <dgm:prSet/>
      <dgm:spPr/>
      <dgm:t>
        <a:bodyPr/>
        <a:lstStyle/>
        <a:p>
          <a:endParaRPr lang="ru-RU"/>
        </a:p>
      </dgm:t>
    </dgm:pt>
    <dgm:pt modelId="{4EBF8EB1-1DCA-423D-A2E7-44CF5E2F46A1}" type="sibTrans" cxnId="{C0FA417B-B48B-4DD5-9185-3B50AED05FDA}">
      <dgm:prSet/>
      <dgm:spPr/>
      <dgm:t>
        <a:bodyPr/>
        <a:lstStyle/>
        <a:p>
          <a:endParaRPr lang="ru-RU"/>
        </a:p>
      </dgm:t>
    </dgm:pt>
    <dgm:pt modelId="{C545A265-B972-49CC-B0B6-30CFD9D21535}" type="pres">
      <dgm:prSet presAssocID="{81180E32-90A4-4705-8747-77C67891A118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B3AA90F6-A3E7-404F-88CA-79A566EB150C}" type="pres">
      <dgm:prSet presAssocID="{7077183D-422C-43EE-ABB4-C52770A88EFA}" presName="singleCycle" presStyleCnt="0"/>
      <dgm:spPr/>
      <dgm:t>
        <a:bodyPr/>
        <a:lstStyle/>
        <a:p>
          <a:endParaRPr lang="ru-RU"/>
        </a:p>
      </dgm:t>
    </dgm:pt>
    <dgm:pt modelId="{C2C63F85-1884-4921-BD0E-CA5951700156}" type="pres">
      <dgm:prSet presAssocID="{7077183D-422C-43EE-ABB4-C52770A88EFA}" presName="singleCenter" presStyleLbl="node1" presStyleIdx="0" presStyleCnt="6" custScaleX="88001" custScaleY="120199" custLinFactNeighborX="-1071" custLinFactNeighborY="7501">
        <dgm:presLayoutVars>
          <dgm:chMax val="7"/>
          <dgm:chPref val="7"/>
        </dgm:presLayoutVars>
      </dgm:prSet>
      <dgm:spPr/>
      <dgm:t>
        <a:bodyPr/>
        <a:lstStyle/>
        <a:p>
          <a:endParaRPr lang="ru-RU"/>
        </a:p>
      </dgm:t>
    </dgm:pt>
    <dgm:pt modelId="{5310D74B-7D93-4DB9-A7CE-99E68E304E1E}" type="pres">
      <dgm:prSet presAssocID="{EAB50800-FB42-47A5-B4FC-E13BA5A5F7F0}" presName="Name56" presStyleLbl="parChTrans1D2" presStyleIdx="0" presStyleCnt="5"/>
      <dgm:spPr/>
      <dgm:t>
        <a:bodyPr/>
        <a:lstStyle/>
        <a:p>
          <a:endParaRPr lang="ru-RU"/>
        </a:p>
      </dgm:t>
    </dgm:pt>
    <dgm:pt modelId="{C3CE1238-D736-45C2-9BC5-6CA13AB90D44}" type="pres">
      <dgm:prSet presAssocID="{9D0D8E05-21F4-442F-8B77-3229CC6EE70B}" presName="text0" presStyleLbl="node1" presStyleIdx="1" presStyleCnt="6" custScaleX="253399" custScaleY="120174" custRadScaleRad="84908" custRadScaleInc="21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E60371-548C-45BB-8AE9-6D2CFA06B113}" type="pres">
      <dgm:prSet presAssocID="{0407C5CB-1DEF-4D51-BE5F-B34C3896CB3F}" presName="Name56" presStyleLbl="parChTrans1D2" presStyleIdx="1" presStyleCnt="5"/>
      <dgm:spPr/>
      <dgm:t>
        <a:bodyPr/>
        <a:lstStyle/>
        <a:p>
          <a:endParaRPr lang="ru-RU"/>
        </a:p>
      </dgm:t>
    </dgm:pt>
    <dgm:pt modelId="{C9DFFB52-AFBF-4728-9DFE-D21E45FC17BD}" type="pres">
      <dgm:prSet presAssocID="{9BEB7507-2835-4814-9C8D-6639E58A02A9}" presName="text0" presStyleLbl="node1" presStyleIdx="2" presStyleCnt="6" custScaleX="175708" custScaleY="117665" custRadScaleRad="122794" custRadScaleInc="33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66E4E4-E06C-45C3-A92B-A4AFAA76B4D0}" type="pres">
      <dgm:prSet presAssocID="{26544B61-133C-47B5-9D93-34F61A651B8E}" presName="Name56" presStyleLbl="parChTrans1D2" presStyleIdx="2" presStyleCnt="5"/>
      <dgm:spPr/>
      <dgm:t>
        <a:bodyPr/>
        <a:lstStyle/>
        <a:p>
          <a:endParaRPr lang="ru-RU"/>
        </a:p>
      </dgm:t>
    </dgm:pt>
    <dgm:pt modelId="{3E03B524-E728-4FBD-AEAD-38E3CC0C8F40}" type="pres">
      <dgm:prSet presAssocID="{4B5D3F1E-41D5-48DE-BA17-643E62F86124}" presName="text0" presStyleLbl="node1" presStyleIdx="3" presStyleCnt="6" custScaleX="210916" custScaleY="193561" custRadScaleRad="129038" custRadScaleInc="-610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F3D1B5-8D4B-438E-B403-C6A3D6A026C5}" type="pres">
      <dgm:prSet presAssocID="{6EB80A1D-060D-4260-8847-BAF5CD00C34A}" presName="Name56" presStyleLbl="parChTrans1D2" presStyleIdx="3" presStyleCnt="5"/>
      <dgm:spPr/>
      <dgm:t>
        <a:bodyPr/>
        <a:lstStyle/>
        <a:p>
          <a:endParaRPr lang="ru-RU"/>
        </a:p>
      </dgm:t>
    </dgm:pt>
    <dgm:pt modelId="{0F6D450E-3A18-4754-B3EA-75FC0D639A27}" type="pres">
      <dgm:prSet presAssocID="{CDA6F7FD-AD10-4F3A-8A62-68A939E78969}" presName="text0" presStyleLbl="node1" presStyleIdx="4" presStyleCnt="6" custScaleX="178745" custScaleY="211321" custRadScaleRad="124035" custRadScaleInc="566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39E4C9-AB89-46C0-B6C9-BCF83F4419BF}" type="pres">
      <dgm:prSet presAssocID="{CE34CC0C-1C63-4E55-A8A5-EB1D2BBAC390}" presName="Name56" presStyleLbl="parChTrans1D2" presStyleIdx="4" presStyleCnt="5"/>
      <dgm:spPr/>
      <dgm:t>
        <a:bodyPr/>
        <a:lstStyle/>
        <a:p>
          <a:endParaRPr lang="ru-RU"/>
        </a:p>
      </dgm:t>
    </dgm:pt>
    <dgm:pt modelId="{98DE8E80-44D2-40FD-8DB4-5A1B855821A4}" type="pres">
      <dgm:prSet presAssocID="{ADF94C7A-F4F4-42A5-AFB4-6C0B61F1ED46}" presName="text0" presStyleLbl="node1" presStyleIdx="5" presStyleCnt="6" custScaleX="129845" custScaleY="203228" custRadScaleRad="131778" custRadScaleInc="311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D366D95-700D-4478-8229-2B3ABABC4C58}" type="presOf" srcId="{4B5D3F1E-41D5-48DE-BA17-643E62F86124}" destId="{3E03B524-E728-4FBD-AEAD-38E3CC0C8F40}" srcOrd="0" destOrd="0" presId="urn:microsoft.com/office/officeart/2008/layout/RadialCluster"/>
    <dgm:cxn modelId="{8D2AF171-21AA-45EB-84DC-70518E3F1582}" type="presOf" srcId="{7077183D-422C-43EE-ABB4-C52770A88EFA}" destId="{C2C63F85-1884-4921-BD0E-CA5951700156}" srcOrd="0" destOrd="0" presId="urn:microsoft.com/office/officeart/2008/layout/RadialCluster"/>
    <dgm:cxn modelId="{7789C6FC-12A5-4FFB-8A08-7B4F1435FCD0}" srcId="{7077183D-422C-43EE-ABB4-C52770A88EFA}" destId="{ADF94C7A-F4F4-42A5-AFB4-6C0B61F1ED46}" srcOrd="4" destOrd="0" parTransId="{CE34CC0C-1C63-4E55-A8A5-EB1D2BBAC390}" sibTransId="{6E2BE0DB-041F-4267-AA93-8DB7B4128627}"/>
    <dgm:cxn modelId="{4365332E-B223-4E8F-8A99-FF14E963868D}" srcId="{7077183D-422C-43EE-ABB4-C52770A88EFA}" destId="{CDA6F7FD-AD10-4F3A-8A62-68A939E78969}" srcOrd="3" destOrd="0" parTransId="{6EB80A1D-060D-4260-8847-BAF5CD00C34A}" sibTransId="{C8907D1A-7DBC-4915-B6FF-B78D28A0BAE2}"/>
    <dgm:cxn modelId="{C1446D0E-77C5-4B4B-838F-CB8B2B8B0A76}" type="presOf" srcId="{81180E32-90A4-4705-8747-77C67891A118}" destId="{C545A265-B972-49CC-B0B6-30CFD9D21535}" srcOrd="0" destOrd="0" presId="urn:microsoft.com/office/officeart/2008/layout/RadialCluster"/>
    <dgm:cxn modelId="{B84B7B10-7AB5-4818-ABA0-2A8EB51E8668}" type="presOf" srcId="{CDA6F7FD-AD10-4F3A-8A62-68A939E78969}" destId="{0F6D450E-3A18-4754-B3EA-75FC0D639A27}" srcOrd="0" destOrd="0" presId="urn:microsoft.com/office/officeart/2008/layout/RadialCluster"/>
    <dgm:cxn modelId="{C4F57EDE-DDAC-4F28-B0A1-17AD7546B367}" type="presOf" srcId="{ADF94C7A-F4F4-42A5-AFB4-6C0B61F1ED46}" destId="{98DE8E80-44D2-40FD-8DB4-5A1B855821A4}" srcOrd="0" destOrd="0" presId="urn:microsoft.com/office/officeart/2008/layout/RadialCluster"/>
    <dgm:cxn modelId="{CEB6DC60-69A5-4DFE-9A8A-25C096FEF220}" type="presOf" srcId="{EAB50800-FB42-47A5-B4FC-E13BA5A5F7F0}" destId="{5310D74B-7D93-4DB9-A7CE-99E68E304E1E}" srcOrd="0" destOrd="0" presId="urn:microsoft.com/office/officeart/2008/layout/RadialCluster"/>
    <dgm:cxn modelId="{E825B41B-A360-4526-A712-6647EB0DC2E3}" type="presOf" srcId="{9BEB7507-2835-4814-9C8D-6639E58A02A9}" destId="{C9DFFB52-AFBF-4728-9DFE-D21E45FC17BD}" srcOrd="0" destOrd="0" presId="urn:microsoft.com/office/officeart/2008/layout/RadialCluster"/>
    <dgm:cxn modelId="{988C52BF-5496-4CA0-8641-58061DF41569}" type="presOf" srcId="{6EB80A1D-060D-4260-8847-BAF5CD00C34A}" destId="{60F3D1B5-8D4B-438E-B403-C6A3D6A026C5}" srcOrd="0" destOrd="0" presId="urn:microsoft.com/office/officeart/2008/layout/RadialCluster"/>
    <dgm:cxn modelId="{609224A8-3D18-4A4F-BC7A-E190981E4235}" type="presOf" srcId="{9D0D8E05-21F4-442F-8B77-3229CC6EE70B}" destId="{C3CE1238-D736-45C2-9BC5-6CA13AB90D44}" srcOrd="0" destOrd="0" presId="urn:microsoft.com/office/officeart/2008/layout/RadialCluster"/>
    <dgm:cxn modelId="{F4C5163B-81E2-47AF-A667-377B47AD9EF3}" srcId="{7077183D-422C-43EE-ABB4-C52770A88EFA}" destId="{4B5D3F1E-41D5-48DE-BA17-643E62F86124}" srcOrd="2" destOrd="0" parTransId="{26544B61-133C-47B5-9D93-34F61A651B8E}" sibTransId="{1503EE3E-7A09-4CBB-A6CA-CF0ACD7D7CF9}"/>
    <dgm:cxn modelId="{C0FA417B-B48B-4DD5-9185-3B50AED05FDA}" srcId="{7077183D-422C-43EE-ABB4-C52770A88EFA}" destId="{9BEB7507-2835-4814-9C8D-6639E58A02A9}" srcOrd="1" destOrd="0" parTransId="{0407C5CB-1DEF-4D51-BE5F-B34C3896CB3F}" sibTransId="{4EBF8EB1-1DCA-423D-A2E7-44CF5E2F46A1}"/>
    <dgm:cxn modelId="{952A25CB-AD14-4C03-9181-76D4AECB5AF5}" srcId="{7077183D-422C-43EE-ABB4-C52770A88EFA}" destId="{9D0D8E05-21F4-442F-8B77-3229CC6EE70B}" srcOrd="0" destOrd="0" parTransId="{EAB50800-FB42-47A5-B4FC-E13BA5A5F7F0}" sibTransId="{6C2BAAF2-C2C3-4B14-92E3-A42FD7777A16}"/>
    <dgm:cxn modelId="{B2D7C923-2F7D-4F4B-9731-2B494FE4AEE0}" type="presOf" srcId="{CE34CC0C-1C63-4E55-A8A5-EB1D2BBAC390}" destId="{0F39E4C9-AB89-46C0-B6C9-BCF83F4419BF}" srcOrd="0" destOrd="0" presId="urn:microsoft.com/office/officeart/2008/layout/RadialCluster"/>
    <dgm:cxn modelId="{146A4382-592F-4C64-BB46-443B19B90D97}" type="presOf" srcId="{0407C5CB-1DEF-4D51-BE5F-B34C3896CB3F}" destId="{EAE60371-548C-45BB-8AE9-6D2CFA06B113}" srcOrd="0" destOrd="0" presId="urn:microsoft.com/office/officeart/2008/layout/RadialCluster"/>
    <dgm:cxn modelId="{83CE12A0-3491-4721-80E6-5F39F7BE62BB}" type="presOf" srcId="{26544B61-133C-47B5-9D93-34F61A651B8E}" destId="{0666E4E4-E06C-45C3-A92B-A4AFAA76B4D0}" srcOrd="0" destOrd="0" presId="urn:microsoft.com/office/officeart/2008/layout/RadialCluster"/>
    <dgm:cxn modelId="{9111ACC8-E31C-4216-8457-16FC42B6E9D1}" srcId="{81180E32-90A4-4705-8747-77C67891A118}" destId="{7077183D-422C-43EE-ABB4-C52770A88EFA}" srcOrd="0" destOrd="0" parTransId="{C347656D-25E0-40C2-A91D-DA4517A078EB}" sibTransId="{EC05E4E5-46AB-44BA-B3F8-C07EB48FC254}"/>
    <dgm:cxn modelId="{803ADEA5-6F29-4F01-AAB5-365089ABF394}" type="presParOf" srcId="{C545A265-B972-49CC-B0B6-30CFD9D21535}" destId="{B3AA90F6-A3E7-404F-88CA-79A566EB150C}" srcOrd="0" destOrd="0" presId="urn:microsoft.com/office/officeart/2008/layout/RadialCluster"/>
    <dgm:cxn modelId="{E64A3CD4-D99F-4F83-B55A-437133C3FA52}" type="presParOf" srcId="{B3AA90F6-A3E7-404F-88CA-79A566EB150C}" destId="{C2C63F85-1884-4921-BD0E-CA5951700156}" srcOrd="0" destOrd="0" presId="urn:microsoft.com/office/officeart/2008/layout/RadialCluster"/>
    <dgm:cxn modelId="{5D7F4029-8992-49AA-BDA9-DA51BB1BB65B}" type="presParOf" srcId="{B3AA90F6-A3E7-404F-88CA-79A566EB150C}" destId="{5310D74B-7D93-4DB9-A7CE-99E68E304E1E}" srcOrd="1" destOrd="0" presId="urn:microsoft.com/office/officeart/2008/layout/RadialCluster"/>
    <dgm:cxn modelId="{FBF7A02F-4D1F-40B5-B9BC-93D32910F660}" type="presParOf" srcId="{B3AA90F6-A3E7-404F-88CA-79A566EB150C}" destId="{C3CE1238-D736-45C2-9BC5-6CA13AB90D44}" srcOrd="2" destOrd="0" presId="urn:microsoft.com/office/officeart/2008/layout/RadialCluster"/>
    <dgm:cxn modelId="{18D181C2-5A21-470E-9468-06CEE0FE57E1}" type="presParOf" srcId="{B3AA90F6-A3E7-404F-88CA-79A566EB150C}" destId="{EAE60371-548C-45BB-8AE9-6D2CFA06B113}" srcOrd="3" destOrd="0" presId="urn:microsoft.com/office/officeart/2008/layout/RadialCluster"/>
    <dgm:cxn modelId="{20C09321-43BB-4205-9BE5-E926C32F0959}" type="presParOf" srcId="{B3AA90F6-A3E7-404F-88CA-79A566EB150C}" destId="{C9DFFB52-AFBF-4728-9DFE-D21E45FC17BD}" srcOrd="4" destOrd="0" presId="urn:microsoft.com/office/officeart/2008/layout/RadialCluster"/>
    <dgm:cxn modelId="{B0240026-A0E0-418A-ACF2-9F1CD367D04A}" type="presParOf" srcId="{B3AA90F6-A3E7-404F-88CA-79A566EB150C}" destId="{0666E4E4-E06C-45C3-A92B-A4AFAA76B4D0}" srcOrd="5" destOrd="0" presId="urn:microsoft.com/office/officeart/2008/layout/RadialCluster"/>
    <dgm:cxn modelId="{4815012A-C492-492C-97D3-AB47126EA88B}" type="presParOf" srcId="{B3AA90F6-A3E7-404F-88CA-79A566EB150C}" destId="{3E03B524-E728-4FBD-AEAD-38E3CC0C8F40}" srcOrd="6" destOrd="0" presId="urn:microsoft.com/office/officeart/2008/layout/RadialCluster"/>
    <dgm:cxn modelId="{D603634F-F102-4CBB-9DB6-9F715C324D30}" type="presParOf" srcId="{B3AA90F6-A3E7-404F-88CA-79A566EB150C}" destId="{60F3D1B5-8D4B-438E-B403-C6A3D6A026C5}" srcOrd="7" destOrd="0" presId="urn:microsoft.com/office/officeart/2008/layout/RadialCluster"/>
    <dgm:cxn modelId="{42BA70A4-E263-4F43-9898-D5D0BB9794BC}" type="presParOf" srcId="{B3AA90F6-A3E7-404F-88CA-79A566EB150C}" destId="{0F6D450E-3A18-4754-B3EA-75FC0D639A27}" srcOrd="8" destOrd="0" presId="urn:microsoft.com/office/officeart/2008/layout/RadialCluster"/>
    <dgm:cxn modelId="{57316D48-BD42-41D7-934C-4FED6C6023E4}" type="presParOf" srcId="{B3AA90F6-A3E7-404F-88CA-79A566EB150C}" destId="{0F39E4C9-AB89-46C0-B6C9-BCF83F4419BF}" srcOrd="9" destOrd="0" presId="urn:microsoft.com/office/officeart/2008/layout/RadialCluster"/>
    <dgm:cxn modelId="{BD4C695F-4D51-407A-9A9F-64A8F4FF7C25}" type="presParOf" srcId="{B3AA90F6-A3E7-404F-88CA-79A566EB150C}" destId="{98DE8E80-44D2-40FD-8DB4-5A1B855821A4}" srcOrd="10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AA7F111-E5E7-4517-BA23-DDBE4621BEAB}">
      <dsp:nvSpPr>
        <dsp:cNvPr id="0" name=""/>
        <dsp:cNvSpPr/>
      </dsp:nvSpPr>
      <dsp:spPr>
        <a:xfrm rot="16200000">
          <a:off x="-2193741" y="2978010"/>
          <a:ext cx="4855932" cy="3746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30420" bIns="0" numCol="1" spcCol="1270" anchor="t" anchorCtr="0">
          <a:noAutofit/>
        </a:bodyPr>
        <a:lstStyle/>
        <a:p>
          <a:pPr lvl="0" algn="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2024 год</a:t>
          </a:r>
          <a:endParaRPr lang="ru-RU" sz="2800" kern="1200" dirty="0"/>
        </a:p>
      </dsp:txBody>
      <dsp:txXfrm rot="16200000">
        <a:off x="-2193741" y="2978010"/>
        <a:ext cx="4855932" cy="374649"/>
      </dsp:txXfrm>
    </dsp:sp>
    <dsp:sp modelId="{61359F04-2C3C-433D-B82B-BCC01E933B23}">
      <dsp:nvSpPr>
        <dsp:cNvPr id="0" name=""/>
        <dsp:cNvSpPr/>
      </dsp:nvSpPr>
      <dsp:spPr>
        <a:xfrm>
          <a:off x="504733" y="349064"/>
          <a:ext cx="2489952" cy="5634775"/>
        </a:xfrm>
        <a:prstGeom prst="rect">
          <a:avLst/>
        </a:prstGeom>
        <a:solidFill>
          <a:schemeClr val="accent5">
            <a:lumMod val="60000"/>
            <a:lumOff val="4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330420" rIns="106680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>
              <a:solidFill>
                <a:schemeClr val="tx1"/>
              </a:solidFill>
            </a:rPr>
            <a:t>Дошкольное образование                88 729,80 тыс. руб.</a:t>
          </a:r>
          <a:endParaRPr lang="ru-RU" sz="1500" kern="1200" dirty="0">
            <a:solidFill>
              <a:schemeClr val="tx1"/>
            </a:solidFill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500" kern="1200" dirty="0">
            <a:solidFill>
              <a:schemeClr val="tx1"/>
            </a:solidFill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>
              <a:solidFill>
                <a:schemeClr val="tx1"/>
              </a:solidFill>
            </a:rPr>
            <a:t>Общее образование  253 251,87 тыс. руб.</a:t>
          </a:r>
          <a:endParaRPr lang="ru-RU" sz="1500" kern="1200" dirty="0">
            <a:solidFill>
              <a:schemeClr val="tx1"/>
            </a:solidFill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500" kern="1200" dirty="0">
            <a:solidFill>
              <a:schemeClr val="tx1"/>
            </a:solidFill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>
              <a:solidFill>
                <a:schemeClr val="tx1"/>
              </a:solidFill>
            </a:rPr>
            <a:t>Дополнительное образование детей     24 429,35 тыс. руб.</a:t>
          </a:r>
          <a:endParaRPr lang="ru-RU" sz="1500" kern="1200" dirty="0">
            <a:solidFill>
              <a:schemeClr val="tx1"/>
            </a:solidFill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500" kern="1200" dirty="0">
            <a:solidFill>
              <a:schemeClr val="tx1"/>
            </a:solidFill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i="0" kern="1200" dirty="0" smtClean="0">
              <a:solidFill>
                <a:schemeClr val="tx1"/>
              </a:solidFill>
            </a:rPr>
            <a:t>Профессиональная подготовка, переподготовка и повышение квалификации        85,30 тыс.руб.</a:t>
          </a:r>
          <a:endParaRPr lang="ru-RU" sz="1500" i="0" kern="1200" dirty="0">
            <a:solidFill>
              <a:schemeClr val="tx1"/>
            </a:solidFill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500" kern="1200" dirty="0">
            <a:solidFill>
              <a:schemeClr val="tx1"/>
            </a:solidFill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>
              <a:solidFill>
                <a:schemeClr val="tx1"/>
              </a:solidFill>
            </a:rPr>
            <a:t>Молодежная политика                  159,00 тыс. руб.</a:t>
          </a:r>
          <a:endParaRPr lang="ru-RU" sz="1500" kern="1200" dirty="0">
            <a:solidFill>
              <a:schemeClr val="tx1"/>
            </a:solidFill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500" kern="1200" dirty="0">
            <a:solidFill>
              <a:schemeClr val="tx1"/>
            </a:solidFill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>
              <a:solidFill>
                <a:schemeClr val="tx1"/>
              </a:solidFill>
            </a:rPr>
            <a:t>Другие вопросы в области образования             9 072,78 тыс. руб</a:t>
          </a:r>
          <a:r>
            <a:rPr lang="ru-RU" sz="1600" kern="1200" dirty="0" smtClean="0">
              <a:solidFill>
                <a:schemeClr val="tx1"/>
              </a:solidFill>
            </a:rPr>
            <a:t>.</a:t>
          </a:r>
          <a:endParaRPr lang="ru-RU" sz="1600" kern="1200" dirty="0">
            <a:solidFill>
              <a:schemeClr val="tx1"/>
            </a:solidFill>
          </a:endParaRPr>
        </a:p>
      </dsp:txBody>
      <dsp:txXfrm>
        <a:off x="504733" y="349064"/>
        <a:ext cx="2489952" cy="5634775"/>
      </dsp:txXfrm>
    </dsp:sp>
    <dsp:sp modelId="{FD3FE6B3-65E9-41DE-A233-8632F47FE9ED}">
      <dsp:nvSpPr>
        <dsp:cNvPr id="0" name=""/>
        <dsp:cNvSpPr/>
      </dsp:nvSpPr>
      <dsp:spPr>
        <a:xfrm>
          <a:off x="10266" y="0"/>
          <a:ext cx="749299" cy="749299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930E97-B5E1-4568-964B-7EBF65C6E9CD}">
      <dsp:nvSpPr>
        <dsp:cNvPr id="0" name=""/>
        <dsp:cNvSpPr/>
      </dsp:nvSpPr>
      <dsp:spPr>
        <a:xfrm rot="16200000">
          <a:off x="875392" y="2743097"/>
          <a:ext cx="4855932" cy="5457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30420" bIns="0" numCol="1" spcCol="1270" anchor="t" anchorCtr="0">
          <a:noAutofit/>
        </a:bodyPr>
        <a:lstStyle/>
        <a:p>
          <a:pPr lvl="0" algn="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2025 год</a:t>
          </a:r>
          <a:endParaRPr lang="ru-RU" sz="2800" kern="1200" dirty="0"/>
        </a:p>
      </dsp:txBody>
      <dsp:txXfrm rot="16200000">
        <a:off x="875392" y="2743097"/>
        <a:ext cx="4855932" cy="545718"/>
      </dsp:txXfrm>
    </dsp:sp>
    <dsp:sp modelId="{0E4E0A99-4444-4437-82E9-A91272F24FCD}">
      <dsp:nvSpPr>
        <dsp:cNvPr id="0" name=""/>
        <dsp:cNvSpPr/>
      </dsp:nvSpPr>
      <dsp:spPr>
        <a:xfrm>
          <a:off x="3491873" y="360053"/>
          <a:ext cx="2334595" cy="5660754"/>
        </a:xfrm>
        <a:prstGeom prst="rect">
          <a:avLst/>
        </a:prstGeom>
        <a:solidFill>
          <a:schemeClr val="accent4">
            <a:lumMod val="40000"/>
            <a:lumOff val="6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330420" rIns="106680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>
              <a:solidFill>
                <a:schemeClr val="tx1"/>
              </a:solidFill>
            </a:rPr>
            <a:t>Дошкольное образование             90 623,15 тыс. руб.</a:t>
          </a:r>
          <a:endParaRPr lang="ru-RU" sz="1500" kern="1200" dirty="0">
            <a:solidFill>
              <a:schemeClr val="tx1"/>
            </a:solidFill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500" kern="1200" dirty="0">
            <a:solidFill>
              <a:schemeClr val="tx1"/>
            </a:solidFill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>
              <a:solidFill>
                <a:schemeClr val="tx1"/>
              </a:solidFill>
            </a:rPr>
            <a:t>Общее образование 261 239,96 тыс. руб.</a:t>
          </a:r>
          <a:endParaRPr lang="ru-RU" sz="1500" kern="1200" dirty="0">
            <a:solidFill>
              <a:schemeClr val="tx1"/>
            </a:solidFill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500" kern="1200" dirty="0">
            <a:solidFill>
              <a:schemeClr val="tx1"/>
            </a:solidFill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>
              <a:solidFill>
                <a:schemeClr val="tx1"/>
              </a:solidFill>
            </a:rPr>
            <a:t>Дополнительное образование детей   24 006,20 тыс. руб.</a:t>
          </a:r>
          <a:endParaRPr lang="ru-RU" sz="1500" kern="1200" dirty="0">
            <a:solidFill>
              <a:schemeClr val="tx1"/>
            </a:solidFill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500" kern="1200" dirty="0">
            <a:solidFill>
              <a:schemeClr val="tx1"/>
            </a:solidFill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>
              <a:solidFill>
                <a:schemeClr val="tx1"/>
              </a:solidFill>
            </a:rPr>
            <a:t>Профессиональная подготовка, переподготовка и повышение квалификации      85,30 тыс.руб.</a:t>
          </a:r>
          <a:endParaRPr lang="ru-RU" sz="1500" kern="1200" dirty="0">
            <a:solidFill>
              <a:schemeClr val="tx1"/>
            </a:solidFill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500" kern="1200" dirty="0">
            <a:solidFill>
              <a:schemeClr val="tx1"/>
            </a:solidFill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>
              <a:solidFill>
                <a:schemeClr val="tx1"/>
              </a:solidFill>
            </a:rPr>
            <a:t>Молодежная политика                 159,00 тыс. руб.</a:t>
          </a:r>
          <a:endParaRPr lang="ru-RU" sz="1500" kern="1200" dirty="0">
            <a:solidFill>
              <a:schemeClr val="tx1"/>
            </a:solidFill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500" kern="1200" dirty="0">
            <a:solidFill>
              <a:schemeClr val="tx1"/>
            </a:solidFill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>
              <a:solidFill>
                <a:schemeClr val="tx1"/>
              </a:solidFill>
            </a:rPr>
            <a:t>Другие вопросы в области образования            8 662,78 тыс. руб.</a:t>
          </a:r>
          <a:endParaRPr lang="ru-RU" sz="1500" kern="1200" dirty="0">
            <a:solidFill>
              <a:schemeClr val="tx1"/>
            </a:solidFill>
          </a:endParaRPr>
        </a:p>
      </dsp:txBody>
      <dsp:txXfrm>
        <a:off x="3491873" y="360053"/>
        <a:ext cx="2334595" cy="5660754"/>
      </dsp:txXfrm>
    </dsp:sp>
    <dsp:sp modelId="{7B631390-7795-4263-AC45-821C3B58E0FA}">
      <dsp:nvSpPr>
        <dsp:cNvPr id="0" name=""/>
        <dsp:cNvSpPr/>
      </dsp:nvSpPr>
      <dsp:spPr>
        <a:xfrm>
          <a:off x="2987820" y="0"/>
          <a:ext cx="741446" cy="546846"/>
        </a:xfrm>
        <a:prstGeom prst="rect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C355473-C21C-4C11-98D4-4F89D5B2D9E6}">
      <dsp:nvSpPr>
        <dsp:cNvPr id="0" name=""/>
        <dsp:cNvSpPr/>
      </dsp:nvSpPr>
      <dsp:spPr>
        <a:xfrm rot="16200000">
          <a:off x="4177946" y="2452667"/>
          <a:ext cx="4855932" cy="11669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30420" bIns="0" numCol="1" spcCol="1270" anchor="t" anchorCtr="0">
          <a:noAutofit/>
        </a:bodyPr>
        <a:lstStyle/>
        <a:p>
          <a:pPr lvl="0" algn="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2026 год</a:t>
          </a:r>
          <a:endParaRPr lang="ru-RU" sz="2800" kern="1200" dirty="0"/>
        </a:p>
      </dsp:txBody>
      <dsp:txXfrm rot="16200000">
        <a:off x="4177946" y="2452667"/>
        <a:ext cx="4855932" cy="1166903"/>
      </dsp:txXfrm>
    </dsp:sp>
    <dsp:sp modelId="{F2582EC0-79ED-44C1-93D2-79FDA25F0D49}">
      <dsp:nvSpPr>
        <dsp:cNvPr id="0" name=""/>
        <dsp:cNvSpPr/>
      </dsp:nvSpPr>
      <dsp:spPr>
        <a:xfrm>
          <a:off x="6623388" y="360038"/>
          <a:ext cx="2366208" cy="5610592"/>
        </a:xfrm>
        <a:prstGeom prst="rect">
          <a:avLst/>
        </a:prstGeom>
        <a:solidFill>
          <a:schemeClr val="accent3">
            <a:lumMod val="40000"/>
            <a:lumOff val="6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330420" rIns="106680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>
              <a:solidFill>
                <a:schemeClr val="tx1"/>
              </a:solidFill>
            </a:rPr>
            <a:t>Дошкольное образование             89 815,80 тыс. руб.</a:t>
          </a:r>
          <a:endParaRPr lang="ru-RU" sz="1500" kern="1200" dirty="0">
            <a:solidFill>
              <a:schemeClr val="tx1"/>
            </a:solidFill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500" kern="1200" dirty="0">
            <a:solidFill>
              <a:schemeClr val="tx1"/>
            </a:solidFill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>
              <a:solidFill>
                <a:schemeClr val="tx1"/>
              </a:solidFill>
            </a:rPr>
            <a:t>Общее образование  268 226,31 тыс. руб.</a:t>
          </a:r>
          <a:endParaRPr lang="ru-RU" sz="1500" kern="1200" dirty="0">
            <a:solidFill>
              <a:schemeClr val="tx1"/>
            </a:solidFill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500" kern="1200" dirty="0">
            <a:solidFill>
              <a:schemeClr val="tx1"/>
            </a:solidFill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>
              <a:solidFill>
                <a:schemeClr val="tx1"/>
              </a:solidFill>
            </a:rPr>
            <a:t>Дополнительное образование детей 24 188,92 тыс. руб.</a:t>
          </a:r>
          <a:endParaRPr lang="ru-RU" sz="1500" kern="1200" dirty="0">
            <a:solidFill>
              <a:schemeClr val="tx1"/>
            </a:solidFill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500" kern="1200" dirty="0">
            <a:solidFill>
              <a:schemeClr val="tx1"/>
            </a:solidFill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>
              <a:solidFill>
                <a:schemeClr val="tx1"/>
              </a:solidFill>
            </a:rPr>
            <a:t>Профессиональная подготовка, переподготовка и повышение квалификации 85,30 тыс. руб.</a:t>
          </a:r>
          <a:endParaRPr lang="ru-RU" sz="1500" kern="1200" dirty="0">
            <a:solidFill>
              <a:schemeClr val="tx1"/>
            </a:solidFill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500" kern="1200" dirty="0">
            <a:solidFill>
              <a:schemeClr val="tx1"/>
            </a:solidFill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>
              <a:solidFill>
                <a:schemeClr val="tx1"/>
              </a:solidFill>
            </a:rPr>
            <a:t>Молодежная политика                 159,00 тыс. руб.</a:t>
          </a:r>
          <a:endParaRPr lang="ru-RU" sz="1500" kern="1200" dirty="0">
            <a:solidFill>
              <a:schemeClr val="tx1"/>
            </a:solidFill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500" kern="1200" dirty="0">
            <a:solidFill>
              <a:schemeClr val="tx1"/>
            </a:solidFill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>
              <a:solidFill>
                <a:schemeClr val="tx1"/>
              </a:solidFill>
            </a:rPr>
            <a:t>Другие вопросы в области образования            8 662,78 тыс. руб.</a:t>
          </a:r>
          <a:endParaRPr lang="ru-RU" sz="1500" kern="1200" dirty="0">
            <a:solidFill>
              <a:schemeClr val="tx1"/>
            </a:solidFill>
          </a:endParaRPr>
        </a:p>
      </dsp:txBody>
      <dsp:txXfrm>
        <a:off x="6623388" y="360038"/>
        <a:ext cx="2366208" cy="5610592"/>
      </dsp:txXfrm>
    </dsp:sp>
    <dsp:sp modelId="{7F2683AF-375D-4B74-A5FB-CEF343374F2F}">
      <dsp:nvSpPr>
        <dsp:cNvPr id="0" name=""/>
        <dsp:cNvSpPr/>
      </dsp:nvSpPr>
      <dsp:spPr>
        <a:xfrm>
          <a:off x="5868147" y="0"/>
          <a:ext cx="880187" cy="74929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 l="-79000" r="-79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B9AE6EB-1708-4C17-AD9B-D38075C0D2E8}">
      <dsp:nvSpPr>
        <dsp:cNvPr id="0" name=""/>
        <dsp:cNvSpPr/>
      </dsp:nvSpPr>
      <dsp:spPr>
        <a:xfrm>
          <a:off x="3343717" y="3066237"/>
          <a:ext cx="2447040" cy="244704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Образование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375 728,11 тыс. руб.</a:t>
          </a:r>
          <a:endParaRPr lang="ru-RU" sz="2200" kern="1200" dirty="0"/>
        </a:p>
      </dsp:txBody>
      <dsp:txXfrm>
        <a:off x="3343717" y="3066237"/>
        <a:ext cx="2447040" cy="2447040"/>
      </dsp:txXfrm>
    </dsp:sp>
    <dsp:sp modelId="{A4E471D0-CDB2-4DCD-82D3-1C84237268E8}">
      <dsp:nvSpPr>
        <dsp:cNvPr id="0" name=""/>
        <dsp:cNvSpPr/>
      </dsp:nvSpPr>
      <dsp:spPr>
        <a:xfrm rot="10800000">
          <a:off x="857386" y="3941054"/>
          <a:ext cx="2349582" cy="697406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2FEFDE7-16AC-47F7-82C6-8FF70690D2F2}">
      <dsp:nvSpPr>
        <dsp:cNvPr id="0" name=""/>
        <dsp:cNvSpPr/>
      </dsp:nvSpPr>
      <dsp:spPr>
        <a:xfrm>
          <a:off x="922" y="3604586"/>
          <a:ext cx="1712928" cy="137034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Дошкольное образование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88 729,80 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тыс. руб.</a:t>
          </a:r>
          <a:endParaRPr lang="ru-RU" sz="1300" kern="1200" dirty="0"/>
        </a:p>
      </dsp:txBody>
      <dsp:txXfrm>
        <a:off x="922" y="3604586"/>
        <a:ext cx="1712928" cy="1370342"/>
      </dsp:txXfrm>
    </dsp:sp>
    <dsp:sp modelId="{ACB18A04-E269-4ED8-B75B-E72B7099B34C}">
      <dsp:nvSpPr>
        <dsp:cNvPr id="0" name=""/>
        <dsp:cNvSpPr/>
      </dsp:nvSpPr>
      <dsp:spPr>
        <a:xfrm rot="12960000">
          <a:off x="1341540" y="2450984"/>
          <a:ext cx="2349582" cy="697406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980F19D-CAC5-4F5B-8CA7-E57B07F9D65C}">
      <dsp:nvSpPr>
        <dsp:cNvPr id="0" name=""/>
        <dsp:cNvSpPr/>
      </dsp:nvSpPr>
      <dsp:spPr>
        <a:xfrm>
          <a:off x="709441" y="1423991"/>
          <a:ext cx="1712928" cy="137034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Общее образование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253 251,87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тыс. руб.</a:t>
          </a:r>
          <a:endParaRPr lang="ru-RU" sz="1300" kern="1200" dirty="0"/>
        </a:p>
      </dsp:txBody>
      <dsp:txXfrm>
        <a:off x="709441" y="1423991"/>
        <a:ext cx="1712928" cy="1370342"/>
      </dsp:txXfrm>
    </dsp:sp>
    <dsp:sp modelId="{0E633CE3-38B9-49DA-B77F-946AC464D284}">
      <dsp:nvSpPr>
        <dsp:cNvPr id="0" name=""/>
        <dsp:cNvSpPr/>
      </dsp:nvSpPr>
      <dsp:spPr>
        <a:xfrm rot="15120000">
          <a:off x="2609069" y="1530069"/>
          <a:ext cx="2349582" cy="697406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F2F0FD-130D-4FE2-91BF-94C8561907DF}">
      <dsp:nvSpPr>
        <dsp:cNvPr id="0" name=""/>
        <dsp:cNvSpPr/>
      </dsp:nvSpPr>
      <dsp:spPr>
        <a:xfrm>
          <a:off x="2564366" y="76308"/>
          <a:ext cx="1712928" cy="137034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Дополнительное образование детей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24 429,35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тыс. руб.</a:t>
          </a:r>
          <a:endParaRPr lang="ru-RU" sz="1300" kern="1200" dirty="0"/>
        </a:p>
      </dsp:txBody>
      <dsp:txXfrm>
        <a:off x="2564366" y="76308"/>
        <a:ext cx="1712928" cy="1370342"/>
      </dsp:txXfrm>
    </dsp:sp>
    <dsp:sp modelId="{33EDC511-1AE9-40A4-AE0E-13FB8A2890DF}">
      <dsp:nvSpPr>
        <dsp:cNvPr id="0" name=""/>
        <dsp:cNvSpPr/>
      </dsp:nvSpPr>
      <dsp:spPr>
        <a:xfrm rot="17280000">
          <a:off x="4175822" y="1530069"/>
          <a:ext cx="2349582" cy="697406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318B27-E829-4598-B692-38B734126C9E}">
      <dsp:nvSpPr>
        <dsp:cNvPr id="0" name=""/>
        <dsp:cNvSpPr/>
      </dsp:nvSpPr>
      <dsp:spPr>
        <a:xfrm>
          <a:off x="4857180" y="76308"/>
          <a:ext cx="1712928" cy="137034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Профессиональная подготовка, переподготовка и повышение квалификации   85,30 тыс. руб.</a:t>
          </a:r>
          <a:endParaRPr lang="ru-RU" sz="1300" kern="1200" dirty="0"/>
        </a:p>
      </dsp:txBody>
      <dsp:txXfrm>
        <a:off x="4857180" y="76308"/>
        <a:ext cx="1712928" cy="1370342"/>
      </dsp:txXfrm>
    </dsp:sp>
    <dsp:sp modelId="{CB96E23C-9E52-4624-9CFB-3D91ACE51C4F}">
      <dsp:nvSpPr>
        <dsp:cNvPr id="0" name=""/>
        <dsp:cNvSpPr/>
      </dsp:nvSpPr>
      <dsp:spPr>
        <a:xfrm rot="19440000">
          <a:off x="5443352" y="2450984"/>
          <a:ext cx="2349582" cy="697406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585C87-2B87-4E75-B439-718FE8FD8113}">
      <dsp:nvSpPr>
        <dsp:cNvPr id="0" name=""/>
        <dsp:cNvSpPr/>
      </dsp:nvSpPr>
      <dsp:spPr>
        <a:xfrm>
          <a:off x="6712105" y="1423991"/>
          <a:ext cx="1712928" cy="137034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Молодежная политика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159,00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тыс. руб.</a:t>
          </a:r>
          <a:endParaRPr lang="ru-RU" sz="1300" kern="1200" dirty="0"/>
        </a:p>
      </dsp:txBody>
      <dsp:txXfrm>
        <a:off x="6712105" y="1423991"/>
        <a:ext cx="1712928" cy="1370342"/>
      </dsp:txXfrm>
    </dsp:sp>
    <dsp:sp modelId="{9EAFEF59-73AB-4AAD-928C-B07A7C69F562}">
      <dsp:nvSpPr>
        <dsp:cNvPr id="0" name=""/>
        <dsp:cNvSpPr/>
      </dsp:nvSpPr>
      <dsp:spPr>
        <a:xfrm>
          <a:off x="5927505" y="3941054"/>
          <a:ext cx="2349582" cy="697406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5AB230D-D044-4D55-A91D-F7CD594B3FB5}">
      <dsp:nvSpPr>
        <dsp:cNvPr id="0" name=""/>
        <dsp:cNvSpPr/>
      </dsp:nvSpPr>
      <dsp:spPr>
        <a:xfrm>
          <a:off x="7420624" y="3604586"/>
          <a:ext cx="1712928" cy="137034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Другие вопросы в области образования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9 072,78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тыс. руб.</a:t>
          </a:r>
          <a:endParaRPr lang="ru-RU" sz="1300" kern="1200" dirty="0"/>
        </a:p>
      </dsp:txBody>
      <dsp:txXfrm>
        <a:off x="7420624" y="3604586"/>
        <a:ext cx="1712928" cy="1370342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CA943D0-82B5-4D15-BF06-270FD9B0C72E}">
      <dsp:nvSpPr>
        <dsp:cNvPr id="0" name=""/>
        <dsp:cNvSpPr/>
      </dsp:nvSpPr>
      <dsp:spPr>
        <a:xfrm>
          <a:off x="3491852" y="3717005"/>
          <a:ext cx="3140771" cy="2886075"/>
        </a:xfrm>
        <a:prstGeom prst="ellipse">
          <a:avLst/>
        </a:prstGeom>
        <a:gradFill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ln w="158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b="1" kern="1200" baseline="0" dirty="0" smtClean="0">
              <a:solidFill>
                <a:schemeClr val="tx1"/>
              </a:solidFill>
            </a:rPr>
            <a:t>Социальное обеспечение населения</a:t>
          </a:r>
        </a:p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b="1" kern="1200" baseline="0" dirty="0" smtClean="0">
              <a:solidFill>
                <a:schemeClr val="tx1"/>
              </a:solidFill>
            </a:rPr>
            <a:t>9 093,0 </a:t>
          </a:r>
        </a:p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b="1" kern="1200" baseline="0" dirty="0" smtClean="0">
              <a:solidFill>
                <a:schemeClr val="tx1"/>
              </a:solidFill>
            </a:rPr>
            <a:t>тыс. руб.</a:t>
          </a:r>
          <a:endParaRPr lang="ru-RU" sz="2700" b="1" kern="1200" baseline="0" dirty="0">
            <a:solidFill>
              <a:schemeClr val="tx1"/>
            </a:solidFill>
          </a:endParaRPr>
        </a:p>
      </dsp:txBody>
      <dsp:txXfrm>
        <a:off x="3491852" y="3717005"/>
        <a:ext cx="3140771" cy="2886075"/>
      </dsp:txXfrm>
    </dsp:sp>
    <dsp:sp modelId="{72A43246-6AD5-4809-992B-4426653D7CA5}">
      <dsp:nvSpPr>
        <dsp:cNvPr id="0" name=""/>
        <dsp:cNvSpPr/>
      </dsp:nvSpPr>
      <dsp:spPr>
        <a:xfrm rot="13076868">
          <a:off x="2110272" y="2893380"/>
          <a:ext cx="2431090" cy="557881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650552A-58F3-4571-A0CF-E4CC4FD0FA4B}">
      <dsp:nvSpPr>
        <dsp:cNvPr id="0" name=""/>
        <dsp:cNvSpPr/>
      </dsp:nvSpPr>
      <dsp:spPr>
        <a:xfrm>
          <a:off x="0" y="1052729"/>
          <a:ext cx="3072236" cy="475254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ln w="158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baseline="0" dirty="0" smtClean="0">
              <a:solidFill>
                <a:schemeClr val="tx1"/>
              </a:solidFill>
            </a:rPr>
            <a:t>На выполнение государственных полномочий по возмещению расходов, связанных с предоставлением специалистам образовательных учреждений бесплатной жилой площади с отоплением и освещением в сельских населенных пунктах  8 591,0 тыс. руб</a:t>
          </a:r>
          <a:r>
            <a:rPr lang="ru-RU" sz="1800" b="1" kern="1200" dirty="0" smtClean="0">
              <a:solidFill>
                <a:schemeClr val="tx1"/>
              </a:solidFill>
            </a:rPr>
            <a:t>.</a:t>
          </a:r>
          <a:endParaRPr lang="ru-RU" sz="1800" b="1" kern="1200" dirty="0">
            <a:solidFill>
              <a:schemeClr val="tx1"/>
            </a:solidFill>
          </a:endParaRPr>
        </a:p>
      </dsp:txBody>
      <dsp:txXfrm>
        <a:off x="0" y="1052729"/>
        <a:ext cx="3072236" cy="4752542"/>
      </dsp:txXfrm>
    </dsp:sp>
    <dsp:sp modelId="{06F4DE00-5E2A-4448-84CB-80FF5E1AC371}">
      <dsp:nvSpPr>
        <dsp:cNvPr id="0" name=""/>
        <dsp:cNvSpPr/>
      </dsp:nvSpPr>
      <dsp:spPr>
        <a:xfrm rot="19063771" flipV="1">
          <a:off x="5708862" y="2867428"/>
          <a:ext cx="2538437" cy="626629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546EA8-FC3A-4AB5-A0CE-F53B9504C1E1}">
      <dsp:nvSpPr>
        <dsp:cNvPr id="0" name=""/>
        <dsp:cNvSpPr/>
      </dsp:nvSpPr>
      <dsp:spPr>
        <a:xfrm>
          <a:off x="6516201" y="1297028"/>
          <a:ext cx="2441053" cy="25640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ln w="158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</a:rPr>
            <a:t>На частичную компенсацию расходов на оплату жилого помещения и коммунальных услуг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</a:rPr>
            <a:t>502,0 тыс. руб.</a:t>
          </a:r>
          <a:endParaRPr lang="ru-RU" sz="1800" b="1" kern="1200" dirty="0">
            <a:solidFill>
              <a:schemeClr val="tx1"/>
            </a:solidFill>
          </a:endParaRPr>
        </a:p>
      </dsp:txBody>
      <dsp:txXfrm>
        <a:off x="6516201" y="1297028"/>
        <a:ext cx="2441053" cy="2564016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2C63F85-1884-4921-BD0E-CA5951700156}">
      <dsp:nvSpPr>
        <dsp:cNvPr id="0" name=""/>
        <dsp:cNvSpPr/>
      </dsp:nvSpPr>
      <dsp:spPr>
        <a:xfrm>
          <a:off x="3446997" y="2585437"/>
          <a:ext cx="1810532" cy="2472974"/>
        </a:xfrm>
        <a:prstGeom prst="roundRect">
          <a:avLst/>
        </a:prstGeom>
        <a:gradFill rotWithShape="0">
          <a:gsLst>
            <a:gs pos="28000">
              <a:schemeClr val="accent1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Охрана семьи и детства </a:t>
          </a:r>
        </a:p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11 933,5 тыс. руб.</a:t>
          </a:r>
          <a:endParaRPr lang="ru-RU" sz="2700" kern="1200" dirty="0"/>
        </a:p>
      </dsp:txBody>
      <dsp:txXfrm>
        <a:off x="3446997" y="2585437"/>
        <a:ext cx="1810532" cy="2472974"/>
      </dsp:txXfrm>
    </dsp:sp>
    <dsp:sp modelId="{5310D74B-7D93-4DB9-A7CE-99E68E304E1E}">
      <dsp:nvSpPr>
        <dsp:cNvPr id="0" name=""/>
        <dsp:cNvSpPr/>
      </dsp:nvSpPr>
      <dsp:spPr>
        <a:xfrm rot="16312311">
          <a:off x="3999601" y="2179308"/>
          <a:ext cx="81269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12691" y="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3CE1238-D736-45C2-9BC5-6CA13AB90D44}">
      <dsp:nvSpPr>
        <dsp:cNvPr id="0" name=""/>
        <dsp:cNvSpPr/>
      </dsp:nvSpPr>
      <dsp:spPr>
        <a:xfrm>
          <a:off x="2699789" y="116631"/>
          <a:ext cx="3492998" cy="1656548"/>
        </a:xfrm>
        <a:prstGeom prst="roundRect">
          <a:avLst/>
        </a:prstGeom>
        <a:gradFill rotWithShape="0">
          <a:gsLst>
            <a:gs pos="28000">
              <a:schemeClr val="accent1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baseline="0" dirty="0" smtClean="0"/>
            <a:t>На содержание ребенка в семье опекуна и приемной семье, а также вознаграждение приемному родителю 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baseline="0" dirty="0" smtClean="0"/>
            <a:t>5 960,0 тыс. руб. </a:t>
          </a:r>
          <a:endParaRPr lang="ru-RU" sz="1700" kern="1200" baseline="0" dirty="0"/>
        </a:p>
      </dsp:txBody>
      <dsp:txXfrm>
        <a:off x="2699789" y="116631"/>
        <a:ext cx="3492998" cy="1656548"/>
      </dsp:txXfrm>
    </dsp:sp>
    <dsp:sp modelId="{EAE60371-548C-45BB-8AE9-6D2CFA06B113}">
      <dsp:nvSpPr>
        <dsp:cNvPr id="0" name=""/>
        <dsp:cNvSpPr/>
      </dsp:nvSpPr>
      <dsp:spPr>
        <a:xfrm rot="20227626">
          <a:off x="5200748" y="3159344"/>
          <a:ext cx="1444266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444266" y="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DFFB52-AFBF-4728-9DFE-D21E45FC17BD}">
      <dsp:nvSpPr>
        <dsp:cNvPr id="0" name=""/>
        <dsp:cNvSpPr/>
      </dsp:nvSpPr>
      <dsp:spPr>
        <a:xfrm>
          <a:off x="6588232" y="1556794"/>
          <a:ext cx="2422060" cy="1621962"/>
        </a:xfrm>
        <a:prstGeom prst="roundRect">
          <a:avLst/>
        </a:prstGeom>
        <a:gradFill rotWithShape="0">
          <a:gsLst>
            <a:gs pos="28000">
              <a:schemeClr val="accent1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baseline="0" dirty="0" smtClean="0"/>
            <a:t>Реализация мероприятий по обеспечению жильем молодых семей 443,23 тыс. руб.</a:t>
          </a:r>
          <a:endParaRPr lang="ru-RU" sz="1600" kern="1200" baseline="0" dirty="0"/>
        </a:p>
      </dsp:txBody>
      <dsp:txXfrm>
        <a:off x="6588232" y="1556794"/>
        <a:ext cx="2422060" cy="1621962"/>
      </dsp:txXfrm>
    </dsp:sp>
    <dsp:sp modelId="{0666E4E4-E06C-45C3-A92B-A4AFAA76B4D0}">
      <dsp:nvSpPr>
        <dsp:cNvPr id="0" name=""/>
        <dsp:cNvSpPr/>
      </dsp:nvSpPr>
      <dsp:spPr>
        <a:xfrm rot="1534676">
          <a:off x="5211149" y="4459553"/>
          <a:ext cx="94653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46530" y="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03B524-E728-4FBD-AEAD-38E3CC0C8F40}">
      <dsp:nvSpPr>
        <dsp:cNvPr id="0" name=""/>
        <dsp:cNvSpPr/>
      </dsp:nvSpPr>
      <dsp:spPr>
        <a:xfrm>
          <a:off x="6111299" y="4025606"/>
          <a:ext cx="2907388" cy="2668157"/>
        </a:xfrm>
        <a:prstGeom prst="roundRect">
          <a:avLst/>
        </a:prstGeom>
        <a:gradFill rotWithShape="0">
          <a:gsLst>
            <a:gs pos="28000">
              <a:schemeClr val="accent1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baseline="0" dirty="0" smtClean="0"/>
            <a:t>На выплату компенсации платы, взимаемой с родителей за присмотр и уход за детьми в образовательных организациях, реализующих образовательную программу дошкольного образования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baseline="0" dirty="0" smtClean="0"/>
            <a:t> 2 359,0 тыс. руб.</a:t>
          </a:r>
          <a:endParaRPr lang="ru-RU" sz="1700" kern="1200" baseline="0" dirty="0"/>
        </a:p>
      </dsp:txBody>
      <dsp:txXfrm>
        <a:off x="6111299" y="4025606"/>
        <a:ext cx="2907388" cy="2668157"/>
      </dsp:txXfrm>
    </dsp:sp>
    <dsp:sp modelId="{60F3D1B5-8D4B-438E-B403-C6A3D6A026C5}">
      <dsp:nvSpPr>
        <dsp:cNvPr id="0" name=""/>
        <dsp:cNvSpPr/>
      </dsp:nvSpPr>
      <dsp:spPr>
        <a:xfrm rot="9124390">
          <a:off x="2619404" y="4507561"/>
          <a:ext cx="878759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78759" y="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6D450E-3A18-4754-B3EA-75FC0D639A27}">
      <dsp:nvSpPr>
        <dsp:cNvPr id="0" name=""/>
        <dsp:cNvSpPr/>
      </dsp:nvSpPr>
      <dsp:spPr>
        <a:xfrm>
          <a:off x="206647" y="3909885"/>
          <a:ext cx="2463924" cy="2912971"/>
        </a:xfrm>
        <a:prstGeom prst="roundRect">
          <a:avLst/>
        </a:prstGeom>
        <a:gradFill rotWithShape="0">
          <a:gsLst>
            <a:gs pos="28000">
              <a:schemeClr val="accent1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baseline="0" dirty="0" smtClean="0"/>
            <a:t>На обеспечение жилыми помещениями детей-сирот, детей, оставшихся без попечения родителей, а также детей, находящихся под опекой 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baseline="0" dirty="0" smtClean="0"/>
            <a:t>3 151,3 тыс. руб</a:t>
          </a:r>
          <a:r>
            <a:rPr lang="ru-RU" sz="1600" kern="1200" dirty="0" smtClean="0"/>
            <a:t>.</a:t>
          </a:r>
          <a:endParaRPr lang="ru-RU" sz="1600" kern="1200" dirty="0"/>
        </a:p>
      </dsp:txBody>
      <dsp:txXfrm>
        <a:off x="206647" y="3909885"/>
        <a:ext cx="2463924" cy="2912971"/>
      </dsp:txXfrm>
    </dsp:sp>
    <dsp:sp modelId="{0F39E4C9-AB89-46C0-B6C9-BCF83F4419BF}">
      <dsp:nvSpPr>
        <dsp:cNvPr id="0" name=""/>
        <dsp:cNvSpPr/>
      </dsp:nvSpPr>
      <dsp:spPr>
        <a:xfrm rot="12905590">
          <a:off x="1835370" y="2676268"/>
          <a:ext cx="177275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772753" y="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DE8E80-44D2-40FD-8DB4-5A1B855821A4}">
      <dsp:nvSpPr>
        <dsp:cNvPr id="0" name=""/>
        <dsp:cNvSpPr/>
      </dsp:nvSpPr>
      <dsp:spPr>
        <a:xfrm>
          <a:off x="206638" y="137170"/>
          <a:ext cx="1789858" cy="2801412"/>
        </a:xfrm>
        <a:prstGeom prst="roundRect">
          <a:avLst/>
        </a:prstGeom>
        <a:gradFill rotWithShape="0">
          <a:gsLst>
            <a:gs pos="28000">
              <a:schemeClr val="accent1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baseline="0" dirty="0" smtClean="0">
              <a:solidFill>
                <a:schemeClr val="tx1"/>
              </a:solidFill>
            </a:rPr>
            <a:t>Расходы</a:t>
          </a:r>
          <a:r>
            <a:rPr lang="ru-RU" sz="1700" kern="1200" dirty="0" smtClean="0"/>
            <a:t> по </a:t>
          </a:r>
          <a:r>
            <a:rPr lang="ru-RU" sz="1700" kern="1200" baseline="0" dirty="0" smtClean="0"/>
            <a:t>ремонту</a:t>
          </a:r>
          <a:r>
            <a:rPr lang="ru-RU" sz="1700" kern="1200" dirty="0" smtClean="0"/>
            <a:t> жилья </a:t>
          </a:r>
          <a:r>
            <a:rPr lang="ru-RU" sz="1700" kern="1200" baseline="0" dirty="0" smtClean="0"/>
            <a:t>детей-сирот</a:t>
          </a:r>
          <a:r>
            <a:rPr lang="ru-RU" sz="1700" kern="1200" dirty="0" smtClean="0"/>
            <a:t> 20,0 тыс. руб.</a:t>
          </a:r>
          <a:endParaRPr lang="ru-RU" sz="1700" kern="1200" dirty="0"/>
        </a:p>
      </dsp:txBody>
      <dsp:txXfrm>
        <a:off x="206638" y="137170"/>
        <a:ext cx="1789858" cy="28014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2#1">
  <dgm:title val=""/>
  <dgm:desc val=""/>
  <dgm:catLst>
    <dgm:cat type="list" pri="6000"/>
    <dgm:cat type="relationship" pri="16000"/>
    <dgm:cat type="picture" pri="29000"/>
    <dgm:cat type="pictureconvert" pri="2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/>
    </dgm:varLst>
    <dgm:choose name="Name0">
      <dgm:if name="Name1" func="var" arg="dir" op="equ" val="norm">
        <dgm:alg type="lin">
          <dgm:param type="linDir" val="fromL"/>
          <dgm:param type="nodeVertAlign" val="t"/>
        </dgm:alg>
      </dgm:if>
      <dgm:else name="Name2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Node" refType="w"/>
      <dgm:constr type="h" for="ch" forName="compositeNode" refType="h"/>
      <dgm:constr type="w" for="ch" forName="sibTrans" refType="w" refFor="ch" refForName="compositeNode" op="equ" fact="0.2"/>
      <dgm:constr type="h" for="des" forName="childNode" op="equ"/>
      <dgm:constr type="w" for="des" forName="childNode" op="equ"/>
      <dgm:constr type="w" for="des" forName="parentNode" op="equ"/>
      <dgm:constr type="h" for="des" forName="image" op="equ"/>
      <dgm:constr type="w" for="des" forName="image" op="equ"/>
      <dgm:constr type="primFontSz" for="des" forName="parentNode" op="equ" val="65"/>
      <dgm:constr type="primFontSz" for="des" forName="childNode" op="equ" val="65"/>
    </dgm:constrLst>
    <dgm:ruleLst/>
    <dgm:forEach name="Name3" axis="ch" ptType="node">
      <dgm:layoutNode name="compositeNode">
        <dgm:varLst>
          <dgm:bulletEnabled val="1"/>
        </dgm:varLst>
        <dgm:alg type="composite"/>
        <dgm:presOf/>
        <dgm:choose name="Name4">
          <dgm:if name="Name5" func="var" arg="dir" op="equ" val="norm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l" for="ch" forName="image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l" for="ch" forName="childNode" refType="w" refFor="ch" refForName="image" fact="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l" for="ch" forName="parentNode"/>
              <dgm:constr type="r" for="ch" forName="parentNode" refType="l" refFor="ch" refForName="childNode"/>
              <dgm:constr type="rMarg" for="ch" forName="parentNode" refType="w" refFor="ch" refForName="image" fact="1.25"/>
            </dgm:constrLst>
          </dgm:if>
          <dgm:else name="Name6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r" for="ch" forName="image" refType="w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r" for="ch" forName="childNode" refType="w"/>
              <dgm:constr type="rOff" for="ch" forName="childNode" refType="w" refFor="ch" refForName="image" fact="-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r" for="ch" forName="parentNode" refType="w"/>
              <dgm:constr type="l" for="ch" forName="parentNode" refType="r" refFor="ch" refForName="childNode"/>
              <dgm:constr type="lOff" for="ch" forName="parentNode" refType="rOff" refFor="ch" refForName="childNode"/>
              <dgm:constr type="lMarg" for="ch" forName="parentNode" refType="w" refFor="ch" refForName="image" fact="1.25"/>
            </dgm:constrLst>
          </dgm:else>
        </dgm:choose>
        <dgm:ruleLst>
          <dgm:rule type="w" for="ch" forName="childNode" val="NaN" fact="0.4" max="NaN"/>
          <dgm:rule type="h" for="ch" forName="childNode" val="NaN" fact="0.5" max="NaN"/>
        </dgm:ruleLst>
        <dgm:layoutNode name="image" styleLbl="fgImgPlace1">
          <dgm:alg type="sp"/>
          <dgm:shape xmlns:r="http://schemas.openxmlformats.org/officeDocument/2006/relationships" type="rect" r:blip="" zOrderOff="4" blipPhldr="1">
            <dgm:adjLst/>
          </dgm:shape>
          <dgm:presOf/>
          <dgm:constrLst/>
          <dgm:ruleLst/>
        </dgm:layoutNode>
        <dgm:layoutNode name="childNode" styleLbl="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2">
            <dgm:adjLst/>
          </dgm:shape>
          <dgm:presOf axis="des" ptType="node"/>
          <dgm:constrLst/>
          <dgm:ruleLst>
            <dgm:rule type="primFontSz" val="5" fact="NaN" max="NaN"/>
          </dgm:ruleLst>
        </dgm:layoutNode>
        <dgm:layoutNode name="parentNode" styleLbl="revTx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>
                <dgm:adjLst/>
              </dgm:shape>
              <dgm:presOf axis="self"/>
              <dgm:constrLst>
                <dgm:constr type="lMarg"/>
                <dgm:constr type="bMarg"/>
                <dgm:constr type="tMarg"/>
              </dgm:constrLst>
            </dgm:if>
            <dgm:else name="Name9">
              <dgm:alg type="tx">
                <dgm:param type="autoTxRot" val="grav"/>
                <dgm:param type="parTxLTRAlign" val="l"/>
                <dgm:param type="parTxRTLAlign" val="l"/>
              </dgm:alg>
              <dgm:shape xmlns:r="http://schemas.openxmlformats.org/officeDocument/2006/relationships" rot="90" type="rect" r:blip="">
                <dgm:adjLst/>
              </dgm:shape>
              <dgm:presOf axis="self"/>
              <dgm:constrLst>
                <dgm:constr type="rMarg"/>
                <dgm:constr type="bMarg"/>
                <dgm:constr type="tMarg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0.61007</cdr:x>
      <cdr:y>0</cdr:y>
    </cdr:from>
    <cdr:to>
      <cdr:x>0.72591</cdr:x>
      <cdr:y>0.07171</cdr:y>
    </cdr:to>
    <cdr:sp macro="" textlink="">
      <cdr:nvSpPr>
        <cdr:cNvPr id="6" name="Прямоугольник 5"/>
        <cdr:cNvSpPr/>
      </cdr:nvSpPr>
      <cdr:spPr>
        <a:xfrm xmlns:a="http://schemas.openxmlformats.org/drawingml/2006/main">
          <a:off x="5688631" y="0"/>
          <a:ext cx="1080121" cy="568006"/>
        </a:xfrm>
        <a:prstGeom xmlns:a="http://schemas.openxmlformats.org/drawingml/2006/main" prst="rect">
          <a:avLst/>
        </a:prstGeom>
        <a:gradFill xmlns:a="http://schemas.openxmlformats.org/drawingml/2006/main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400" dirty="0" smtClean="0">
              <a:solidFill>
                <a:schemeClr val="tx1"/>
              </a:solidFill>
            </a:rPr>
            <a:t>121 756,1 тыс. руб.</a:t>
          </a:r>
          <a:endParaRPr lang="ru-RU" sz="1400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0.18534</cdr:x>
      <cdr:y>0</cdr:y>
    </cdr:from>
    <cdr:to>
      <cdr:x>0.3089</cdr:x>
      <cdr:y>0.07171</cdr:y>
    </cdr:to>
    <cdr:sp macro="" textlink="">
      <cdr:nvSpPr>
        <cdr:cNvPr id="8" name="Прямоугольник 7"/>
        <cdr:cNvSpPr/>
      </cdr:nvSpPr>
      <cdr:spPr>
        <a:xfrm xmlns:a="http://schemas.openxmlformats.org/drawingml/2006/main">
          <a:off x="1728192" y="0"/>
          <a:ext cx="1152128" cy="568006"/>
        </a:xfrm>
        <a:prstGeom xmlns:a="http://schemas.openxmlformats.org/drawingml/2006/main" prst="rect">
          <a:avLst/>
        </a:prstGeom>
        <a:gradFill xmlns:a="http://schemas.openxmlformats.org/drawingml/2006/main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400" dirty="0" smtClean="0">
              <a:solidFill>
                <a:schemeClr val="tx1"/>
              </a:solidFill>
            </a:rPr>
            <a:t>107 040,6 тыс. руб.</a:t>
          </a:r>
          <a:endParaRPr lang="ru-RU" sz="1400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0.47107</cdr:x>
      <cdr:y>0</cdr:y>
    </cdr:from>
    <cdr:to>
      <cdr:x>0.5869</cdr:x>
      <cdr:y>0.07171</cdr:y>
    </cdr:to>
    <cdr:sp macro="" textlink="">
      <cdr:nvSpPr>
        <cdr:cNvPr id="10" name="Прямоугольник 9"/>
        <cdr:cNvSpPr/>
      </cdr:nvSpPr>
      <cdr:spPr>
        <a:xfrm xmlns:a="http://schemas.openxmlformats.org/drawingml/2006/main">
          <a:off x="4392488" y="0"/>
          <a:ext cx="1080120" cy="568006"/>
        </a:xfrm>
        <a:prstGeom xmlns:a="http://schemas.openxmlformats.org/drawingml/2006/main" prst="rect">
          <a:avLst/>
        </a:prstGeom>
        <a:gradFill xmlns:a="http://schemas.openxmlformats.org/drawingml/2006/main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400" dirty="0" smtClean="0">
              <a:solidFill>
                <a:schemeClr val="tx1"/>
              </a:solidFill>
            </a:rPr>
            <a:t>116 302,63 тыс. руб.</a:t>
          </a:r>
          <a:endParaRPr lang="ru-RU" sz="1400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0.03861</cdr:x>
      <cdr:y>0</cdr:y>
    </cdr:from>
    <cdr:to>
      <cdr:x>0.16217</cdr:x>
      <cdr:y>0.08195</cdr:y>
    </cdr:to>
    <cdr:sp macro="" textlink="">
      <cdr:nvSpPr>
        <cdr:cNvPr id="11" name="Прямоугольник 10"/>
        <cdr:cNvSpPr/>
      </cdr:nvSpPr>
      <cdr:spPr>
        <a:xfrm xmlns:a="http://schemas.openxmlformats.org/drawingml/2006/main">
          <a:off x="360040" y="0"/>
          <a:ext cx="1152128" cy="649116"/>
        </a:xfrm>
        <a:prstGeom xmlns:a="http://schemas.openxmlformats.org/drawingml/2006/main" prst="rect">
          <a:avLst/>
        </a:prstGeom>
        <a:gradFill xmlns:a="http://schemas.openxmlformats.org/drawingml/2006/main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ru-RU" sz="1400" dirty="0" smtClean="0">
              <a:solidFill>
                <a:schemeClr val="tx1"/>
              </a:solidFill>
            </a:rPr>
            <a:t>102 003,4 тыс. руб.</a:t>
          </a:r>
          <a:endParaRPr lang="ru-RU" sz="1400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0.33206</cdr:x>
      <cdr:y>0</cdr:y>
    </cdr:from>
    <cdr:to>
      <cdr:x>0.4479</cdr:x>
      <cdr:y>0.07171</cdr:y>
    </cdr:to>
    <cdr:sp macro="" textlink="">
      <cdr:nvSpPr>
        <cdr:cNvPr id="13" name="Прямоугольник 12"/>
        <cdr:cNvSpPr/>
      </cdr:nvSpPr>
      <cdr:spPr>
        <a:xfrm xmlns:a="http://schemas.openxmlformats.org/drawingml/2006/main">
          <a:off x="3096344" y="0"/>
          <a:ext cx="1080120" cy="568006"/>
        </a:xfrm>
        <a:prstGeom xmlns:a="http://schemas.openxmlformats.org/drawingml/2006/main" prst="rect">
          <a:avLst/>
        </a:prstGeom>
        <a:gradFill xmlns:a="http://schemas.openxmlformats.org/drawingml/2006/main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400" dirty="0" smtClean="0">
              <a:solidFill>
                <a:schemeClr val="tx1"/>
              </a:solidFill>
            </a:rPr>
            <a:t>110 604,1 тыс. руб</a:t>
          </a:r>
          <a:r>
            <a:rPr lang="ru-RU" sz="1600" dirty="0" smtClean="0">
              <a:solidFill>
                <a:schemeClr val="tx1"/>
              </a:solidFill>
            </a:rPr>
            <a:t>.</a:t>
          </a:r>
          <a:endParaRPr lang="ru-RU" sz="1600" dirty="0">
            <a:solidFill>
              <a:schemeClr val="tx1"/>
            </a:solidFill>
          </a:endParaRPr>
        </a:p>
      </cdr:txBody>
    </cdr:sp>
  </cdr:relSizeAnchor>
</c:userShapes>
</file>

<file path=ppt/drawings/drawing10.xml><?xml version="1.0" encoding="utf-8"?>
<c:userShapes xmlns:c="http://schemas.openxmlformats.org/drawingml/2006/chart">
  <cdr:relSizeAnchor xmlns:cdr="http://schemas.openxmlformats.org/drawingml/2006/chartDrawing">
    <cdr:from>
      <cdr:x>0.04069</cdr:x>
      <cdr:y>0.03654</cdr:y>
    </cdr:from>
    <cdr:to>
      <cdr:x>0.2261</cdr:x>
      <cdr:y>0.17051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63459" y="216025"/>
          <a:ext cx="1656154" cy="7920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800" b="1" dirty="0" smtClean="0"/>
            <a:t>59 862,63 тыс. руб.</a:t>
          </a:r>
          <a:endParaRPr lang="ru-RU" sz="1800" b="1" dirty="0"/>
        </a:p>
      </cdr:txBody>
    </cdr:sp>
  </cdr:relSizeAnchor>
  <cdr:relSizeAnchor xmlns:cdr="http://schemas.openxmlformats.org/drawingml/2006/chartDrawing">
    <cdr:from>
      <cdr:x>0.26641</cdr:x>
      <cdr:y>0</cdr:y>
    </cdr:from>
    <cdr:to>
      <cdr:x>0.45182</cdr:x>
      <cdr:y>0.10961</cdr:y>
    </cdr:to>
    <cdr:sp macro="" textlink="">
      <cdr:nvSpPr>
        <cdr:cNvPr id="3" name="TextBox 2"/>
        <cdr:cNvSpPr txBox="1"/>
      </cdr:nvSpPr>
      <cdr:spPr>
        <a:xfrm xmlns:a="http://schemas.openxmlformats.org/drawingml/2006/main" rot="10800000" flipV="1">
          <a:off x="2379657" y="0"/>
          <a:ext cx="1656185" cy="64807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800" b="1" dirty="0" smtClean="0"/>
            <a:t>62 385,67     тыс. руб.</a:t>
          </a:r>
          <a:endParaRPr lang="ru-RU" sz="1800" b="1" dirty="0"/>
        </a:p>
      </cdr:txBody>
    </cdr:sp>
  </cdr:relSizeAnchor>
  <cdr:relSizeAnchor xmlns:cdr="http://schemas.openxmlformats.org/drawingml/2006/chartDrawing">
    <cdr:from>
      <cdr:x>0.50825</cdr:x>
      <cdr:y>0.07308</cdr:y>
    </cdr:from>
    <cdr:to>
      <cdr:x>0.67754</cdr:x>
      <cdr:y>0.19487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4539886" y="432048"/>
          <a:ext cx="1512164" cy="72007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800" b="1" dirty="0" smtClean="0"/>
            <a:t>60 520,73 тыс. руб.</a:t>
          </a:r>
          <a:endParaRPr lang="ru-RU" sz="1800" b="1" dirty="0"/>
        </a:p>
      </cdr:txBody>
    </cdr:sp>
  </cdr:relSizeAnchor>
</c:userShapes>
</file>

<file path=ppt/drawings/drawing11.xml><?xml version="1.0" encoding="utf-8"?>
<c:userShapes xmlns:c="http://schemas.openxmlformats.org/drawingml/2006/chart">
  <cdr:relSizeAnchor xmlns:cdr="http://schemas.openxmlformats.org/drawingml/2006/chartDrawing">
    <cdr:from>
      <cdr:x>0.02941</cdr:x>
      <cdr:y>0.10638</cdr:y>
    </cdr:from>
    <cdr:to>
      <cdr:x>0.27941</cdr:x>
      <cdr:y>0.30098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44017" y="360039"/>
          <a:ext cx="1224136" cy="65858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800" b="1" dirty="0" smtClean="0"/>
            <a:t>25 433,5</a:t>
          </a:r>
        </a:p>
        <a:p xmlns:a="http://schemas.openxmlformats.org/drawingml/2006/main">
          <a:r>
            <a:rPr lang="ru-RU" sz="1800" b="1" dirty="0" smtClean="0"/>
            <a:t>тыс. руб.</a:t>
          </a:r>
          <a:endParaRPr lang="ru-RU" sz="1800" b="1" dirty="0"/>
        </a:p>
      </cdr:txBody>
    </cdr:sp>
  </cdr:relSizeAnchor>
</c:userShapes>
</file>

<file path=ppt/drawings/drawing12.xml><?xml version="1.0" encoding="utf-8"?>
<c:userShapes xmlns:c="http://schemas.openxmlformats.org/drawingml/2006/chart">
  <cdr:relSizeAnchor xmlns:cdr="http://schemas.openxmlformats.org/drawingml/2006/chartDrawing">
    <cdr:from>
      <cdr:x>0.02985</cdr:x>
      <cdr:y>0.10647</cdr:y>
    </cdr:from>
    <cdr:to>
      <cdr:x>0.29851</cdr:x>
      <cdr:y>0.34071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44012" y="360040"/>
          <a:ext cx="1296148" cy="7920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800" b="1" dirty="0" smtClean="0"/>
            <a:t>26 845,33 тыс. руб.</a:t>
          </a:r>
          <a:endParaRPr lang="ru-RU" sz="1800" b="1" dirty="0"/>
        </a:p>
      </cdr:txBody>
    </cdr:sp>
  </cdr:relSizeAnchor>
</c:userShapes>
</file>

<file path=ppt/drawings/drawing13.xml><?xml version="1.0" encoding="utf-8"?>
<c:userShapes xmlns:c="http://schemas.openxmlformats.org/drawingml/2006/chart">
  <cdr:relSizeAnchor xmlns:cdr="http://schemas.openxmlformats.org/drawingml/2006/chartDrawing">
    <cdr:from>
      <cdr:x>0.01549</cdr:x>
      <cdr:y>0.10448</cdr:y>
    </cdr:from>
    <cdr:to>
      <cdr:x>0.2943</cdr:x>
      <cdr:y>0.25373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72010" y="504057"/>
          <a:ext cx="1296136" cy="7200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800" b="1" dirty="0" smtClean="0"/>
            <a:t>25 722,73 тыс. руб.</a:t>
          </a:r>
          <a:endParaRPr lang="ru-RU" sz="1800" b="1" dirty="0"/>
        </a:p>
      </cdr:txBody>
    </cdr:sp>
  </cdr:relSizeAnchor>
</c:userShapes>
</file>

<file path=ppt/drawings/drawing14.xml><?xml version="1.0" encoding="utf-8"?>
<c:userShapes xmlns:c="http://schemas.openxmlformats.org/drawingml/2006/chart">
  <cdr:relSizeAnchor xmlns:cdr="http://schemas.openxmlformats.org/drawingml/2006/chartDrawing">
    <cdr:from>
      <cdr:x>0.14167</cdr:x>
      <cdr:y>0.04805</cdr:y>
    </cdr:from>
    <cdr:to>
      <cdr:x>0.325</cdr:x>
      <cdr:y>0.22422</cdr:y>
    </cdr:to>
    <cdr:sp macro="" textlink="">
      <cdr:nvSpPr>
        <cdr:cNvPr id="8" name="Блок-схема: альтернативный процесс 7"/>
        <cdr:cNvSpPr/>
      </cdr:nvSpPr>
      <cdr:spPr>
        <a:xfrm xmlns:a="http://schemas.openxmlformats.org/drawingml/2006/main">
          <a:off x="1224136" y="216024"/>
          <a:ext cx="1584176" cy="792088"/>
        </a:xfrm>
        <a:prstGeom xmlns:a="http://schemas.openxmlformats.org/drawingml/2006/main" prst="flowChartAlternateProcess">
          <a:avLst/>
        </a:prstGeom>
        <a:gradFill xmlns:a="http://schemas.openxmlformats.org/drawingml/2006/main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sz="1600" dirty="0" smtClean="0">
              <a:solidFill>
                <a:schemeClr val="tx1"/>
              </a:solidFill>
            </a:rPr>
            <a:t>48 070,30   тыс. рублей</a:t>
          </a:r>
          <a:endParaRPr lang="ru-RU" sz="1600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0.375</cdr:x>
      <cdr:y>0.03203</cdr:y>
    </cdr:from>
    <cdr:to>
      <cdr:x>0.55833</cdr:x>
      <cdr:y>0.20821</cdr:y>
    </cdr:to>
    <cdr:sp macro="" textlink="">
      <cdr:nvSpPr>
        <cdr:cNvPr id="9" name="Блок-схема: альтернативный процесс 8"/>
        <cdr:cNvSpPr/>
      </cdr:nvSpPr>
      <cdr:spPr>
        <a:xfrm xmlns:a="http://schemas.openxmlformats.org/drawingml/2006/main">
          <a:off x="3240360" y="144016"/>
          <a:ext cx="1584176" cy="792088"/>
        </a:xfrm>
        <a:prstGeom xmlns:a="http://schemas.openxmlformats.org/drawingml/2006/main" prst="flowChartAlternateProcess">
          <a:avLst/>
        </a:prstGeom>
        <a:gradFill xmlns:a="http://schemas.openxmlformats.org/drawingml/2006/main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sz="1600" dirty="0" smtClean="0">
              <a:solidFill>
                <a:schemeClr val="tx1"/>
              </a:solidFill>
            </a:rPr>
            <a:t>47386,60 </a:t>
          </a:r>
          <a:r>
            <a:rPr lang="ru-RU" sz="1800" dirty="0" smtClean="0">
              <a:solidFill>
                <a:schemeClr val="tx1"/>
              </a:solidFill>
            </a:rPr>
            <a:t>тыс.рублей</a:t>
          </a:r>
          <a:endParaRPr lang="ru-RU" sz="1800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0.60833</cdr:x>
      <cdr:y>0.06406</cdr:y>
    </cdr:from>
    <cdr:to>
      <cdr:x>0.78333</cdr:x>
      <cdr:y>0.24024</cdr:y>
    </cdr:to>
    <cdr:sp macro="" textlink="">
      <cdr:nvSpPr>
        <cdr:cNvPr id="10" name="Блок-схема: альтернативный процесс 9"/>
        <cdr:cNvSpPr/>
      </cdr:nvSpPr>
      <cdr:spPr>
        <a:xfrm xmlns:a="http://schemas.openxmlformats.org/drawingml/2006/main">
          <a:off x="5256584" y="288032"/>
          <a:ext cx="1512168" cy="792088"/>
        </a:xfrm>
        <a:prstGeom xmlns:a="http://schemas.openxmlformats.org/drawingml/2006/main" prst="flowChartAlternateProcess">
          <a:avLst/>
        </a:prstGeom>
        <a:gradFill xmlns:a="http://schemas.openxmlformats.org/drawingml/2006/main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sz="1600" dirty="0" smtClean="0">
              <a:solidFill>
                <a:schemeClr val="tx1"/>
              </a:solidFill>
            </a:rPr>
            <a:t>43748,80 тыс. </a:t>
          </a:r>
          <a:r>
            <a:rPr lang="ru-RU" sz="1800" dirty="0" smtClean="0">
              <a:solidFill>
                <a:schemeClr val="tx1"/>
              </a:solidFill>
            </a:rPr>
            <a:t>рублей</a:t>
          </a:r>
          <a:endParaRPr lang="ru-RU" sz="1800" dirty="0">
            <a:solidFill>
              <a:schemeClr val="tx1"/>
            </a:solidFill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0.27696</cdr:x>
      <cdr:y>0.45027</cdr:y>
    </cdr:from>
    <cdr:to>
      <cdr:x>0.44115</cdr:x>
      <cdr:y>0.52214</cdr:y>
    </cdr:to>
    <cdr:sp macro="" textlink="">
      <cdr:nvSpPr>
        <cdr:cNvPr id="2" name="Нашивка 1"/>
        <cdr:cNvSpPr/>
      </cdr:nvSpPr>
      <cdr:spPr>
        <a:xfrm xmlns:a="http://schemas.openxmlformats.org/drawingml/2006/main" rot="1189970">
          <a:off x="2532541" y="2581159"/>
          <a:ext cx="1501323" cy="411977"/>
        </a:xfrm>
        <a:prstGeom xmlns:a="http://schemas.openxmlformats.org/drawingml/2006/main" prst="chevron">
          <a:avLst/>
        </a:prstGeom>
        <a:solidFill xmlns:a="http://schemas.openxmlformats.org/drawingml/2006/main">
          <a:schemeClr val="accent3">
            <a:lumMod val="40000"/>
            <a:lumOff val="60000"/>
          </a:schemeClr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sz="1200" b="1" dirty="0" smtClean="0">
              <a:solidFill>
                <a:schemeClr val="tx1"/>
              </a:solidFill>
            </a:rPr>
            <a:t>на -6,3 %</a:t>
          </a:r>
          <a:endParaRPr lang="ru-RU" sz="1200" b="1" dirty="0">
            <a:solidFill>
              <a:schemeClr val="tx1"/>
            </a:solidFill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0.19901</cdr:x>
      <cdr:y>0.14062</cdr:y>
    </cdr:from>
    <cdr:to>
      <cdr:x>0.40685</cdr:x>
      <cdr:y>0.22501</cdr:y>
    </cdr:to>
    <cdr:sp macro="" textlink="">
      <cdr:nvSpPr>
        <cdr:cNvPr id="3" name="Пятиугольник 2"/>
        <cdr:cNvSpPr/>
      </cdr:nvSpPr>
      <cdr:spPr>
        <a:xfrm xmlns:a="http://schemas.openxmlformats.org/drawingml/2006/main" rot="1200400">
          <a:off x="1819747" y="794267"/>
          <a:ext cx="1900489" cy="476663"/>
        </a:xfrm>
        <a:prstGeom xmlns:a="http://schemas.openxmlformats.org/drawingml/2006/main" prst="homePlate">
          <a:avLst/>
        </a:prstGeom>
        <a:solidFill xmlns:a="http://schemas.openxmlformats.org/drawingml/2006/main">
          <a:schemeClr val="accent2">
            <a:lumMod val="40000"/>
            <a:lumOff val="60000"/>
          </a:schemeClr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sz="1400" dirty="0" smtClean="0">
              <a:solidFill>
                <a:schemeClr val="tx1"/>
              </a:solidFill>
            </a:rPr>
            <a:t>на  780,9 тыс. руб.</a:t>
          </a:r>
          <a:endParaRPr lang="ru-RU" sz="1400" dirty="0">
            <a:solidFill>
              <a:schemeClr val="tx1"/>
            </a:solidFill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0.31143</cdr:x>
      <cdr:y>0.22276</cdr:y>
    </cdr:from>
    <cdr:to>
      <cdr:x>0.43908</cdr:x>
      <cdr:y>0.33398</cdr:y>
    </cdr:to>
    <cdr:sp macro="" textlink="">
      <cdr:nvSpPr>
        <cdr:cNvPr id="2" name="Стрелка вправо 1"/>
        <cdr:cNvSpPr/>
      </cdr:nvSpPr>
      <cdr:spPr>
        <a:xfrm xmlns:a="http://schemas.openxmlformats.org/drawingml/2006/main" rot="1620646">
          <a:off x="2814064" y="1261039"/>
          <a:ext cx="1153506" cy="629602"/>
        </a:xfrm>
        <a:prstGeom xmlns:a="http://schemas.openxmlformats.org/drawingml/2006/main" prst="rightArrow">
          <a:avLst/>
        </a:prstGeom>
        <a:noFill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l"/>
          <a:r>
            <a:rPr lang="ru-RU" sz="1400" b="1" dirty="0" smtClean="0">
              <a:solidFill>
                <a:schemeClr val="tx1"/>
              </a:solidFill>
            </a:rPr>
            <a:t>на 5,6 %</a:t>
          </a:r>
          <a:endParaRPr lang="ru-RU" sz="14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0.52007</cdr:x>
      <cdr:y>0.3699</cdr:y>
    </cdr:from>
    <cdr:to>
      <cdr:x>0.64509</cdr:x>
      <cdr:y>0.46185</cdr:y>
    </cdr:to>
    <cdr:sp macro="" textlink="">
      <cdr:nvSpPr>
        <cdr:cNvPr id="3" name="Стрелка вправо 2"/>
        <cdr:cNvSpPr/>
      </cdr:nvSpPr>
      <cdr:spPr>
        <a:xfrm xmlns:a="http://schemas.openxmlformats.org/drawingml/2006/main" rot="20641496">
          <a:off x="4699355" y="2094010"/>
          <a:ext cx="1129701" cy="520531"/>
        </a:xfrm>
        <a:prstGeom xmlns:a="http://schemas.openxmlformats.org/drawingml/2006/main" prst="rightArrow">
          <a:avLst/>
        </a:prstGeom>
        <a:noFill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sz="1400" b="1" dirty="0" smtClean="0">
              <a:solidFill>
                <a:schemeClr val="tx1"/>
              </a:solidFill>
            </a:rPr>
            <a:t>на 3,9 %</a:t>
          </a:r>
          <a:endParaRPr lang="ru-RU" sz="14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0.72721</cdr:x>
      <cdr:y>0.37663</cdr:y>
    </cdr:from>
    <cdr:to>
      <cdr:x>0.85171</cdr:x>
      <cdr:y>0.47388</cdr:y>
    </cdr:to>
    <cdr:sp macro="" textlink="">
      <cdr:nvSpPr>
        <cdr:cNvPr id="4" name="Стрелка вправо 3"/>
        <cdr:cNvSpPr/>
      </cdr:nvSpPr>
      <cdr:spPr>
        <a:xfrm xmlns:a="http://schemas.openxmlformats.org/drawingml/2006/main" rot="20614221">
          <a:off x="6571105" y="2132112"/>
          <a:ext cx="1125002" cy="550535"/>
        </a:xfrm>
        <a:prstGeom xmlns:a="http://schemas.openxmlformats.org/drawingml/2006/main" prst="rightArrow">
          <a:avLst>
            <a:gd name="adj1" fmla="val 50000"/>
            <a:gd name="adj2" fmla="val 49109"/>
          </a:avLst>
        </a:prstGeom>
        <a:noFill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sz="1400" b="1" dirty="0" smtClean="0">
              <a:solidFill>
                <a:schemeClr val="tx1"/>
              </a:solidFill>
            </a:rPr>
            <a:t>на 3,3 %</a:t>
          </a:r>
          <a:endParaRPr lang="ru-RU" sz="1400" b="1" dirty="0">
            <a:solidFill>
              <a:schemeClr val="tx1"/>
            </a:solidFill>
          </a:endParaRP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0.39091</cdr:x>
      <cdr:y>0.26447</cdr:y>
    </cdr:from>
    <cdr:to>
      <cdr:x>0.5069</cdr:x>
      <cdr:y>0.53716</cdr:y>
    </cdr:to>
    <cdr:cxnSp macro="">
      <cdr:nvCxnSpPr>
        <cdr:cNvPr id="5" name="Прямая со стрелкой 4"/>
        <cdr:cNvCxnSpPr/>
      </cdr:nvCxnSpPr>
      <cdr:spPr>
        <a:xfrm xmlns:a="http://schemas.openxmlformats.org/drawingml/2006/main">
          <a:off x="3581351" y="1440061"/>
          <a:ext cx="1062612" cy="1484857"/>
        </a:xfrm>
        <a:prstGeom xmlns:a="http://schemas.openxmlformats.org/drawingml/2006/main" prst="straightConnector1">
          <a:avLst/>
        </a:prstGeom>
        <a:ln xmlns:a="http://schemas.openxmlformats.org/drawingml/2006/main" w="34925">
          <a:solidFill>
            <a:schemeClr val="tx1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0.41408</cdr:x>
      <cdr:y>0.1655</cdr:y>
    </cdr:from>
    <cdr:to>
      <cdr:x>0.44083</cdr:x>
      <cdr:y>0.40948</cdr:y>
    </cdr:to>
    <cdr:sp macro="" textlink="">
      <cdr:nvSpPr>
        <cdr:cNvPr id="7" name="TextBox 6"/>
        <cdr:cNvSpPr txBox="1"/>
      </cdr:nvSpPr>
      <cdr:spPr>
        <a:xfrm xmlns:a="http://schemas.openxmlformats.org/drawingml/2006/main" rot="3063665">
          <a:off x="3251861" y="1442849"/>
          <a:ext cx="1328504" cy="2451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400" b="1" dirty="0" smtClean="0"/>
            <a:t>-32,5 тыс</a:t>
          </a:r>
          <a:r>
            <a:rPr lang="ru-RU" sz="1200" b="1" dirty="0" smtClean="0"/>
            <a:t>. руб</a:t>
          </a:r>
          <a:r>
            <a:rPr lang="ru-RU" sz="1200" dirty="0" smtClean="0"/>
            <a:t>.</a:t>
          </a:r>
          <a:endParaRPr lang="ru-RU" sz="1200" dirty="0"/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0.17713</cdr:x>
      <cdr:y>0.43951</cdr:y>
    </cdr:from>
    <cdr:to>
      <cdr:x>0.29525</cdr:x>
      <cdr:y>0.51488</cdr:y>
    </cdr:to>
    <cdr:sp macro="" textlink="">
      <cdr:nvSpPr>
        <cdr:cNvPr id="7" name="Прямоугольник с двумя скругленными соседними углами 6"/>
        <cdr:cNvSpPr/>
      </cdr:nvSpPr>
      <cdr:spPr>
        <a:xfrm xmlns:a="http://schemas.openxmlformats.org/drawingml/2006/main">
          <a:off x="1619672" y="2519486"/>
          <a:ext cx="1080134" cy="432048"/>
        </a:xfrm>
        <a:prstGeom xmlns:a="http://schemas.openxmlformats.org/drawingml/2006/main" prst="round2SameRect">
          <a:avLst/>
        </a:prstGeom>
        <a:gradFill xmlns:a="http://schemas.openxmlformats.org/drawingml/2006/main">
          <a:gsLst>
            <a:gs pos="0">
              <a:schemeClr val="accent5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</a:gra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sz="1400" dirty="0">
              <a:solidFill>
                <a:schemeClr val="tx1"/>
              </a:solidFill>
            </a:rPr>
            <a:t>н</a:t>
          </a:r>
          <a:r>
            <a:rPr lang="ru-RU" sz="1400" dirty="0" smtClean="0">
              <a:solidFill>
                <a:schemeClr val="tx1"/>
              </a:solidFill>
            </a:rPr>
            <a:t>а -4,5 %</a:t>
          </a:r>
          <a:endParaRPr lang="ru-RU" sz="1400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0.35825</cdr:x>
      <cdr:y>0.55257</cdr:y>
    </cdr:from>
    <cdr:to>
      <cdr:x>0.4685</cdr:x>
      <cdr:y>0.60281</cdr:y>
    </cdr:to>
    <cdr:sp macro="" textlink="">
      <cdr:nvSpPr>
        <cdr:cNvPr id="8" name="Прямоугольник с двумя скругленными соседними углами 7"/>
        <cdr:cNvSpPr/>
      </cdr:nvSpPr>
      <cdr:spPr>
        <a:xfrm xmlns:a="http://schemas.openxmlformats.org/drawingml/2006/main">
          <a:off x="3275856" y="3167558"/>
          <a:ext cx="1008112" cy="288032"/>
        </a:xfrm>
        <a:prstGeom xmlns:a="http://schemas.openxmlformats.org/drawingml/2006/main" prst="round2SameRect">
          <a:avLst/>
        </a:prstGeom>
        <a:gradFill xmlns:a="http://schemas.openxmlformats.org/drawingml/2006/main">
          <a:gsLst>
            <a:gs pos="0">
              <a:schemeClr val="accent5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</a:gra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sz="1400" dirty="0">
              <a:solidFill>
                <a:schemeClr val="tx1"/>
              </a:solidFill>
            </a:rPr>
            <a:t>н</a:t>
          </a:r>
          <a:r>
            <a:rPr lang="ru-RU" sz="1400" dirty="0" smtClean="0">
              <a:solidFill>
                <a:schemeClr val="tx1"/>
              </a:solidFill>
            </a:rPr>
            <a:t>а 11,6 %</a:t>
          </a:r>
          <a:endParaRPr lang="ru-RU" sz="1400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0.5315</cdr:x>
      <cdr:y>0.55257</cdr:y>
    </cdr:from>
    <cdr:to>
      <cdr:x>0.64175</cdr:x>
      <cdr:y>0.60281</cdr:y>
    </cdr:to>
    <cdr:sp macro="" textlink="">
      <cdr:nvSpPr>
        <cdr:cNvPr id="9" name="Прямоугольник с двумя скругленными соседними углами 8"/>
        <cdr:cNvSpPr/>
      </cdr:nvSpPr>
      <cdr:spPr>
        <a:xfrm xmlns:a="http://schemas.openxmlformats.org/drawingml/2006/main">
          <a:off x="4860032" y="3167558"/>
          <a:ext cx="1008112" cy="288032"/>
        </a:xfrm>
        <a:prstGeom xmlns:a="http://schemas.openxmlformats.org/drawingml/2006/main" prst="round2SameRect">
          <a:avLst/>
        </a:prstGeom>
        <a:gradFill xmlns:a="http://schemas.openxmlformats.org/drawingml/2006/main">
          <a:gsLst>
            <a:gs pos="0">
              <a:schemeClr val="accent5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</a:gra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sz="1400" dirty="0" smtClean="0">
              <a:solidFill>
                <a:schemeClr val="tx1"/>
              </a:solidFill>
            </a:rPr>
            <a:t>на 2,02 %</a:t>
          </a:r>
          <a:endParaRPr lang="ru-RU" sz="1400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0.70475</cdr:x>
      <cdr:y>0.55257</cdr:y>
    </cdr:from>
    <cdr:to>
      <cdr:x>0.815</cdr:x>
      <cdr:y>0.60281</cdr:y>
    </cdr:to>
    <cdr:sp macro="" textlink="">
      <cdr:nvSpPr>
        <cdr:cNvPr id="10" name="Прямоугольник с двумя скругленными соседними углами 9"/>
        <cdr:cNvSpPr/>
      </cdr:nvSpPr>
      <cdr:spPr>
        <a:xfrm xmlns:a="http://schemas.openxmlformats.org/drawingml/2006/main">
          <a:off x="6444208" y="3167558"/>
          <a:ext cx="1008112" cy="288032"/>
        </a:xfrm>
        <a:prstGeom xmlns:a="http://schemas.openxmlformats.org/drawingml/2006/main" prst="round2SameRect">
          <a:avLst/>
        </a:prstGeom>
        <a:gradFill xmlns:a="http://schemas.openxmlformats.org/drawingml/2006/main">
          <a:gsLst>
            <a:gs pos="0">
              <a:schemeClr val="accent5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</a:gra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sz="1400" dirty="0" smtClean="0">
              <a:solidFill>
                <a:schemeClr val="tx1"/>
              </a:solidFill>
            </a:rPr>
            <a:t>на 2,0 %</a:t>
          </a:r>
          <a:endParaRPr lang="ru-RU" sz="1400" dirty="0">
            <a:solidFill>
              <a:schemeClr val="tx1"/>
            </a:solidFill>
          </a:endParaRPr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0.4741</cdr:x>
      <cdr:y>0.45418</cdr:y>
    </cdr:from>
    <cdr:to>
      <cdr:x>0.66535</cdr:x>
      <cdr:y>0.62963</cdr:y>
    </cdr:to>
    <cdr:sp macro="" textlink="">
      <cdr:nvSpPr>
        <cdr:cNvPr id="2" name="Скругленный прямоугольник 1"/>
        <cdr:cNvSpPr/>
      </cdr:nvSpPr>
      <cdr:spPr>
        <a:xfrm xmlns:a="http://schemas.openxmlformats.org/drawingml/2006/main">
          <a:off x="4283968" y="2423343"/>
          <a:ext cx="1728192" cy="936104"/>
        </a:xfrm>
        <a:prstGeom xmlns:a="http://schemas.openxmlformats.org/drawingml/2006/main" prst="roundRect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ru-RU" sz="2000" b="1" dirty="0"/>
            <a:t> </a:t>
          </a:r>
          <a:r>
            <a:rPr lang="ru-RU" sz="2000" b="1" dirty="0" smtClean="0"/>
            <a:t>на -2 275,1 тыс. руб. </a:t>
          </a:r>
          <a:endParaRPr lang="ru-RU" sz="2000" b="1" dirty="0"/>
        </a:p>
      </cdr:txBody>
    </cdr:sp>
  </cdr:relSizeAnchor>
  <cdr:relSizeAnchor xmlns:cdr="http://schemas.openxmlformats.org/drawingml/2006/chartDrawing">
    <cdr:from>
      <cdr:x>0.498</cdr:x>
      <cdr:y>0.67012</cdr:y>
    </cdr:from>
    <cdr:to>
      <cdr:x>0.62551</cdr:x>
      <cdr:y>0.7241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4499992" y="3575471"/>
          <a:ext cx="1152128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ru-RU" sz="1600" b="1" dirty="0"/>
            <a:t>и</a:t>
          </a:r>
          <a:r>
            <a:rPr lang="ru-RU" sz="1600" b="1" dirty="0" smtClean="0"/>
            <a:t>ли</a:t>
          </a:r>
        </a:p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0.48207</cdr:x>
      <cdr:y>0.75109</cdr:y>
    </cdr:from>
    <cdr:to>
      <cdr:x>0.66535</cdr:x>
      <cdr:y>0.88605</cdr:y>
    </cdr:to>
    <cdr:sp macro="" textlink="">
      <cdr:nvSpPr>
        <cdr:cNvPr id="4" name="Скругленный прямоугольник 3"/>
        <cdr:cNvSpPr/>
      </cdr:nvSpPr>
      <cdr:spPr>
        <a:xfrm xmlns:a="http://schemas.openxmlformats.org/drawingml/2006/main">
          <a:off x="4355976" y="4007519"/>
          <a:ext cx="1656184" cy="720080"/>
        </a:xfrm>
        <a:prstGeom xmlns:a="http://schemas.openxmlformats.org/drawingml/2006/main" prst="roundRect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ru-RU" sz="2000" b="1" dirty="0" smtClean="0"/>
            <a:t>на -3,7 %</a:t>
          </a:r>
          <a:endParaRPr lang="ru-RU" sz="1050" b="1" dirty="0"/>
        </a:p>
      </cdr:txBody>
    </cdr: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0.03538</cdr:x>
      <cdr:y>0</cdr:y>
    </cdr:from>
    <cdr:to>
      <cdr:x>0.2165</cdr:x>
      <cdr:y>0.15264</cdr:y>
    </cdr:to>
    <cdr:sp macro="" textlink="">
      <cdr:nvSpPr>
        <cdr:cNvPr id="2" name="Шестиугольник 1"/>
        <cdr:cNvSpPr/>
      </cdr:nvSpPr>
      <cdr:spPr>
        <a:xfrm xmlns:a="http://schemas.openxmlformats.org/drawingml/2006/main">
          <a:off x="323515" y="0"/>
          <a:ext cx="1656197" cy="864096"/>
        </a:xfrm>
        <a:prstGeom xmlns:a="http://schemas.openxmlformats.org/drawingml/2006/main" prst="hexagon">
          <a:avLst/>
        </a:prstGeom>
        <a:solidFill xmlns:a="http://schemas.openxmlformats.org/drawingml/2006/main">
          <a:schemeClr val="accent6">
            <a:lumMod val="20000"/>
            <a:lumOff val="80000"/>
          </a:schemeClr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sz="1600" b="1" dirty="0" smtClean="0">
              <a:solidFill>
                <a:schemeClr val="tx1"/>
              </a:solidFill>
            </a:rPr>
            <a:t>80 806,7 тыс. руб.</a:t>
          </a:r>
          <a:endParaRPr lang="ru-RU" sz="16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0.25588</cdr:x>
      <cdr:y>0.02857</cdr:y>
    </cdr:from>
    <cdr:to>
      <cdr:x>0.42125</cdr:x>
      <cdr:y>0.18121</cdr:y>
    </cdr:to>
    <cdr:sp macro="" textlink="">
      <cdr:nvSpPr>
        <cdr:cNvPr id="3" name="Шестиугольник 2"/>
        <cdr:cNvSpPr/>
      </cdr:nvSpPr>
      <cdr:spPr>
        <a:xfrm xmlns:a="http://schemas.openxmlformats.org/drawingml/2006/main">
          <a:off x="2339752" y="161758"/>
          <a:ext cx="1512143" cy="864099"/>
        </a:xfrm>
        <a:prstGeom xmlns:a="http://schemas.openxmlformats.org/drawingml/2006/main" prst="hexagon">
          <a:avLst/>
        </a:prstGeom>
        <a:solidFill xmlns:a="http://schemas.openxmlformats.org/drawingml/2006/main">
          <a:schemeClr val="accent6">
            <a:lumMod val="20000"/>
            <a:lumOff val="80000"/>
          </a:schemeClr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600" b="1" dirty="0" smtClean="0">
              <a:solidFill>
                <a:schemeClr val="tx1"/>
              </a:solidFill>
            </a:rPr>
            <a:t>66 736,8 тыс. руб.</a:t>
          </a:r>
          <a:endParaRPr lang="ru-RU" sz="1600" b="1" dirty="0">
            <a:solidFill>
              <a:schemeClr val="tx1"/>
            </a:solidFill>
          </a:endParaRPr>
        </a:p>
      </cdr:txBody>
    </cdr:sp>
  </cdr:relSizeAnchor>
</c:userShapes>
</file>

<file path=ppt/drawings/drawing9.xml><?xml version="1.0" encoding="utf-8"?>
<c:userShapes xmlns:c="http://schemas.openxmlformats.org/drawingml/2006/chart">
  <cdr:relSizeAnchor xmlns:cdr="http://schemas.openxmlformats.org/drawingml/2006/chartDrawing">
    <cdr:from>
      <cdr:x>0.11321</cdr:x>
      <cdr:y>0.15517</cdr:y>
    </cdr:from>
    <cdr:to>
      <cdr:x>0.24528</cdr:x>
      <cdr:y>0.27586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864096" y="648072"/>
          <a:ext cx="1008112" cy="5040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0.12389</cdr:x>
      <cdr:y>0.10448</cdr:y>
    </cdr:from>
    <cdr:to>
      <cdr:x>0.29204</cdr:x>
      <cdr:y>0.26866</cdr:y>
    </cdr:to>
    <cdr:sp macro="" textlink="">
      <cdr:nvSpPr>
        <cdr:cNvPr id="4" name="Прямоугольник с двумя скругленными противолежащими углами 3"/>
        <cdr:cNvSpPr/>
      </cdr:nvSpPr>
      <cdr:spPr>
        <a:xfrm xmlns:a="http://schemas.openxmlformats.org/drawingml/2006/main">
          <a:off x="1008112" y="504056"/>
          <a:ext cx="1368152" cy="792088"/>
        </a:xfrm>
        <a:prstGeom xmlns:a="http://schemas.openxmlformats.org/drawingml/2006/main" prst="round2DiagRect">
          <a:avLst/>
        </a:prstGeom>
        <a:gradFill xmlns:a="http://schemas.openxmlformats.org/drawingml/2006/main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sz="1800" dirty="0" smtClean="0">
              <a:solidFill>
                <a:schemeClr val="tx1"/>
              </a:solidFill>
            </a:rPr>
            <a:t>180,50 тыс. руб.</a:t>
          </a:r>
          <a:endParaRPr lang="ru-RU" sz="1800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0.30973</cdr:x>
      <cdr:y>0.10448</cdr:y>
    </cdr:from>
    <cdr:to>
      <cdr:x>0.47788</cdr:x>
      <cdr:y>0.26406</cdr:y>
    </cdr:to>
    <cdr:sp macro="" textlink="">
      <cdr:nvSpPr>
        <cdr:cNvPr id="5" name="Прямоугольник с двумя скругленными противолежащими углами 4"/>
        <cdr:cNvSpPr/>
      </cdr:nvSpPr>
      <cdr:spPr>
        <a:xfrm xmlns:a="http://schemas.openxmlformats.org/drawingml/2006/main">
          <a:off x="2520280" y="484347"/>
          <a:ext cx="1368152" cy="739789"/>
        </a:xfrm>
        <a:prstGeom xmlns:a="http://schemas.openxmlformats.org/drawingml/2006/main" prst="round2DiagRect">
          <a:avLst/>
        </a:prstGeom>
        <a:gradFill xmlns:a="http://schemas.openxmlformats.org/drawingml/2006/main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sz="1800" dirty="0" smtClean="0">
              <a:solidFill>
                <a:schemeClr val="tx1"/>
              </a:solidFill>
            </a:rPr>
            <a:t>180,50 тыс. руб.</a:t>
          </a:r>
          <a:endParaRPr lang="ru-RU" sz="1800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0.49558</cdr:x>
      <cdr:y>0.10448</cdr:y>
    </cdr:from>
    <cdr:to>
      <cdr:x>0.66372</cdr:x>
      <cdr:y>0.26406</cdr:y>
    </cdr:to>
    <cdr:sp macro="" textlink="">
      <cdr:nvSpPr>
        <cdr:cNvPr id="6" name="Прямоугольник с двумя скругленными противолежащими углами 5"/>
        <cdr:cNvSpPr/>
      </cdr:nvSpPr>
      <cdr:spPr>
        <a:xfrm xmlns:a="http://schemas.openxmlformats.org/drawingml/2006/main">
          <a:off x="4032449" y="484347"/>
          <a:ext cx="1368151" cy="739789"/>
        </a:xfrm>
        <a:prstGeom xmlns:a="http://schemas.openxmlformats.org/drawingml/2006/main" prst="round2DiagRect">
          <a:avLst/>
        </a:prstGeom>
        <a:gradFill xmlns:a="http://schemas.openxmlformats.org/drawingml/2006/main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sz="1800" dirty="0" smtClean="0">
              <a:solidFill>
                <a:schemeClr val="tx1"/>
              </a:solidFill>
            </a:rPr>
            <a:t>180,50 тыс. руб.</a:t>
          </a:r>
          <a:endParaRPr lang="ru-RU" sz="1800" dirty="0">
            <a:solidFill>
              <a:schemeClr val="tx1"/>
            </a:solidFill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BD5B0-8700-4233-86F9-10C88E3C294C}" type="datetimeFigureOut">
              <a:rPr lang="ru-RU" smtClean="0"/>
              <a:pPr/>
              <a:t>06.12.2023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4CB-D6BE-45B8-9A8E-FF2E000225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BD5B0-8700-4233-86F9-10C88E3C294C}" type="datetimeFigureOut">
              <a:rPr lang="ru-RU" smtClean="0"/>
              <a:pPr/>
              <a:t>06.12.2023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4CB-D6BE-45B8-9A8E-FF2E000225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BD5B0-8700-4233-86F9-10C88E3C294C}" type="datetimeFigureOut">
              <a:rPr lang="ru-RU" smtClean="0"/>
              <a:pPr/>
              <a:t>06.12.2023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4CB-D6BE-45B8-9A8E-FF2E000225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BD5B0-8700-4233-86F9-10C88E3C294C}" type="datetimeFigureOut">
              <a:rPr lang="ru-RU" smtClean="0"/>
              <a:pPr/>
              <a:t>06.12.2023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4CB-D6BE-45B8-9A8E-FF2E000225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BD5B0-8700-4233-86F9-10C88E3C294C}" type="datetimeFigureOut">
              <a:rPr lang="ru-RU" smtClean="0"/>
              <a:pPr/>
              <a:t>06.12.2023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4CB-D6BE-45B8-9A8E-FF2E000225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BD5B0-8700-4233-86F9-10C88E3C294C}" type="datetimeFigureOut">
              <a:rPr lang="ru-RU" smtClean="0"/>
              <a:pPr/>
              <a:t>06.12.2023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4CB-D6BE-45B8-9A8E-FF2E000225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BD5B0-8700-4233-86F9-10C88E3C294C}" type="datetimeFigureOut">
              <a:rPr lang="ru-RU" smtClean="0"/>
              <a:pPr/>
              <a:t>06.12.2023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4CB-D6BE-45B8-9A8E-FF2E000225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BD5B0-8700-4233-86F9-10C88E3C294C}" type="datetimeFigureOut">
              <a:rPr lang="ru-RU" smtClean="0"/>
              <a:pPr/>
              <a:t>06.12.2023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4CB-D6BE-45B8-9A8E-FF2E000225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BD5B0-8700-4233-86F9-10C88E3C294C}" type="datetimeFigureOut">
              <a:rPr lang="ru-RU" smtClean="0"/>
              <a:pPr/>
              <a:t>06.12.2023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4CB-D6BE-45B8-9A8E-FF2E000225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BD5B0-8700-4233-86F9-10C88E3C294C}" type="datetimeFigureOut">
              <a:rPr lang="ru-RU" smtClean="0"/>
              <a:pPr/>
              <a:t>06.12.2023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4CB-D6BE-45B8-9A8E-FF2E000225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BD5B0-8700-4233-86F9-10C88E3C294C}" type="datetimeFigureOut">
              <a:rPr lang="ru-RU" smtClean="0"/>
              <a:pPr/>
              <a:t>06.12.2023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4CB-D6BE-45B8-9A8E-FF2E000225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C5BD5B0-8700-4233-86F9-10C88E3C294C}" type="datetimeFigureOut">
              <a:rPr lang="ru-RU" smtClean="0"/>
              <a:pPr/>
              <a:t>06.12.2023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E4CB4CB-D6BE-45B8-9A8E-FF2E0002254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6.jpeg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gif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1.xml"/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3.xm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chart" Target="../charts/chart2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chart" Target="../charts/chart25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chart" Target="../charts/chart26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chart" Target="../charts/chart27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9.xml"/><Relationship Id="rId2" Type="http://schemas.openxmlformats.org/officeDocument/2006/relationships/chart" Target="../charts/chart2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gi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chart" Target="../charts/chart30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chart" Target="../charts/chart31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chart" Target="../charts/chart32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3.xm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diagramLayout" Target="../diagrams/layout2.xml"/><Relationship Id="rId7" Type="http://schemas.openxmlformats.org/officeDocument/2006/relationships/image" Target="../media/image5.gif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chart" Target="../charts/chart34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35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7.xml"/><Relationship Id="rId2" Type="http://schemas.openxmlformats.org/officeDocument/2006/relationships/chart" Target="../charts/chart3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gif"/><Relationship Id="rId4" Type="http://schemas.openxmlformats.org/officeDocument/2006/relationships/chart" Target="../charts/chart38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5.gif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5.gif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chart" Target="../charts/chart39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chart" Target="../charts/chart40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chart" Target="../charts/chart41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4254500" y="4724400"/>
            <a:ext cx="4889500" cy="2017713"/>
          </a:xfrm>
        </p:spPr>
        <p:txBody>
          <a:bodyPr>
            <a:normAutofit fontScale="92500"/>
          </a:bodyPr>
          <a:lstStyle/>
          <a:p>
            <a:r>
              <a:rPr lang="ru-RU" sz="2600" b="1" dirty="0" smtClean="0">
                <a:solidFill>
                  <a:schemeClr val="tx1"/>
                </a:solidFill>
              </a:rPr>
              <a:t>ПОДГОТОВЛЕН НА ОСНОВАНИИ БЮДЖЕТА МАЛМЫЖСКОГО РАЙОНА НА 20</a:t>
            </a:r>
            <a:r>
              <a:rPr lang="en-US" sz="2600" b="1" dirty="0" smtClean="0">
                <a:solidFill>
                  <a:schemeClr val="tx1"/>
                </a:solidFill>
              </a:rPr>
              <a:t>24</a:t>
            </a:r>
            <a:r>
              <a:rPr lang="ru-RU" sz="2600" b="1" dirty="0" smtClean="0">
                <a:solidFill>
                  <a:schemeClr val="tx1"/>
                </a:solidFill>
              </a:rPr>
              <a:t> ГОД  И ПЛАНОВЫЙ ПЕРИОД 20</a:t>
            </a:r>
            <a:r>
              <a:rPr lang="en-US" sz="2600" b="1" dirty="0" smtClean="0">
                <a:solidFill>
                  <a:schemeClr val="tx1"/>
                </a:solidFill>
              </a:rPr>
              <a:t>25</a:t>
            </a:r>
            <a:r>
              <a:rPr lang="ru-RU" sz="2600" b="1" dirty="0" smtClean="0">
                <a:solidFill>
                  <a:schemeClr val="tx1"/>
                </a:solidFill>
              </a:rPr>
              <a:t> И 20</a:t>
            </a:r>
            <a:r>
              <a:rPr lang="en-US" sz="2600" b="1" dirty="0" smtClean="0">
                <a:solidFill>
                  <a:schemeClr val="tx1"/>
                </a:solidFill>
              </a:rPr>
              <a:t>26</a:t>
            </a:r>
            <a:r>
              <a:rPr lang="ru-RU" sz="2600" b="1" dirty="0" smtClean="0">
                <a:solidFill>
                  <a:schemeClr val="tx1"/>
                </a:solidFill>
              </a:rPr>
              <a:t> ГОДОВ</a:t>
            </a:r>
          </a:p>
          <a:p>
            <a:endParaRPr lang="ru-RU" dirty="0"/>
          </a:p>
        </p:txBody>
      </p:sp>
      <p:pic>
        <p:nvPicPr>
          <p:cNvPr id="1028" name="Picture 4" descr="D:\Презентации\картинки Малмыжский район\на титульный\483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7381" y="-33747"/>
            <a:ext cx="2286586" cy="231171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D:\Презентации\картинки Малмыжский район\на титульный\23_06_2016_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9" y="-31188"/>
            <a:ext cx="2591366" cy="230916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D:\Презентации\картинки Малмыжский район\на титульный\malmyzh1.g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19" y="-9842"/>
            <a:ext cx="2105900" cy="22878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D:\Презентации\картинки Малмыжский район\на титульный\hqdefault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6358" y="4149080"/>
            <a:ext cx="4134302" cy="27089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7504" y="2564904"/>
            <a:ext cx="8856983" cy="1325761"/>
          </a:xfrm>
          <a:prstGeom prst="rect">
            <a:avLst/>
          </a:prstGeom>
          <a:noFill/>
          <a:scene3d>
            <a:camera prst="obliqueBottomLeft"/>
            <a:lightRig rig="threePt" dir="t"/>
          </a:scene3d>
        </p:spPr>
        <p:txBody>
          <a:bodyPr wrap="none" lIns="91440" tIns="45720" rIns="91440" bIns="45720">
            <a:prstTxWarp prst="textChevronInverted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i="1" u="sng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БЮДЖЕТ ДЛЯ ГРАЖДАН</a:t>
            </a:r>
            <a:endParaRPr lang="ru-RU" sz="5400" b="1" i="1" u="sng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9" name="Picture 7" descr="D:\Презентации\картинки Малмыжский район\на титульный\malmyzh1.g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81" y="142558"/>
            <a:ext cx="1965618" cy="21354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334" y="6801"/>
            <a:ext cx="2268665" cy="22711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ontrols>
      <p:control spid="1026" name="SapphireHiddenControl" r:id="rId2" imgW="6095880" imgH="4067280"/>
    </p:controls>
    <p:extLst>
      <p:ext uri="{BB962C8B-B14F-4D97-AF65-F5344CB8AC3E}">
        <p14:creationId xmlns="" xmlns:p14="http://schemas.microsoft.com/office/powerpoint/2010/main" val="237611988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052736"/>
            <a:ext cx="9144000" cy="5688632"/>
          </a:xfrm>
          <a:noFill/>
        </p:spPr>
        <p:txBody>
          <a:bodyPr/>
          <a:lstStyle/>
          <a:p>
            <a:r>
              <a:rPr lang="ru-RU" sz="4800" dirty="0" smtClean="0"/>
              <a:t>2024 год</a:t>
            </a:r>
            <a:endParaRPr lang="ru-RU" sz="4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33172"/>
            <a:ext cx="5970494" cy="83546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/>
              <a:t>Основные характеристики бюджета </a:t>
            </a:r>
            <a:r>
              <a:rPr lang="ru-RU" sz="2400" b="1" dirty="0" err="1"/>
              <a:t>Малмыжского</a:t>
            </a:r>
            <a:r>
              <a:rPr lang="ru-RU" sz="2400" b="1" dirty="0"/>
              <a:t> </a:t>
            </a:r>
            <a:r>
              <a:rPr lang="ru-RU" sz="2400" b="1" dirty="0" smtClean="0"/>
              <a:t>района </a:t>
            </a:r>
            <a:endParaRPr lang="ru-RU" sz="2400" b="1" dirty="0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4160294" y="3302364"/>
            <a:ext cx="540060" cy="79208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Шестиугольник 8"/>
          <p:cNvSpPr/>
          <p:nvPr/>
        </p:nvSpPr>
        <p:spPr>
          <a:xfrm>
            <a:off x="0" y="2780928"/>
            <a:ext cx="3131840" cy="2592288"/>
          </a:xfrm>
          <a:prstGeom prst="hexagon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Доходы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677 528,68</a:t>
            </a:r>
          </a:p>
          <a:p>
            <a:pPr algn="ctr"/>
            <a:r>
              <a:rPr lang="ru-RU" sz="2800" dirty="0">
                <a:solidFill>
                  <a:schemeClr val="tx1"/>
                </a:solidFill>
              </a:rPr>
              <a:t>т</a:t>
            </a:r>
            <a:r>
              <a:rPr lang="ru-RU" sz="2800" dirty="0" smtClean="0">
                <a:solidFill>
                  <a:schemeClr val="tx1"/>
                </a:solidFill>
              </a:rPr>
              <a:t>ыс. руб.</a:t>
            </a:r>
            <a:r>
              <a:rPr lang="ru-RU" sz="2800" dirty="0" smtClean="0"/>
              <a:t> </a:t>
            </a:r>
            <a:endParaRPr lang="ru-RU" sz="2800" dirty="0"/>
          </a:p>
        </p:txBody>
      </p:sp>
      <p:sp>
        <p:nvSpPr>
          <p:cNvPr id="10" name="Шестиугольник 9"/>
          <p:cNvSpPr/>
          <p:nvPr/>
        </p:nvSpPr>
        <p:spPr>
          <a:xfrm>
            <a:off x="6012160" y="2924944"/>
            <a:ext cx="3131840" cy="2376264"/>
          </a:xfrm>
          <a:prstGeom prst="hexagon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Расходы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677 528,68</a:t>
            </a:r>
          </a:p>
          <a:p>
            <a:pPr algn="ctr"/>
            <a:r>
              <a:rPr lang="ru-RU" sz="2800" dirty="0">
                <a:solidFill>
                  <a:schemeClr val="tx1"/>
                </a:solidFill>
              </a:rPr>
              <a:t>т</a:t>
            </a:r>
            <a:r>
              <a:rPr lang="ru-RU" sz="2800" dirty="0" smtClean="0">
                <a:solidFill>
                  <a:schemeClr val="tx1"/>
                </a:solidFill>
              </a:rPr>
              <a:t>ыс. руб.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11" name="Блок-схема: знак завершения 10"/>
          <p:cNvSpPr/>
          <p:nvPr/>
        </p:nvSpPr>
        <p:spPr>
          <a:xfrm>
            <a:off x="2771800" y="2132856"/>
            <a:ext cx="3528392" cy="852198"/>
          </a:xfrm>
          <a:prstGeom prst="flowChartTerminator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Дефицит 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0 руб.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13" name="Picture 7" descr="D:\Презентации\картинки Малмыжский район\на титульный\malmyzh1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-9449"/>
            <a:ext cx="1403648" cy="15248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98294911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052736"/>
            <a:ext cx="9144000" cy="2808312"/>
          </a:xfrm>
        </p:spPr>
        <p:txBody>
          <a:bodyPr/>
          <a:lstStyle/>
          <a:p>
            <a:pPr algn="ctr"/>
            <a:r>
              <a:rPr lang="ru-RU" sz="13800" dirty="0" smtClean="0"/>
              <a:t>Доходы бюджета</a:t>
            </a:r>
            <a:endParaRPr lang="ru-RU" sz="13800" dirty="0"/>
          </a:p>
        </p:txBody>
      </p:sp>
    </p:spTree>
    <p:extLst>
      <p:ext uri="{BB962C8B-B14F-4D97-AF65-F5344CB8AC3E}">
        <p14:creationId xmlns="" xmlns:p14="http://schemas.microsoft.com/office/powerpoint/2010/main" val="161646951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10111"/>
            <a:ext cx="6512511" cy="1143000"/>
          </a:xfrm>
        </p:spPr>
        <p:txBody>
          <a:bodyPr/>
          <a:lstStyle/>
          <a:p>
            <a:pPr algn="ctr"/>
            <a:r>
              <a:rPr lang="ru-RU" sz="2400" dirty="0" smtClean="0"/>
              <a:t>Доходы бюджета района, тыс. руб.</a:t>
            </a:r>
            <a:endParaRPr lang="ru-RU" sz="24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="" xmlns:p14="http://schemas.microsoft.com/office/powerpoint/2010/main" val="864553905"/>
              </p:ext>
            </p:extLst>
          </p:nvPr>
        </p:nvGraphicFramePr>
        <p:xfrm>
          <a:off x="26988" y="1125538"/>
          <a:ext cx="9117012" cy="57324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7" descr="D:\Презентации\картинки Малмыжский район\на титульный\malmyzh1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-9449"/>
            <a:ext cx="1403648" cy="15248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66181525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6512511" cy="1143000"/>
          </a:xfrm>
        </p:spPr>
        <p:txBody>
          <a:bodyPr/>
          <a:lstStyle/>
          <a:p>
            <a:pPr algn="ctr"/>
            <a:r>
              <a:rPr lang="ru-RU" sz="2400" dirty="0" smtClean="0"/>
              <a:t>Структура и динамика доходов бюджета </a:t>
            </a:r>
            <a:r>
              <a:rPr lang="ru-RU" sz="2400" dirty="0" err="1" smtClean="0"/>
              <a:t>Малмыжского</a:t>
            </a:r>
            <a:r>
              <a:rPr lang="ru-RU" sz="2400" dirty="0" smtClean="0"/>
              <a:t> района</a:t>
            </a:r>
            <a:endParaRPr lang="ru-RU" sz="24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="" xmlns:p14="http://schemas.microsoft.com/office/powerpoint/2010/main" val="113846273"/>
              </p:ext>
            </p:extLst>
          </p:nvPr>
        </p:nvGraphicFramePr>
        <p:xfrm>
          <a:off x="0" y="3933056"/>
          <a:ext cx="4788024" cy="3096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8" name="Picture 7" descr="D:\Презентации\картинки Малмыжский район\на титульный\malmyzh1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-9449"/>
            <a:ext cx="1403648" cy="15248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Объект 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446545883"/>
              </p:ext>
            </p:extLst>
          </p:nvPr>
        </p:nvGraphicFramePr>
        <p:xfrm>
          <a:off x="-27296" y="908720"/>
          <a:ext cx="4788024" cy="30374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9" name="Прямая соединительная линия 8"/>
          <p:cNvCxnSpPr/>
          <p:nvPr/>
        </p:nvCxnSpPr>
        <p:spPr>
          <a:xfrm>
            <a:off x="3635896" y="3212976"/>
            <a:ext cx="136815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5004048" y="3212976"/>
            <a:ext cx="0" cy="288032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3635896" y="6093296"/>
            <a:ext cx="136815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932040" y="4024228"/>
            <a:ext cx="1152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3 563,5</a:t>
            </a:r>
          </a:p>
          <a:p>
            <a:r>
              <a:rPr lang="ru-RU" sz="1400" b="1" dirty="0"/>
              <a:t>т</a:t>
            </a:r>
            <a:r>
              <a:rPr lang="ru-RU" sz="1400" b="1" dirty="0" smtClean="0"/>
              <a:t>ыс. руб</a:t>
            </a:r>
            <a:r>
              <a:rPr lang="ru-RU" sz="1400" dirty="0" smtClean="0"/>
              <a:t>.</a:t>
            </a:r>
            <a:endParaRPr lang="ru-RU" sz="1400" dirty="0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3784852" y="3501008"/>
            <a:ext cx="2185454" cy="37531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5940152" y="3501008"/>
            <a:ext cx="0" cy="2866957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3923928" y="6367965"/>
            <a:ext cx="2016224" cy="0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946386" y="4547448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-2 275,1 </a:t>
            </a:r>
          </a:p>
          <a:p>
            <a:r>
              <a:rPr lang="ru-RU" sz="1400" b="1" dirty="0"/>
              <a:t>т</a:t>
            </a:r>
            <a:r>
              <a:rPr lang="ru-RU" sz="1400" b="1" dirty="0" smtClean="0"/>
              <a:t>ыс. руб.</a:t>
            </a:r>
            <a:endParaRPr lang="ru-RU" sz="1400" b="1" dirty="0"/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>
            <a:off x="4572000" y="3762618"/>
            <a:ext cx="2592288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7164288" y="3762618"/>
            <a:ext cx="0" cy="2834734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4572000" y="6597352"/>
            <a:ext cx="2592288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7164288" y="5070668"/>
            <a:ext cx="151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-142 387,9</a:t>
            </a:r>
          </a:p>
          <a:p>
            <a:r>
              <a:rPr lang="ru-RU" sz="1400" b="1" dirty="0"/>
              <a:t>т</a:t>
            </a:r>
            <a:r>
              <a:rPr lang="ru-RU" sz="1400" b="1" dirty="0" smtClean="0"/>
              <a:t>ыс. руб.</a:t>
            </a:r>
            <a:endParaRPr lang="ru-RU" sz="1400" b="1" dirty="0"/>
          </a:p>
        </p:txBody>
      </p:sp>
    </p:spTree>
    <p:extLst>
      <p:ext uri="{BB962C8B-B14F-4D97-AF65-F5344CB8AC3E}">
        <p14:creationId xmlns="" xmlns:p14="http://schemas.microsoft.com/office/powerpoint/2010/main" val="255313455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6512511" cy="1143000"/>
          </a:xfrm>
        </p:spPr>
        <p:txBody>
          <a:bodyPr/>
          <a:lstStyle/>
          <a:p>
            <a:pPr algn="ctr"/>
            <a:r>
              <a:rPr lang="ru-RU" sz="2400" dirty="0" smtClean="0"/>
              <a:t>Динамика налоговых доходов</a:t>
            </a:r>
            <a:endParaRPr lang="ru-RU" sz="24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="" xmlns:p14="http://schemas.microsoft.com/office/powerpoint/2010/main" val="3436160297"/>
              </p:ext>
            </p:extLst>
          </p:nvPr>
        </p:nvGraphicFramePr>
        <p:xfrm>
          <a:off x="-180528" y="548680"/>
          <a:ext cx="9324528" cy="79208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2237" y="19400"/>
            <a:ext cx="1401763" cy="153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Прямая со стрелкой 4"/>
          <p:cNvCxnSpPr/>
          <p:nvPr/>
        </p:nvCxnSpPr>
        <p:spPr>
          <a:xfrm flipV="1">
            <a:off x="1979712" y="1052736"/>
            <a:ext cx="1080120" cy="36004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 rot="20364520">
            <a:off x="1962414" y="1341965"/>
            <a:ext cx="15421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/>
              <a:t>на 3 563,5 тыс. руб.</a:t>
            </a:r>
            <a:endParaRPr lang="ru-RU" sz="2000" b="1" dirty="0"/>
          </a:p>
        </p:txBody>
      </p:sp>
    </p:spTree>
    <p:extLst>
      <p:ext uri="{BB962C8B-B14F-4D97-AF65-F5344CB8AC3E}">
        <p14:creationId xmlns="" xmlns:p14="http://schemas.microsoft.com/office/powerpoint/2010/main" val="336857572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75" y="-13880"/>
            <a:ext cx="6512511" cy="1143000"/>
          </a:xfrm>
        </p:spPr>
        <p:txBody>
          <a:bodyPr/>
          <a:lstStyle/>
          <a:p>
            <a:pPr algn="ctr"/>
            <a:r>
              <a:rPr lang="ru-RU" sz="2400" dirty="0" smtClean="0"/>
              <a:t>Объем и структура налоговых доходов</a:t>
            </a:r>
            <a:endParaRPr lang="ru-RU" sz="24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="" xmlns:p14="http://schemas.microsoft.com/office/powerpoint/2010/main" val="3537308056"/>
              </p:ext>
            </p:extLst>
          </p:nvPr>
        </p:nvGraphicFramePr>
        <p:xfrm>
          <a:off x="-34958" y="476672"/>
          <a:ext cx="3203848" cy="6381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Объект 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184410836"/>
              </p:ext>
            </p:extLst>
          </p:nvPr>
        </p:nvGraphicFramePr>
        <p:xfrm>
          <a:off x="3203848" y="476672"/>
          <a:ext cx="3419872" cy="6381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Объект 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854704006"/>
              </p:ext>
            </p:extLst>
          </p:nvPr>
        </p:nvGraphicFramePr>
        <p:xfrm>
          <a:off x="6156176" y="476672"/>
          <a:ext cx="3347864" cy="6381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="" xmlns:p14="http://schemas.microsoft.com/office/powerpoint/2010/main" val="143759451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6512511" cy="1143000"/>
          </a:xfrm>
        </p:spPr>
        <p:txBody>
          <a:bodyPr/>
          <a:lstStyle/>
          <a:p>
            <a:pPr algn="ctr"/>
            <a:r>
              <a:rPr lang="ru-RU" sz="2400" dirty="0" smtClean="0"/>
              <a:t>Налог на доходы физических лиц</a:t>
            </a:r>
            <a:endParaRPr lang="ru-RU" sz="24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="" xmlns:p14="http://schemas.microsoft.com/office/powerpoint/2010/main" val="777353614"/>
              </p:ext>
            </p:extLst>
          </p:nvPr>
        </p:nvGraphicFramePr>
        <p:xfrm>
          <a:off x="0" y="1125538"/>
          <a:ext cx="9144000" cy="57324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" name="Picture 7" descr="D:\Презентации\картинки Малмыжский район\на титульный\malmyzh1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-9449"/>
            <a:ext cx="1403648" cy="15248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88686536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6512511" cy="1143000"/>
          </a:xfrm>
        </p:spPr>
        <p:txBody>
          <a:bodyPr/>
          <a:lstStyle/>
          <a:p>
            <a:pPr algn="ctr"/>
            <a:r>
              <a:rPr lang="ru-RU" sz="2400" dirty="0" smtClean="0"/>
              <a:t>Доходы от уплаты акцизов на нефтепродукты</a:t>
            </a:r>
            <a:endParaRPr lang="ru-RU" sz="24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="" xmlns:p14="http://schemas.microsoft.com/office/powerpoint/2010/main" val="1701952425"/>
              </p:ext>
            </p:extLst>
          </p:nvPr>
        </p:nvGraphicFramePr>
        <p:xfrm>
          <a:off x="0" y="1196975"/>
          <a:ext cx="9144000" cy="56483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" name="Picture 7" descr="D:\Презентации\картинки Малмыжский район\на титульный\malmyzh1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-9449"/>
            <a:ext cx="1403648" cy="15248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90314893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4" y="26296"/>
            <a:ext cx="7230062" cy="1143000"/>
          </a:xfrm>
        </p:spPr>
        <p:txBody>
          <a:bodyPr/>
          <a:lstStyle/>
          <a:p>
            <a:pPr algn="ctr"/>
            <a:r>
              <a:rPr lang="ru-RU" sz="2400" dirty="0" smtClean="0"/>
              <a:t>Налог, взимаемый в связи с применением упрощенной системы налогообложения</a:t>
            </a:r>
            <a:endParaRPr lang="ru-RU" sz="2400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="" xmlns:p14="http://schemas.microsoft.com/office/powerpoint/2010/main" val="2934223064"/>
              </p:ext>
            </p:extLst>
          </p:nvPr>
        </p:nvGraphicFramePr>
        <p:xfrm>
          <a:off x="0" y="1196975"/>
          <a:ext cx="9036050" cy="5661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7" descr="D:\Презентации\картинки Малмыжский район\на титульный\malmyzh1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-15771"/>
            <a:ext cx="1403648" cy="15248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трелка вправо 6"/>
          <p:cNvSpPr/>
          <p:nvPr/>
        </p:nvSpPr>
        <p:spPr>
          <a:xfrm rot="19521975">
            <a:off x="1496662" y="3229456"/>
            <a:ext cx="1384476" cy="619358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на 24,4 %</a:t>
            </a:r>
            <a:endParaRPr lang="ru-RU" sz="1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4146437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654"/>
            <a:ext cx="6512511" cy="1143000"/>
          </a:xfrm>
        </p:spPr>
        <p:txBody>
          <a:bodyPr/>
          <a:lstStyle/>
          <a:p>
            <a:pPr algn="ctr"/>
            <a:r>
              <a:rPr lang="ru-RU" sz="2400" dirty="0" smtClean="0"/>
              <a:t>Единый сельскохозяйственный налог, тыс. руб. </a:t>
            </a:r>
            <a:endParaRPr lang="ru-RU" sz="24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="" xmlns:p14="http://schemas.microsoft.com/office/powerpoint/2010/main" val="3573376577"/>
              </p:ext>
            </p:extLst>
          </p:nvPr>
        </p:nvGraphicFramePr>
        <p:xfrm>
          <a:off x="-17463" y="1412875"/>
          <a:ext cx="9161463" cy="5445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" name="Picture 7" descr="D:\Презентации\картинки Малмыжский район\на титульный\malmyzh1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-15771"/>
            <a:ext cx="1403648" cy="15248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17766673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76672"/>
            <a:ext cx="8496944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rgbClr val="000000"/>
              </a:buClr>
              <a:buSzPct val="65000"/>
              <a:buFont typeface="Wingdings 2" pitchFamily="18" charset="2"/>
              <a:buNone/>
            </a:pPr>
            <a:r>
              <a:rPr lang="ru-RU" sz="2800" dirty="0" smtClean="0">
                <a:latin typeface="Tahoma" pitchFamily="34" charset="0"/>
                <a:cs typeface="Tahoma" pitchFamily="34" charset="0"/>
              </a:rPr>
              <a:t>	«Бюджет для граждан» познакомит Вас с основными положениями бюджета муниципального образования </a:t>
            </a:r>
            <a:r>
              <a:rPr lang="ru-RU" sz="2800" dirty="0" err="1" smtClean="0">
                <a:latin typeface="Tahoma" pitchFamily="34" charset="0"/>
                <a:cs typeface="Tahoma" pitchFamily="34" charset="0"/>
              </a:rPr>
              <a:t>Малмыжский</a:t>
            </a:r>
            <a:r>
              <a:rPr lang="ru-RU" sz="2800" dirty="0" smtClean="0">
                <a:latin typeface="Tahoma" pitchFamily="34" charset="0"/>
                <a:cs typeface="Tahoma" pitchFamily="34" charset="0"/>
              </a:rPr>
              <a:t> муниципальный район на 20</a:t>
            </a:r>
            <a:r>
              <a:rPr lang="en-US" sz="2800" dirty="0" smtClean="0">
                <a:latin typeface="Tahoma" pitchFamily="34" charset="0"/>
                <a:cs typeface="Tahoma" pitchFamily="34" charset="0"/>
              </a:rPr>
              <a:t>24</a:t>
            </a:r>
            <a:r>
              <a:rPr lang="ru-RU" sz="2800" dirty="0" smtClean="0">
                <a:latin typeface="Tahoma" pitchFamily="34" charset="0"/>
                <a:cs typeface="Tahoma" pitchFamily="34" charset="0"/>
              </a:rPr>
              <a:t> год и плановый период 20</a:t>
            </a:r>
            <a:r>
              <a:rPr lang="en-US" sz="2800" dirty="0" smtClean="0">
                <a:latin typeface="Tahoma" pitchFamily="34" charset="0"/>
                <a:cs typeface="Tahoma" pitchFamily="34" charset="0"/>
              </a:rPr>
              <a:t>25</a:t>
            </a:r>
            <a:r>
              <a:rPr lang="ru-RU" sz="2800" dirty="0" smtClean="0">
                <a:latin typeface="Tahoma" pitchFamily="34" charset="0"/>
                <a:cs typeface="Tahoma" pitchFamily="34" charset="0"/>
              </a:rPr>
              <a:t> И 20</a:t>
            </a:r>
            <a:r>
              <a:rPr lang="en-US" sz="2800" dirty="0" smtClean="0">
                <a:latin typeface="Tahoma" pitchFamily="34" charset="0"/>
                <a:cs typeface="Tahoma" pitchFamily="34" charset="0"/>
              </a:rPr>
              <a:t>26</a:t>
            </a:r>
            <a:r>
              <a:rPr lang="ru-RU" sz="2800" dirty="0" smtClean="0">
                <a:latin typeface="Tahoma" pitchFamily="34" charset="0"/>
                <a:cs typeface="Tahoma" pitchFamily="34" charset="0"/>
              </a:rPr>
              <a:t> годов. Бюджет, сформирован на три года, который построен на программно-целевом принципе, в нём запланировано </a:t>
            </a:r>
            <a:r>
              <a:rPr lang="ru-RU" sz="2800" b="1" dirty="0" smtClean="0">
                <a:latin typeface="Tahoma" pitchFamily="34" charset="0"/>
                <a:cs typeface="Tahoma" pitchFamily="34" charset="0"/>
              </a:rPr>
              <a:t>15</a:t>
            </a:r>
            <a:r>
              <a:rPr lang="ru-RU" sz="2800" dirty="0" smtClean="0">
                <a:latin typeface="Tahoma" pitchFamily="34" charset="0"/>
                <a:cs typeface="Tahoma" pitchFamily="34" charset="0"/>
              </a:rPr>
              <a:t> программ.</a:t>
            </a:r>
          </a:p>
          <a:p>
            <a:pPr algn="just">
              <a:buClr>
                <a:srgbClr val="000000"/>
              </a:buClr>
              <a:buSzPct val="65000"/>
              <a:buFont typeface="Wingdings 2" pitchFamily="18" charset="2"/>
              <a:buNone/>
            </a:pPr>
            <a:r>
              <a:rPr lang="ru-RU" sz="2800" dirty="0" smtClean="0">
                <a:latin typeface="Tahoma" pitchFamily="34" charset="0"/>
                <a:cs typeface="Tahoma" pitchFamily="34" charset="0"/>
              </a:rPr>
              <a:t>	Программный принцип формирования и исполнения бюджета прежде всего направлен на повышение эффективности расходования бюджетных средств.</a:t>
            </a:r>
          </a:p>
          <a:p>
            <a:pPr algn="just">
              <a:buClr>
                <a:srgbClr val="000000"/>
              </a:buClr>
              <a:buSzPct val="65000"/>
              <a:buFont typeface="Wingdings 2" pitchFamily="18" charset="2"/>
              <a:buNone/>
            </a:pPr>
            <a:endParaRPr lang="ru-RU" sz="2800" dirty="0">
              <a:latin typeface="Tahoma" pitchFamily="34" charset="0"/>
              <a:cs typeface="Tahoma" pitchFamily="34" charset="0"/>
            </a:endParaRPr>
          </a:p>
          <a:p>
            <a:pPr algn="just">
              <a:buClr>
                <a:srgbClr val="000000"/>
              </a:buClr>
              <a:buSzPct val="65000"/>
              <a:buFont typeface="Wingdings 2" pitchFamily="18" charset="2"/>
              <a:buNone/>
            </a:pPr>
            <a:endParaRPr lang="ru-RU" sz="2800" dirty="0" smtClean="0">
              <a:latin typeface="Tahoma" pitchFamily="34" charset="0"/>
              <a:cs typeface="Tahoma" pitchFamily="34" charset="0"/>
            </a:endParaRPr>
          </a:p>
          <a:p>
            <a:pPr algn="just">
              <a:buClr>
                <a:srgbClr val="000000"/>
              </a:buClr>
              <a:buSzPct val="65000"/>
              <a:buFont typeface="Wingdings 2" pitchFamily="18" charset="2"/>
              <a:buNone/>
            </a:pPr>
            <a:endParaRPr lang="ru-RU" sz="2800" dirty="0">
              <a:latin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5969970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2776"/>
            <a:ext cx="6512511" cy="723902"/>
          </a:xfrm>
        </p:spPr>
        <p:txBody>
          <a:bodyPr/>
          <a:lstStyle/>
          <a:p>
            <a:pPr algn="ctr"/>
            <a:r>
              <a:rPr lang="ru-RU" sz="2400" dirty="0" smtClean="0"/>
              <a:t>Госпошлина, тыс. руб.</a:t>
            </a:r>
            <a:endParaRPr lang="ru-RU" sz="24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="" xmlns:p14="http://schemas.microsoft.com/office/powerpoint/2010/main" val="2847602736"/>
              </p:ext>
            </p:extLst>
          </p:nvPr>
        </p:nvGraphicFramePr>
        <p:xfrm>
          <a:off x="23813" y="1509713"/>
          <a:ext cx="9120187" cy="53482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" name="Picture 7" descr="D:\Презентации\картинки Малмыжский район\на титульный\malmyzh1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-15771"/>
            <a:ext cx="1403648" cy="15248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50882389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1297"/>
            <a:ext cx="6512511" cy="1143000"/>
          </a:xfrm>
        </p:spPr>
        <p:txBody>
          <a:bodyPr/>
          <a:lstStyle/>
          <a:p>
            <a:pPr algn="ctr"/>
            <a:r>
              <a:rPr lang="ru-RU" sz="2400" dirty="0" smtClean="0"/>
              <a:t>Налог на имущество организаций, тыс. руб.</a:t>
            </a:r>
            <a:endParaRPr lang="ru-RU" sz="24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="" xmlns:p14="http://schemas.microsoft.com/office/powerpoint/2010/main" val="1880249554"/>
              </p:ext>
            </p:extLst>
          </p:nvPr>
        </p:nvGraphicFramePr>
        <p:xfrm>
          <a:off x="0" y="1125538"/>
          <a:ext cx="9144000" cy="57324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" name="Picture 7" descr="D:\Презентации\картинки Малмыжский район\на титульный\malmyzh1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-15771"/>
            <a:ext cx="1403648" cy="15248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44400853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6512511" cy="1143000"/>
          </a:xfrm>
        </p:spPr>
        <p:txBody>
          <a:bodyPr/>
          <a:lstStyle/>
          <a:p>
            <a:pPr algn="ctr"/>
            <a:r>
              <a:rPr lang="ru-RU" sz="2400" dirty="0" smtClean="0"/>
              <a:t>Объем неналоговых доходов </a:t>
            </a:r>
            <a:endParaRPr lang="ru-RU" sz="24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="" xmlns:p14="http://schemas.microsoft.com/office/powerpoint/2010/main" val="412868779"/>
              </p:ext>
            </p:extLst>
          </p:nvPr>
        </p:nvGraphicFramePr>
        <p:xfrm>
          <a:off x="0" y="1522413"/>
          <a:ext cx="9036050" cy="53355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" name="Picture 7" descr="D:\Презентации\картинки Малмыжский район\на титульный\malmyzh1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-15771"/>
            <a:ext cx="1403648" cy="15248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13420526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75" y="-13880"/>
            <a:ext cx="6787473" cy="1143000"/>
          </a:xfrm>
        </p:spPr>
        <p:txBody>
          <a:bodyPr/>
          <a:lstStyle/>
          <a:p>
            <a:pPr algn="ctr"/>
            <a:r>
              <a:rPr lang="ru-RU" sz="2400" dirty="0" smtClean="0"/>
              <a:t>Объем и структура неналоговых доходов</a:t>
            </a:r>
            <a:endParaRPr lang="ru-RU" sz="24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="" xmlns:p14="http://schemas.microsoft.com/office/powerpoint/2010/main" val="3321907501"/>
              </p:ext>
            </p:extLst>
          </p:nvPr>
        </p:nvGraphicFramePr>
        <p:xfrm>
          <a:off x="-34958" y="332656"/>
          <a:ext cx="3022782" cy="6525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Объект 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03492666"/>
              </p:ext>
            </p:extLst>
          </p:nvPr>
        </p:nvGraphicFramePr>
        <p:xfrm>
          <a:off x="2915816" y="332656"/>
          <a:ext cx="3096344" cy="6525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Объект 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592538534"/>
              </p:ext>
            </p:extLst>
          </p:nvPr>
        </p:nvGraphicFramePr>
        <p:xfrm>
          <a:off x="6012160" y="332656"/>
          <a:ext cx="3131840" cy="6525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="" xmlns:p14="http://schemas.microsoft.com/office/powerpoint/2010/main" val="118574648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6512511" cy="1143000"/>
          </a:xfrm>
        </p:spPr>
        <p:txBody>
          <a:bodyPr/>
          <a:lstStyle/>
          <a:p>
            <a:pPr algn="ctr"/>
            <a:r>
              <a:rPr lang="ru-RU" sz="2400" dirty="0" smtClean="0"/>
              <a:t>Неналоговые доходы</a:t>
            </a:r>
            <a:endParaRPr lang="ru-RU" sz="24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="" xmlns:p14="http://schemas.microsoft.com/office/powerpoint/2010/main" val="661629008"/>
              </p:ext>
            </p:extLst>
          </p:nvPr>
        </p:nvGraphicFramePr>
        <p:xfrm>
          <a:off x="215451" y="1124744"/>
          <a:ext cx="8928549" cy="51125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08477"/>
                <a:gridCol w="1548108"/>
                <a:gridCol w="1416522"/>
                <a:gridCol w="1127721"/>
                <a:gridCol w="1127721"/>
              </a:tblGrid>
              <a:tr h="845998">
                <a:tc rowSpan="2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Наименование показателей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Оценка поступлений</a:t>
                      </a:r>
                      <a:r>
                        <a:rPr lang="ru-RU" sz="1600" baseline="0" dirty="0" smtClean="0"/>
                        <a:t> в 2023 году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Прогноз </a:t>
                      </a:r>
                    </a:p>
                    <a:p>
                      <a:pPr algn="ctr"/>
                      <a:r>
                        <a:rPr lang="ru-RU" sz="1600" dirty="0" smtClean="0"/>
                        <a:t>на 2024 год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Отклонение прогноза 2024 года к оценке 2023 года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2111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в сумме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в %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879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Неналоговые доходы всего, в том числе: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36 321,1</a:t>
                      </a:r>
                      <a:endParaRPr lang="ru-RU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34 046,0</a:t>
                      </a:r>
                      <a:endParaRPr lang="ru-RU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-2 275,1</a:t>
                      </a:r>
                      <a:endParaRPr lang="ru-RU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93,7</a:t>
                      </a:r>
                      <a:endParaRPr lang="ru-RU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119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Доходы, получаемые в виде арендной платы за земельные участки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1 817,0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2 308,9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491,9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127,1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914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Доходы от сдачи в аренду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имущества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4 714,9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4 868,2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153,3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103,3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717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Прочие поступления от использования имущества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126,7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72,8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-53,9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57,5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Плата за негативное воздействие на окружающую среду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244,8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180,5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-64,3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73,7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Доходы от платных услуг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25 906,9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23 448,5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2 458,4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90,5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4327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Доходы от компенсации затрат государства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1 729,9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1 376,0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-353,9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79,5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Доходы от приватизации имущества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421,98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421,98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4327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Доходы от продажи земельных участков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aseline="0" dirty="0" smtClean="0"/>
                        <a:t>690,5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140,5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-550,0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20,3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Штрафы, санкции,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возмещение 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ущерба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668,4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206,9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-461,5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31,0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34327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Инициативные платежи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1443,72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1443,72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5" name="Picture 7" descr="D:\Презентации\картинки Малмыжский район\на титульный\malmyzh1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-315416"/>
            <a:ext cx="1403648" cy="15248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15442766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75" y="71422"/>
            <a:ext cx="6715465" cy="1143000"/>
          </a:xfrm>
        </p:spPr>
        <p:txBody>
          <a:bodyPr/>
          <a:lstStyle/>
          <a:p>
            <a:pPr algn="ctr"/>
            <a:r>
              <a:rPr lang="ru-RU" sz="2400" b="0" dirty="0" smtClean="0"/>
              <a:t>Динамика безвозмездных поступлений, тыс. руб.</a:t>
            </a:r>
            <a:endParaRPr lang="ru-RU" sz="2400" b="0" dirty="0"/>
          </a:p>
        </p:txBody>
      </p:sp>
      <p:pic>
        <p:nvPicPr>
          <p:cNvPr id="4" name="Picture 7" descr="D:\Презентации\картинки Малмыжский район\на титульный\malmyzh1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-15771"/>
            <a:ext cx="1403648" cy="15248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Объект 2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="" xmlns:p14="http://schemas.microsoft.com/office/powerpoint/2010/main" val="2323616362"/>
              </p:ext>
            </p:extLst>
          </p:nvPr>
        </p:nvGraphicFramePr>
        <p:xfrm>
          <a:off x="0" y="1268760"/>
          <a:ext cx="9036050" cy="5589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Прямоугольная выноска 4"/>
          <p:cNvSpPr/>
          <p:nvPr/>
        </p:nvSpPr>
        <p:spPr>
          <a:xfrm>
            <a:off x="358113" y="836712"/>
            <a:ext cx="1152128" cy="672416"/>
          </a:xfrm>
          <a:prstGeom prst="wedgeRectCallou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675 266,49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ая выноска 6"/>
          <p:cNvSpPr/>
          <p:nvPr/>
        </p:nvSpPr>
        <p:spPr>
          <a:xfrm>
            <a:off x="1835696" y="980728"/>
            <a:ext cx="1296144" cy="672416"/>
          </a:xfrm>
          <a:prstGeom prst="wedgeRectCallou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532</a:t>
            </a:r>
            <a:r>
              <a:rPr lang="ru-RU" sz="1600" b="1" dirty="0" smtClean="0">
                <a:solidFill>
                  <a:schemeClr val="tx1"/>
                </a:solidFill>
              </a:rPr>
              <a:t> 878,56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ая выноска 7"/>
          <p:cNvSpPr/>
          <p:nvPr/>
        </p:nvSpPr>
        <p:spPr>
          <a:xfrm>
            <a:off x="3635896" y="1183097"/>
            <a:ext cx="1152128" cy="672416"/>
          </a:xfrm>
          <a:prstGeom prst="wedgeRectCallou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590 189,46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9" name="Прямоугольная выноска 8"/>
          <p:cNvSpPr/>
          <p:nvPr/>
        </p:nvSpPr>
        <p:spPr>
          <a:xfrm>
            <a:off x="5292080" y="1316936"/>
            <a:ext cx="1152128" cy="672416"/>
          </a:xfrm>
          <a:prstGeom prst="wedgeRectCallou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487 989,06</a:t>
            </a:r>
            <a:endParaRPr lang="ru-RU" sz="1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7043764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6512511" cy="1143000"/>
          </a:xfrm>
        </p:spPr>
        <p:txBody>
          <a:bodyPr/>
          <a:lstStyle/>
          <a:p>
            <a:pPr algn="ctr"/>
            <a:r>
              <a:rPr lang="ru-RU" sz="2400" dirty="0" smtClean="0"/>
              <a:t>Характеристики бюджета района на плановый период 2025 и 2026 годов</a:t>
            </a:r>
            <a:endParaRPr lang="ru-RU" sz="24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="" xmlns:p14="http://schemas.microsoft.com/office/powerpoint/2010/main" val="2046163125"/>
              </p:ext>
            </p:extLst>
          </p:nvPr>
        </p:nvGraphicFramePr>
        <p:xfrm>
          <a:off x="0" y="1412875"/>
          <a:ext cx="9144000" cy="5445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" name="Picture 7" descr="D:\Презентации\картинки Малмыжский район\на титульный\malmyzh1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-15771"/>
            <a:ext cx="1403648" cy="15248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32486763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4290" y="0"/>
            <a:ext cx="6512511" cy="1143000"/>
          </a:xfrm>
        </p:spPr>
        <p:txBody>
          <a:bodyPr/>
          <a:lstStyle/>
          <a:p>
            <a:pPr algn="ctr"/>
            <a:r>
              <a:rPr lang="ru-RU" sz="2400" dirty="0" smtClean="0"/>
              <a:t>Индексы роста показателей</a:t>
            </a:r>
            <a:endParaRPr lang="ru-RU" sz="24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="" xmlns:p14="http://schemas.microsoft.com/office/powerpoint/2010/main" val="1855947058"/>
              </p:ext>
            </p:extLst>
          </p:nvPr>
        </p:nvGraphicFramePr>
        <p:xfrm>
          <a:off x="-17463" y="1509127"/>
          <a:ext cx="9161463" cy="53488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01431"/>
                <a:gridCol w="2592288"/>
                <a:gridCol w="2267744"/>
              </a:tblGrid>
              <a:tr h="1654688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Показатели</a:t>
                      </a:r>
                      <a:endParaRPr lang="ru-RU" sz="20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Темп роста прогноза 2018 года к прогнозу 2017 года, %</a:t>
                      </a:r>
                      <a:endParaRPr lang="ru-RU" sz="20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Темп роста прогноза 2019 года к прогнозу 2018 года, %</a:t>
                      </a:r>
                      <a:endParaRPr lang="ru-RU" sz="20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8989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Рост (снижение) прибыли прибыльных предприятий</a:t>
                      </a:r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102,9</a:t>
                      </a:r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102,9</a:t>
                      </a:r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8989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Индекс потребительских цен</a:t>
                      </a:r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106,2</a:t>
                      </a:r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105,6</a:t>
                      </a:r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7217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Фонд оплаты труда</a:t>
                      </a:r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103,2</a:t>
                      </a:r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103,8</a:t>
                      </a:r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8989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Остаточная балансовая стоимость</a:t>
                      </a:r>
                      <a:r>
                        <a:rPr lang="ru-RU" sz="2400" baseline="0" dirty="0" smtClean="0"/>
                        <a:t> основных фондов</a:t>
                      </a:r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100,5</a:t>
                      </a:r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100,9</a:t>
                      </a:r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" name="Picture 7" descr="D:\Презентации\картинки Малмыжский район\на титульный\malmyzh1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-15771"/>
            <a:ext cx="1403648" cy="15248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3642241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6512511" cy="1143000"/>
          </a:xfrm>
        </p:spPr>
        <p:txBody>
          <a:bodyPr/>
          <a:lstStyle/>
          <a:p>
            <a:pPr algn="ctr"/>
            <a:r>
              <a:rPr lang="ru-RU" sz="2400" dirty="0" smtClean="0"/>
              <a:t>Структура и динамика доходов бюджета района</a:t>
            </a:r>
            <a:endParaRPr lang="ru-RU" sz="2400" dirty="0"/>
          </a:p>
        </p:txBody>
      </p:sp>
      <p:pic>
        <p:nvPicPr>
          <p:cNvPr id="8" name="Picture 7" descr="D:\Презентации\картинки Малмыжский район\на титульный\malmyzh1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-9449"/>
            <a:ext cx="1403648" cy="15248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5" name="Таблица 2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986838443"/>
              </p:ext>
            </p:extLst>
          </p:nvPr>
        </p:nvGraphicFramePr>
        <p:xfrm>
          <a:off x="1698" y="1340767"/>
          <a:ext cx="9142303" cy="55172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4220"/>
                <a:gridCol w="1201906"/>
                <a:gridCol w="655482"/>
                <a:gridCol w="1216726"/>
                <a:gridCol w="640662"/>
                <a:gridCol w="1214446"/>
                <a:gridCol w="593164"/>
                <a:gridCol w="1152128"/>
                <a:gridCol w="683569"/>
              </a:tblGrid>
              <a:tr h="1479028">
                <a:tc rowSpan="2">
                  <a:txBody>
                    <a:bodyPr/>
                    <a:lstStyle/>
                    <a:p>
                      <a:pPr algn="ctr"/>
                      <a:r>
                        <a:rPr lang="ru-RU" sz="1600" i="1" dirty="0" smtClean="0">
                          <a:solidFill>
                            <a:schemeClr val="tx1"/>
                          </a:solidFill>
                        </a:rPr>
                        <a:t>Показатель</a:t>
                      </a:r>
                      <a:endParaRPr lang="ru-RU" sz="160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600" i="1" dirty="0" smtClean="0">
                          <a:solidFill>
                            <a:schemeClr val="tx1"/>
                          </a:solidFill>
                        </a:rPr>
                        <a:t>Прогноз 2025 года</a:t>
                      </a:r>
                      <a:endParaRPr lang="ru-RU" sz="160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solidFill>
                            <a:schemeClr val="tx1"/>
                          </a:solidFill>
                        </a:rPr>
                        <a:t>Структура, %</a:t>
                      </a:r>
                      <a:endParaRPr lang="ru-RU" sz="140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600" i="1" dirty="0" smtClean="0">
                          <a:solidFill>
                            <a:schemeClr val="tx1"/>
                          </a:solidFill>
                        </a:rPr>
                        <a:t>Прогноз</a:t>
                      </a:r>
                      <a:r>
                        <a:rPr lang="ru-RU" sz="1600" i="1" baseline="0" dirty="0" smtClean="0">
                          <a:solidFill>
                            <a:schemeClr val="tx1"/>
                          </a:solidFill>
                        </a:rPr>
                        <a:t> 2026 года</a:t>
                      </a:r>
                      <a:endParaRPr lang="ru-RU" sz="160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solidFill>
                            <a:schemeClr val="tx1"/>
                          </a:solidFill>
                        </a:rPr>
                        <a:t>Структура, %</a:t>
                      </a:r>
                      <a:endParaRPr lang="ru-RU" sz="140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i="1" dirty="0" smtClean="0">
                          <a:solidFill>
                            <a:schemeClr val="tx1"/>
                          </a:solidFill>
                        </a:rPr>
                        <a:t>Отклонение прогноза 2025 года от прогноза 2024 года</a:t>
                      </a:r>
                      <a:endParaRPr lang="ru-RU" sz="160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i="1" dirty="0" smtClean="0">
                          <a:solidFill>
                            <a:schemeClr val="tx1"/>
                          </a:solidFill>
                        </a:rPr>
                        <a:t>Отклонение прогноза 2026 года от прогноза 2025 года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3238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/>
                        <a:t>Сумма</a:t>
                      </a:r>
                      <a:endParaRPr lang="ru-RU" sz="14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/>
                        <a:t>%</a:t>
                      </a:r>
                      <a:endParaRPr lang="ru-RU" sz="14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/>
                        <a:t>Сумма </a:t>
                      </a:r>
                      <a:endParaRPr lang="ru-RU" sz="14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/>
                        <a:t>%</a:t>
                      </a:r>
                      <a:endParaRPr lang="ru-RU" sz="14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546003">
                <a:tc>
                  <a:txBody>
                    <a:bodyPr/>
                    <a:lstStyle/>
                    <a:p>
                      <a:r>
                        <a:rPr lang="ru-RU" sz="1600" b="1" i="1" dirty="0" smtClean="0"/>
                        <a:t>Доходы, всего</a:t>
                      </a:r>
                      <a:endParaRPr lang="ru-RU" sz="16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i="1" dirty="0" smtClean="0"/>
                        <a:t>739 757,99</a:t>
                      </a:r>
                      <a:endParaRPr lang="ru-RU" sz="16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i="1" dirty="0" smtClean="0"/>
                        <a:t>100</a:t>
                      </a:r>
                      <a:endParaRPr lang="ru-RU" sz="16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i="1" dirty="0" smtClean="0"/>
                        <a:t>643 735,87</a:t>
                      </a:r>
                      <a:endParaRPr lang="ru-RU" sz="16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i="1" dirty="0" smtClean="0"/>
                        <a:t>100</a:t>
                      </a:r>
                      <a:endParaRPr lang="ru-RU" sz="16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i="1" dirty="0" smtClean="0"/>
                        <a:t>62</a:t>
                      </a:r>
                      <a:r>
                        <a:rPr lang="ru-RU" sz="1600" i="1" baseline="0" dirty="0" smtClean="0"/>
                        <a:t> 229,3</a:t>
                      </a:r>
                      <a:endParaRPr lang="ru-RU" sz="16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i="1" dirty="0" smtClean="0"/>
                        <a:t>9,2</a:t>
                      </a:r>
                      <a:endParaRPr lang="ru-RU" sz="16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i="1" dirty="0" smtClean="0"/>
                        <a:t>-96 022,12</a:t>
                      </a:r>
                      <a:endParaRPr lang="ru-RU" sz="16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i="1" dirty="0" smtClean="0"/>
                        <a:t>13,0</a:t>
                      </a:r>
                      <a:endParaRPr lang="ru-RU" sz="16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78356">
                <a:tc>
                  <a:txBody>
                    <a:bodyPr/>
                    <a:lstStyle/>
                    <a:p>
                      <a:r>
                        <a:rPr lang="ru-RU" sz="1600" i="1" dirty="0" smtClean="0"/>
                        <a:t>в</a:t>
                      </a:r>
                      <a:r>
                        <a:rPr lang="ru-RU" sz="1600" i="1" baseline="0" dirty="0" smtClean="0"/>
                        <a:t> том числе</a:t>
                      </a:r>
                      <a:endParaRPr lang="ru-RU" sz="16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i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85363">
                <a:tc>
                  <a:txBody>
                    <a:bodyPr/>
                    <a:lstStyle/>
                    <a:p>
                      <a:r>
                        <a:rPr lang="ru-RU" sz="1600" b="1" i="1" dirty="0" smtClean="0"/>
                        <a:t>Налоговые</a:t>
                      </a:r>
                      <a:r>
                        <a:rPr lang="ru-RU" sz="1600" b="1" i="1" baseline="0" dirty="0" smtClean="0"/>
                        <a:t> доходы</a:t>
                      </a:r>
                      <a:endParaRPr lang="ru-RU" sz="16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i="1" dirty="0" smtClean="0"/>
                        <a:t>116 302,63</a:t>
                      </a:r>
                      <a:endParaRPr lang="ru-RU" sz="16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i="1" dirty="0" smtClean="0"/>
                        <a:t>15,7</a:t>
                      </a:r>
                      <a:endParaRPr lang="ru-RU" sz="16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i="1" dirty="0" smtClean="0"/>
                        <a:t>121 756,1</a:t>
                      </a:r>
                      <a:endParaRPr lang="ru-RU" sz="16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i="1" dirty="0" smtClean="0"/>
                        <a:t>18,9</a:t>
                      </a:r>
                      <a:endParaRPr lang="ru-RU" sz="16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i="1" dirty="0" smtClean="0"/>
                        <a:t>5 698,5</a:t>
                      </a:r>
                      <a:endParaRPr lang="ru-RU" sz="16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i="1" dirty="0" smtClean="0"/>
                        <a:t>5,2</a:t>
                      </a:r>
                      <a:endParaRPr lang="ru-RU" sz="16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i="1" dirty="0" smtClean="0"/>
                        <a:t>5 453,5</a:t>
                      </a:r>
                      <a:endParaRPr lang="ru-RU" sz="16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i="1" dirty="0" smtClean="0"/>
                        <a:t>4,7</a:t>
                      </a:r>
                      <a:endParaRPr lang="ru-RU" sz="16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731335">
                <a:tc>
                  <a:txBody>
                    <a:bodyPr/>
                    <a:lstStyle/>
                    <a:p>
                      <a:r>
                        <a:rPr lang="ru-RU" sz="1600" b="1" i="1" dirty="0" smtClean="0"/>
                        <a:t>Неналоговые доходы</a:t>
                      </a:r>
                      <a:endParaRPr lang="ru-RU" sz="16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i="1" dirty="0" smtClean="0"/>
                        <a:t>33 356,9</a:t>
                      </a:r>
                      <a:endParaRPr lang="ru-RU" sz="16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i="1" dirty="0" smtClean="0"/>
                        <a:t>4,5</a:t>
                      </a:r>
                      <a:endParaRPr lang="ru-RU" sz="16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i="1" dirty="0" smtClean="0"/>
                        <a:t>33 990,7</a:t>
                      </a:r>
                      <a:endParaRPr lang="ru-RU" sz="16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i="1" dirty="0" smtClean="0"/>
                        <a:t>5,3</a:t>
                      </a:r>
                      <a:endParaRPr lang="ru-RU" sz="16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i="1" dirty="0" smtClean="0"/>
                        <a:t>-780,1</a:t>
                      </a:r>
                      <a:endParaRPr lang="ru-RU" sz="16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i="1" dirty="0" smtClean="0"/>
                        <a:t>-2,3</a:t>
                      </a:r>
                      <a:endParaRPr lang="ru-RU" sz="16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i="1" dirty="0" smtClean="0"/>
                        <a:t>724,8</a:t>
                      </a:r>
                      <a:endParaRPr lang="ru-RU" sz="16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i="1" dirty="0" smtClean="0"/>
                        <a:t>2,2</a:t>
                      </a:r>
                      <a:endParaRPr lang="ru-RU" sz="16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064765">
                <a:tc>
                  <a:txBody>
                    <a:bodyPr/>
                    <a:lstStyle/>
                    <a:p>
                      <a:r>
                        <a:rPr lang="ru-RU" sz="1600" b="1" i="1" dirty="0" smtClean="0"/>
                        <a:t>Безвозмездные поступления</a:t>
                      </a:r>
                      <a:endParaRPr lang="ru-RU" sz="16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i="1" dirty="0" smtClean="0"/>
                        <a:t>590 189,46</a:t>
                      </a:r>
                      <a:endParaRPr lang="ru-RU" sz="16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i="1" dirty="0" smtClean="0"/>
                        <a:t>79,8</a:t>
                      </a:r>
                      <a:endParaRPr lang="ru-RU" sz="16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i="1" dirty="0" smtClean="0"/>
                        <a:t>487 989,1</a:t>
                      </a:r>
                      <a:endParaRPr lang="ru-RU" sz="16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i="1" dirty="0" smtClean="0"/>
                        <a:t>75,8</a:t>
                      </a:r>
                      <a:endParaRPr lang="ru-RU" sz="16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i="1" dirty="0" smtClean="0"/>
                        <a:t>57 310,9</a:t>
                      </a:r>
                      <a:endParaRPr lang="ru-RU" sz="16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i="1" dirty="0" smtClean="0"/>
                        <a:t>10,8</a:t>
                      </a:r>
                      <a:endParaRPr lang="ru-RU" sz="16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i="1" dirty="0" smtClean="0"/>
                        <a:t>-100 200,4</a:t>
                      </a:r>
                      <a:endParaRPr lang="ru-RU" sz="16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i="1" dirty="0" smtClean="0"/>
                        <a:t>17,3</a:t>
                      </a:r>
                      <a:endParaRPr lang="ru-RU" sz="16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9549529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75" y="0"/>
            <a:ext cx="8083617" cy="692696"/>
          </a:xfrm>
        </p:spPr>
        <p:txBody>
          <a:bodyPr/>
          <a:lstStyle/>
          <a:p>
            <a:pPr algn="ctr"/>
            <a:r>
              <a:rPr lang="ru-RU" sz="2400" dirty="0" smtClean="0"/>
              <a:t>Динамика налоговых и неналоговых доходов</a:t>
            </a:r>
            <a:endParaRPr lang="ru-RU" sz="24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="" xmlns:p14="http://schemas.microsoft.com/office/powerpoint/2010/main" val="126020860"/>
              </p:ext>
            </p:extLst>
          </p:nvPr>
        </p:nvGraphicFramePr>
        <p:xfrm>
          <a:off x="0" y="548677"/>
          <a:ext cx="9036496" cy="578677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4499992"/>
                <a:gridCol w="1080120"/>
                <a:gridCol w="1062411"/>
                <a:gridCol w="1197924"/>
                <a:gridCol w="1196049"/>
              </a:tblGrid>
              <a:tr h="9784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solidFill>
                            <a:schemeClr val="tx1"/>
                          </a:solidFill>
                          <a:effectLst/>
                        </a:rPr>
                        <a:t>Наименование </a:t>
                      </a:r>
                      <a:r>
                        <a:rPr lang="ru-RU" sz="1300" dirty="0">
                          <a:solidFill>
                            <a:schemeClr val="tx1"/>
                          </a:solidFill>
                          <a:effectLst/>
                        </a:rPr>
                        <a:t>показателей</a:t>
                      </a:r>
                      <a:endParaRPr lang="ru-RU" sz="13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solidFill>
                            <a:schemeClr val="tx1"/>
                          </a:solidFill>
                          <a:effectLst/>
                        </a:rPr>
                        <a:t>Прогноз </a:t>
                      </a:r>
                      <a:r>
                        <a:rPr lang="ru-RU" sz="1300" dirty="0">
                          <a:solidFill>
                            <a:schemeClr val="tx1"/>
                          </a:solidFill>
                          <a:effectLst/>
                        </a:rPr>
                        <a:t>на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chemeClr val="tx1"/>
                          </a:solidFill>
                          <a:effectLst/>
                        </a:rPr>
                        <a:t>2018 </a:t>
                      </a:r>
                      <a:r>
                        <a:rPr lang="ru-RU" sz="1300" dirty="0" smtClean="0">
                          <a:solidFill>
                            <a:schemeClr val="tx1"/>
                          </a:solidFill>
                          <a:effectLst/>
                        </a:rPr>
                        <a:t>год, тыс. руб.</a:t>
                      </a:r>
                      <a:endParaRPr lang="ru-RU" sz="13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solidFill>
                            <a:schemeClr val="tx1"/>
                          </a:solidFill>
                          <a:effectLst/>
                        </a:rPr>
                        <a:t>Прогноз </a:t>
                      </a:r>
                      <a:r>
                        <a:rPr lang="ru-RU" sz="1300" dirty="0">
                          <a:solidFill>
                            <a:schemeClr val="tx1"/>
                          </a:solidFill>
                          <a:effectLst/>
                        </a:rPr>
                        <a:t>на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chemeClr val="tx1"/>
                          </a:solidFill>
                          <a:effectLst/>
                        </a:rPr>
                        <a:t>2019 </a:t>
                      </a:r>
                      <a:r>
                        <a:rPr lang="ru-RU" sz="1300" dirty="0" smtClean="0">
                          <a:solidFill>
                            <a:schemeClr val="tx1"/>
                          </a:solidFill>
                          <a:effectLst/>
                        </a:rPr>
                        <a:t>год, тыс. руб.</a:t>
                      </a:r>
                      <a:endParaRPr lang="ru-RU" sz="13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solidFill>
                            <a:schemeClr val="tx1"/>
                          </a:solidFill>
                          <a:effectLst/>
                        </a:rPr>
                        <a:t>Темп роста прогноза 2018 года к прогнозу 2017 года, %</a:t>
                      </a:r>
                      <a:endParaRPr lang="ru-RU" sz="130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403225" algn="l"/>
                        </a:tabLst>
                      </a:pPr>
                      <a:r>
                        <a:rPr lang="ru-RU" sz="1300" dirty="0">
                          <a:solidFill>
                            <a:schemeClr val="tx1"/>
                          </a:solidFill>
                          <a:effectLst/>
                        </a:rPr>
                        <a:t>Темп роста прогноза 2019 года к прогнозу 2018 года, %</a:t>
                      </a:r>
                      <a:endParaRPr lang="ru-RU" sz="130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4425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ysClr val="windowText" lastClr="000000"/>
                          </a:solidFill>
                          <a:effectLst/>
                        </a:rPr>
                        <a:t>Налоговые и неналоговые доходы всего, в том числе:</a:t>
                      </a:r>
                      <a:endParaRPr lang="ru-RU" sz="1400" b="1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ysClr val="windowText" lastClr="000000"/>
                          </a:solidFill>
                          <a:effectLst/>
                        </a:rPr>
                        <a:t>108318,8</a:t>
                      </a:r>
                      <a:endParaRPr lang="ru-RU" sz="1400" b="1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ysClr val="windowText" lastClr="000000"/>
                          </a:solidFill>
                          <a:effectLst/>
                        </a:rPr>
                        <a:t>112617,3</a:t>
                      </a:r>
                      <a:endParaRPr lang="ru-RU" sz="1400" b="1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ysClr val="windowText" lastClr="000000"/>
                          </a:solidFill>
                          <a:effectLst/>
                        </a:rPr>
                        <a:t>104,0</a:t>
                      </a:r>
                      <a:endParaRPr lang="ru-RU" sz="1400" b="1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3225" algn="l"/>
                        </a:tabLst>
                      </a:pPr>
                      <a:r>
                        <a:rPr lang="ru-RU" sz="1400" b="1" dirty="0">
                          <a:solidFill>
                            <a:sysClr val="windowText" lastClr="000000"/>
                          </a:solidFill>
                          <a:effectLst/>
                        </a:rPr>
                        <a:t>104,0</a:t>
                      </a:r>
                      <a:endParaRPr lang="ru-RU" sz="1400" b="1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2212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ysClr val="windowText" lastClr="000000"/>
                          </a:solidFill>
                          <a:effectLst/>
                        </a:rPr>
                        <a:t>Налог на доходы физических лиц 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ysClr val="windowText" lastClr="000000"/>
                          </a:solidFill>
                          <a:effectLst/>
                        </a:rPr>
                        <a:t>27086,2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ysClr val="windowText" lastClr="000000"/>
                          </a:solidFill>
                          <a:effectLst/>
                        </a:rPr>
                        <a:t>28107,3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ysClr val="windowText" lastClr="000000"/>
                          </a:solidFill>
                          <a:effectLst/>
                        </a:rPr>
                        <a:t>103,2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ysClr val="windowText" lastClr="000000"/>
                          </a:solidFill>
                          <a:effectLst/>
                        </a:rPr>
                        <a:t>103,8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2898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ysClr val="windowText" lastClr="000000"/>
                          </a:solidFill>
                          <a:effectLst/>
                        </a:rPr>
                        <a:t>Доходы от уплаты акцизов на нефтепродукты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>
                          <a:solidFill>
                            <a:sysClr val="windowText" lastClr="000000"/>
                          </a:solidFill>
                          <a:effectLst/>
                        </a:rPr>
                        <a:t>4 631,4</a:t>
                      </a:r>
                      <a:endParaRPr lang="ru-RU" sz="1400" b="0">
                        <a:solidFill>
                          <a:sysClr val="windowText" lastClr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ysClr val="windowText" lastClr="000000"/>
                          </a:solidFill>
                          <a:effectLst/>
                        </a:rPr>
                        <a:t>5 052,0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>
                          <a:solidFill>
                            <a:sysClr val="windowText" lastClr="000000"/>
                          </a:solidFill>
                          <a:effectLst/>
                        </a:rPr>
                        <a:t>96,7</a:t>
                      </a:r>
                      <a:endParaRPr lang="ru-RU" sz="1400" b="0">
                        <a:solidFill>
                          <a:sysClr val="windowText" lastClr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>
                          <a:solidFill>
                            <a:sysClr val="windowText" lastClr="000000"/>
                          </a:solidFill>
                          <a:effectLst/>
                        </a:rPr>
                        <a:t>109,1</a:t>
                      </a:r>
                      <a:endParaRPr lang="ru-RU" sz="1400" b="0">
                        <a:solidFill>
                          <a:sysClr val="windowText" lastClr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4425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ysClr val="windowText" lastClr="000000"/>
                          </a:solidFill>
                          <a:effectLst/>
                        </a:rPr>
                        <a:t>Налог, взимаемый в связи с применением упрощенной системы налогообложения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ysClr val="windowText" lastClr="000000"/>
                          </a:solidFill>
                          <a:effectLst/>
                        </a:rPr>
                        <a:t>19997,6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ysClr val="windowText" lastClr="000000"/>
                          </a:solidFill>
                          <a:effectLst/>
                        </a:rPr>
                        <a:t>20944,3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>
                          <a:solidFill>
                            <a:sysClr val="windowText" lastClr="000000"/>
                          </a:solidFill>
                          <a:effectLst/>
                        </a:rPr>
                        <a:t>104,4</a:t>
                      </a:r>
                      <a:endParaRPr lang="ru-RU" sz="1400" b="0">
                        <a:solidFill>
                          <a:sysClr val="windowText" lastClr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>
                          <a:solidFill>
                            <a:sysClr val="windowText" lastClr="000000"/>
                          </a:solidFill>
                          <a:effectLst/>
                        </a:rPr>
                        <a:t>104,7</a:t>
                      </a:r>
                      <a:endParaRPr lang="ru-RU" sz="1400" b="0">
                        <a:solidFill>
                          <a:sysClr val="windowText" lastClr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2212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ysClr val="windowText" lastClr="000000"/>
                          </a:solidFill>
                          <a:effectLst/>
                        </a:rPr>
                        <a:t>Единый налог на вмененный доход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>
                          <a:solidFill>
                            <a:sysClr val="windowText" lastClr="000000"/>
                          </a:solidFill>
                          <a:effectLst/>
                        </a:rPr>
                        <a:t>10920,1</a:t>
                      </a:r>
                      <a:endParaRPr lang="ru-RU" sz="1400" b="0">
                        <a:solidFill>
                          <a:sysClr val="windowText" lastClr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ysClr val="windowText" lastClr="000000"/>
                          </a:solidFill>
                          <a:effectLst/>
                        </a:rPr>
                        <a:t>11531,7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>
                          <a:solidFill>
                            <a:sysClr val="windowText" lastClr="000000"/>
                          </a:solidFill>
                          <a:effectLst/>
                        </a:rPr>
                        <a:t>106,2</a:t>
                      </a:r>
                      <a:endParaRPr lang="ru-RU" sz="1400" b="0">
                        <a:solidFill>
                          <a:sysClr val="windowText" lastClr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>
                          <a:solidFill>
                            <a:sysClr val="windowText" lastClr="000000"/>
                          </a:solidFill>
                          <a:effectLst/>
                        </a:rPr>
                        <a:t>105,6</a:t>
                      </a:r>
                      <a:endParaRPr lang="ru-RU" sz="1400" b="0">
                        <a:solidFill>
                          <a:sysClr val="windowText" lastClr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2212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ysClr val="windowText" lastClr="000000"/>
                          </a:solidFill>
                          <a:effectLst/>
                        </a:rPr>
                        <a:t>Единый сельскохозяйственный налог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ysClr val="windowText" lastClr="000000"/>
                          </a:solidFill>
                          <a:effectLst/>
                        </a:rPr>
                        <a:t>467,8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ysClr val="windowText" lastClr="000000"/>
                          </a:solidFill>
                          <a:effectLst/>
                        </a:rPr>
                        <a:t>479,0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>
                          <a:solidFill>
                            <a:sysClr val="windowText" lastClr="000000"/>
                          </a:solidFill>
                          <a:effectLst/>
                        </a:rPr>
                        <a:t>102,1</a:t>
                      </a:r>
                      <a:endParaRPr lang="ru-RU" sz="1400" b="0">
                        <a:solidFill>
                          <a:sysClr val="windowText" lastClr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>
                          <a:solidFill>
                            <a:sysClr val="windowText" lastClr="000000"/>
                          </a:solidFill>
                          <a:effectLst/>
                        </a:rPr>
                        <a:t>102,4</a:t>
                      </a:r>
                      <a:endParaRPr lang="ru-RU" sz="1400" b="0">
                        <a:solidFill>
                          <a:sysClr val="windowText" lastClr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4425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ysClr val="windowText" lastClr="000000"/>
                          </a:solidFill>
                          <a:effectLst/>
                        </a:rPr>
                        <a:t>Налог, взимаемый в связи с применением патентной системы налогообложения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>
                          <a:solidFill>
                            <a:sysClr val="windowText" lastClr="000000"/>
                          </a:solidFill>
                          <a:effectLst/>
                        </a:rPr>
                        <a:t>478,6</a:t>
                      </a:r>
                      <a:endParaRPr lang="ru-RU" sz="1400" b="0">
                        <a:solidFill>
                          <a:sysClr val="windowText" lastClr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ysClr val="windowText" lastClr="000000"/>
                          </a:solidFill>
                          <a:effectLst/>
                        </a:rPr>
                        <a:t>504,4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ysClr val="windowText" lastClr="000000"/>
                          </a:solidFill>
                          <a:effectLst/>
                        </a:rPr>
                        <a:t>105,6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>
                          <a:solidFill>
                            <a:sysClr val="windowText" lastClr="000000"/>
                          </a:solidFill>
                          <a:effectLst/>
                        </a:rPr>
                        <a:t>105,4</a:t>
                      </a:r>
                      <a:endParaRPr lang="ru-RU" sz="1400" b="0">
                        <a:solidFill>
                          <a:sysClr val="windowText" lastClr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2212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ysClr val="windowText" lastClr="000000"/>
                          </a:solidFill>
                          <a:effectLst/>
                        </a:rPr>
                        <a:t>Налог на имущество организаций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>
                          <a:solidFill>
                            <a:sysClr val="windowText" lastClr="000000"/>
                          </a:solidFill>
                          <a:effectLst/>
                        </a:rPr>
                        <a:t>4395,9</a:t>
                      </a:r>
                      <a:endParaRPr lang="ru-RU" sz="1400" b="0">
                        <a:solidFill>
                          <a:sysClr val="windowText" lastClr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ysClr val="windowText" lastClr="000000"/>
                          </a:solidFill>
                          <a:effectLst/>
                        </a:rPr>
                        <a:t>4435,4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ysClr val="windowText" lastClr="000000"/>
                          </a:solidFill>
                          <a:effectLst/>
                        </a:rPr>
                        <a:t>100,5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>
                          <a:solidFill>
                            <a:sysClr val="windowText" lastClr="000000"/>
                          </a:solidFill>
                          <a:effectLst/>
                        </a:rPr>
                        <a:t>100,9</a:t>
                      </a:r>
                      <a:endParaRPr lang="ru-RU" sz="1400" b="0">
                        <a:solidFill>
                          <a:sysClr val="windowText" lastClr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221249">
                <a:tc>
                  <a:txBody>
                    <a:bodyPr/>
                    <a:lstStyle/>
                    <a:p>
                      <a:r>
                        <a:rPr lang="ru-RU" sz="1400" b="0" dirty="0">
                          <a:solidFill>
                            <a:sysClr val="windowText" lastClr="000000"/>
                          </a:solidFill>
                          <a:effectLst/>
                        </a:rPr>
                        <a:t>Госпошлина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>
                          <a:solidFill>
                            <a:sysClr val="windowText" lastClr="000000"/>
                          </a:solidFill>
                          <a:effectLst/>
                        </a:rPr>
                        <a:t>1100,0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>
                          <a:solidFill>
                            <a:sysClr val="windowText" lastClr="000000"/>
                          </a:solidFill>
                          <a:effectLst/>
                        </a:rPr>
                        <a:t>1100,0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>
                          <a:solidFill>
                            <a:sysClr val="windowText" lastClr="000000"/>
                          </a:solidFill>
                          <a:effectLst/>
                        </a:rPr>
                        <a:t>100,0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>
                          <a:solidFill>
                            <a:sysClr val="windowText" lastClr="000000"/>
                          </a:solidFill>
                          <a:effectLst/>
                        </a:rPr>
                        <a:t>100,0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442500">
                <a:tc>
                  <a:txBody>
                    <a:bodyPr/>
                    <a:lstStyle/>
                    <a:p>
                      <a:r>
                        <a:rPr lang="ru-RU" sz="1400" b="0" dirty="0">
                          <a:solidFill>
                            <a:sysClr val="windowText" lastClr="000000"/>
                          </a:solidFill>
                          <a:effectLst/>
                        </a:rPr>
                        <a:t>Доходы, получаемые в виде арендной платы за земельные участки 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>
                          <a:solidFill>
                            <a:sysClr val="windowText" lastClr="000000"/>
                          </a:solidFill>
                          <a:effectLst/>
                        </a:rPr>
                        <a:t>2339,8</a:t>
                      </a:r>
                      <a:endParaRPr lang="ru-RU" sz="1400" b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>
                          <a:solidFill>
                            <a:sysClr val="windowText" lastClr="000000"/>
                          </a:solidFill>
                          <a:effectLst/>
                        </a:rPr>
                        <a:t>2339,8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>
                          <a:solidFill>
                            <a:sysClr val="windowText" lastClr="000000"/>
                          </a:solidFill>
                          <a:effectLst/>
                        </a:rPr>
                        <a:t>100,0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>
                          <a:solidFill>
                            <a:sysClr val="windowText" lastClr="000000"/>
                          </a:solidFill>
                          <a:effectLst/>
                        </a:rPr>
                        <a:t>100,0</a:t>
                      </a:r>
                      <a:endParaRPr lang="ru-RU" sz="1400" b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221249">
                <a:tc>
                  <a:txBody>
                    <a:bodyPr/>
                    <a:lstStyle/>
                    <a:p>
                      <a:r>
                        <a:rPr lang="ru-RU" sz="1400" b="0" dirty="0">
                          <a:solidFill>
                            <a:sysClr val="windowText" lastClr="000000"/>
                          </a:solidFill>
                          <a:effectLst/>
                        </a:rPr>
                        <a:t>Доходы от сдачи в аренду имущества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>
                          <a:solidFill>
                            <a:sysClr val="windowText" lastClr="000000"/>
                          </a:solidFill>
                          <a:effectLst/>
                        </a:rPr>
                        <a:t>4727,5</a:t>
                      </a:r>
                      <a:endParaRPr lang="ru-RU" sz="1400" b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>
                          <a:solidFill>
                            <a:sysClr val="windowText" lastClr="000000"/>
                          </a:solidFill>
                          <a:effectLst/>
                        </a:rPr>
                        <a:t>4727,5</a:t>
                      </a:r>
                      <a:endParaRPr lang="ru-RU" sz="1400" b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>
                          <a:solidFill>
                            <a:sysClr val="windowText" lastClr="000000"/>
                          </a:solidFill>
                          <a:effectLst/>
                        </a:rPr>
                        <a:t>100,0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>
                          <a:solidFill>
                            <a:sysClr val="windowText" lastClr="000000"/>
                          </a:solidFill>
                          <a:effectLst/>
                        </a:rPr>
                        <a:t>100,0</a:t>
                      </a:r>
                      <a:endParaRPr lang="ru-RU" sz="1400" b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302559">
                <a:tc>
                  <a:txBody>
                    <a:bodyPr/>
                    <a:lstStyle/>
                    <a:p>
                      <a:r>
                        <a:rPr lang="ru-RU" sz="1400" b="0" dirty="0">
                          <a:solidFill>
                            <a:sysClr val="windowText" lastClr="000000"/>
                          </a:solidFill>
                          <a:effectLst/>
                        </a:rPr>
                        <a:t>Прочие поступления от использования имущества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8,0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8,0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>
                          <a:solidFill>
                            <a:sysClr val="windowText" lastClr="000000"/>
                          </a:solidFill>
                          <a:effectLst/>
                        </a:rPr>
                        <a:t>100,0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>
                          <a:solidFill>
                            <a:sysClr val="windowText" lastClr="000000"/>
                          </a:solidFill>
                          <a:effectLst/>
                        </a:rPr>
                        <a:t>100,0</a:t>
                      </a:r>
                      <a:endParaRPr lang="ru-RU" sz="1400" b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4425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ysClr val="windowText" lastClr="000000"/>
                          </a:solidFill>
                          <a:effectLst/>
                        </a:rPr>
                        <a:t>Плата за негативное воздействие на окружающую среду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>
                          <a:solidFill>
                            <a:sysClr val="windowText" lastClr="000000"/>
                          </a:solidFill>
                          <a:effectLst/>
                        </a:rPr>
                        <a:t>211,5</a:t>
                      </a:r>
                      <a:endParaRPr lang="ru-RU" sz="1400" b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>
                          <a:solidFill>
                            <a:sysClr val="windowText" lastClr="000000"/>
                          </a:solidFill>
                          <a:effectLst/>
                        </a:rPr>
                        <a:t>228,5</a:t>
                      </a:r>
                      <a:endParaRPr lang="ru-RU" sz="1400" b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>
                          <a:solidFill>
                            <a:sysClr val="windowText" lastClr="000000"/>
                          </a:solidFill>
                          <a:effectLst/>
                        </a:rPr>
                        <a:t>108,0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>
                          <a:solidFill>
                            <a:sysClr val="windowText" lastClr="000000"/>
                          </a:solidFill>
                          <a:effectLst/>
                        </a:rPr>
                        <a:t>108,0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2212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ysClr val="windowText" lastClr="000000"/>
                          </a:solidFill>
                          <a:effectLst/>
                        </a:rPr>
                        <a:t>Доходы от платных услуг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>
                          <a:solidFill>
                            <a:sysClr val="windowText" lastClr="000000"/>
                          </a:solidFill>
                          <a:effectLst/>
                        </a:rPr>
                        <a:t>28032,7</a:t>
                      </a:r>
                      <a:endParaRPr lang="ru-RU" sz="1400" b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>
                          <a:solidFill>
                            <a:sysClr val="windowText" lastClr="000000"/>
                          </a:solidFill>
                          <a:effectLst/>
                        </a:rPr>
                        <a:t>29350,3</a:t>
                      </a:r>
                      <a:endParaRPr lang="ru-RU" sz="1400" b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>
                          <a:solidFill>
                            <a:sysClr val="windowText" lastClr="000000"/>
                          </a:solidFill>
                          <a:effectLst/>
                        </a:rPr>
                        <a:t>105,5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>
                          <a:solidFill>
                            <a:sysClr val="windowText" lastClr="000000"/>
                          </a:solidFill>
                          <a:effectLst/>
                        </a:rPr>
                        <a:t>104,7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2212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ysClr val="windowText" lastClr="000000"/>
                          </a:solidFill>
                          <a:effectLst/>
                        </a:rPr>
                        <a:t>Доходы от компенсации затрат государства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>
                          <a:solidFill>
                            <a:sysClr val="windowText" lastClr="000000"/>
                          </a:solidFill>
                          <a:effectLst/>
                        </a:rPr>
                        <a:t>527,9</a:t>
                      </a:r>
                      <a:endParaRPr lang="ru-RU" sz="1400" b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>
                          <a:solidFill>
                            <a:sysClr val="windowText" lastClr="000000"/>
                          </a:solidFill>
                          <a:effectLst/>
                        </a:rPr>
                        <a:t>552,7</a:t>
                      </a:r>
                      <a:endParaRPr lang="ru-RU" sz="1400" b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>
                          <a:solidFill>
                            <a:sysClr val="windowText" lastClr="000000"/>
                          </a:solidFill>
                          <a:effectLst/>
                        </a:rPr>
                        <a:t>105,5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>
                          <a:solidFill>
                            <a:sysClr val="windowText" lastClr="000000"/>
                          </a:solidFill>
                          <a:effectLst/>
                        </a:rPr>
                        <a:t>104,7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221249">
                <a:tc>
                  <a:txBody>
                    <a:bodyPr/>
                    <a:lstStyle/>
                    <a:p>
                      <a:r>
                        <a:rPr lang="ru-RU" sz="1400" b="0" dirty="0">
                          <a:solidFill>
                            <a:sysClr val="windowText" lastClr="000000"/>
                          </a:solidFill>
                          <a:effectLst/>
                        </a:rPr>
                        <a:t>Доходы от продажи имущества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>
                          <a:solidFill>
                            <a:sysClr val="windowText" lastClr="000000"/>
                          </a:solidFill>
                          <a:effectLst/>
                        </a:rPr>
                        <a:t>0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>
                          <a:solidFill>
                            <a:sysClr val="windowText" lastClr="000000"/>
                          </a:solidFill>
                          <a:effectLst/>
                        </a:rPr>
                        <a:t>0</a:t>
                      </a:r>
                      <a:endParaRPr lang="ru-RU" sz="1400" b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>
                          <a:solidFill>
                            <a:sysClr val="windowText" lastClr="000000"/>
                          </a:solidFill>
                          <a:effectLst/>
                        </a:rPr>
                        <a:t>0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>
                          <a:solidFill>
                            <a:sysClr val="windowText" lastClr="000000"/>
                          </a:solidFill>
                          <a:effectLst/>
                        </a:rPr>
                        <a:t>0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Заголовок 1"/>
          <p:cNvSpPr txBox="1">
            <a:spLocks/>
          </p:cNvSpPr>
          <p:nvPr/>
        </p:nvSpPr>
        <p:spPr>
          <a:xfrm>
            <a:off x="16775" y="0"/>
            <a:ext cx="8083617" cy="692696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pPr marL="320040" marR="0" lvl="0" indent="-32004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chemeClr val="tx1"/>
                  </a:gs>
                  <a:gs pos="40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2">
                      <a:alpha val="65000"/>
                    </a:schemeClr>
                  </a:gs>
                </a:gsLst>
                <a:lin ang="5400000" scaled="0"/>
              </a:gradFill>
              <a:effectLst>
                <a:reflection blurRad="6350" stA="55000" endA="300" endPos="455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8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26020860"/>
              </p:ext>
            </p:extLst>
          </p:nvPr>
        </p:nvGraphicFramePr>
        <p:xfrm>
          <a:off x="0" y="548677"/>
          <a:ext cx="9036496" cy="578677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4499992"/>
                <a:gridCol w="1080120"/>
                <a:gridCol w="1062411"/>
                <a:gridCol w="1197924"/>
                <a:gridCol w="1196049"/>
              </a:tblGrid>
              <a:tr h="9784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solidFill>
                            <a:schemeClr val="tx1"/>
                          </a:solidFill>
                          <a:effectLst/>
                        </a:rPr>
                        <a:t>Наименование </a:t>
                      </a:r>
                      <a:r>
                        <a:rPr lang="ru-RU" sz="1300" dirty="0">
                          <a:solidFill>
                            <a:schemeClr val="tx1"/>
                          </a:solidFill>
                          <a:effectLst/>
                        </a:rPr>
                        <a:t>показателей</a:t>
                      </a:r>
                      <a:endParaRPr lang="ru-RU" sz="13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solidFill>
                            <a:schemeClr val="tx1"/>
                          </a:solidFill>
                          <a:effectLst/>
                        </a:rPr>
                        <a:t>Прогноз </a:t>
                      </a:r>
                      <a:r>
                        <a:rPr lang="ru-RU" sz="1300" dirty="0">
                          <a:solidFill>
                            <a:schemeClr val="tx1"/>
                          </a:solidFill>
                          <a:effectLst/>
                        </a:rPr>
                        <a:t>на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solidFill>
                            <a:schemeClr val="tx1"/>
                          </a:solidFill>
                          <a:effectLst/>
                        </a:rPr>
                        <a:t>2025 год, тыс. руб.</a:t>
                      </a:r>
                      <a:endParaRPr lang="ru-RU" sz="13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solidFill>
                            <a:schemeClr val="tx1"/>
                          </a:solidFill>
                          <a:effectLst/>
                        </a:rPr>
                        <a:t>Прогноз </a:t>
                      </a:r>
                      <a:r>
                        <a:rPr lang="ru-RU" sz="1300" dirty="0">
                          <a:solidFill>
                            <a:schemeClr val="tx1"/>
                          </a:solidFill>
                          <a:effectLst/>
                        </a:rPr>
                        <a:t>на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solidFill>
                            <a:schemeClr val="tx1"/>
                          </a:solidFill>
                          <a:effectLst/>
                        </a:rPr>
                        <a:t>2026 год, тыс. руб.</a:t>
                      </a:r>
                      <a:endParaRPr lang="ru-RU" sz="13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solidFill>
                            <a:schemeClr val="tx1"/>
                          </a:solidFill>
                          <a:effectLst/>
                        </a:rPr>
                        <a:t>Темп роста прогноза </a:t>
                      </a:r>
                      <a:r>
                        <a:rPr lang="ru-RU" sz="1300" dirty="0" smtClean="0">
                          <a:solidFill>
                            <a:schemeClr val="tx1"/>
                          </a:solidFill>
                          <a:effectLst/>
                        </a:rPr>
                        <a:t>2025 </a:t>
                      </a:r>
                      <a:r>
                        <a:rPr lang="ru-RU" sz="1300" dirty="0">
                          <a:solidFill>
                            <a:schemeClr val="tx1"/>
                          </a:solidFill>
                          <a:effectLst/>
                        </a:rPr>
                        <a:t>года к прогнозу </a:t>
                      </a:r>
                      <a:r>
                        <a:rPr lang="ru-RU" sz="1300" dirty="0" smtClean="0">
                          <a:solidFill>
                            <a:schemeClr val="tx1"/>
                          </a:solidFill>
                          <a:effectLst/>
                        </a:rPr>
                        <a:t>2024 </a:t>
                      </a:r>
                      <a:r>
                        <a:rPr lang="ru-RU" sz="1300" dirty="0">
                          <a:solidFill>
                            <a:schemeClr val="tx1"/>
                          </a:solidFill>
                          <a:effectLst/>
                        </a:rPr>
                        <a:t>года, %</a:t>
                      </a:r>
                      <a:endParaRPr lang="ru-RU" sz="130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403225" algn="l"/>
                        </a:tabLst>
                      </a:pPr>
                      <a:r>
                        <a:rPr lang="ru-RU" sz="1300" dirty="0">
                          <a:solidFill>
                            <a:schemeClr val="tx1"/>
                          </a:solidFill>
                          <a:effectLst/>
                        </a:rPr>
                        <a:t>Темп роста прогноза </a:t>
                      </a:r>
                      <a:r>
                        <a:rPr lang="ru-RU" sz="1300" dirty="0" smtClean="0">
                          <a:solidFill>
                            <a:schemeClr val="tx1"/>
                          </a:solidFill>
                          <a:effectLst/>
                        </a:rPr>
                        <a:t>2026 </a:t>
                      </a:r>
                      <a:r>
                        <a:rPr lang="ru-RU" sz="1300" dirty="0">
                          <a:solidFill>
                            <a:schemeClr val="tx1"/>
                          </a:solidFill>
                          <a:effectLst/>
                        </a:rPr>
                        <a:t>года к прогнозу </a:t>
                      </a:r>
                      <a:r>
                        <a:rPr lang="ru-RU" sz="1300" dirty="0" smtClean="0">
                          <a:solidFill>
                            <a:schemeClr val="tx1"/>
                          </a:solidFill>
                          <a:effectLst/>
                        </a:rPr>
                        <a:t>2025 </a:t>
                      </a:r>
                      <a:r>
                        <a:rPr lang="ru-RU" sz="1300" dirty="0">
                          <a:solidFill>
                            <a:schemeClr val="tx1"/>
                          </a:solidFill>
                          <a:effectLst/>
                        </a:rPr>
                        <a:t>года, %</a:t>
                      </a:r>
                      <a:endParaRPr lang="ru-RU" sz="130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4425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ysClr val="windowText" lastClr="000000"/>
                          </a:solidFill>
                          <a:effectLst/>
                        </a:rPr>
                        <a:t>Налоговые и неналоговые доходы всего, в том числе:</a:t>
                      </a:r>
                      <a:endParaRPr lang="ru-RU" sz="1400" b="1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116 302,6</a:t>
                      </a:r>
                      <a:endParaRPr lang="ru-RU" sz="1400" b="1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121 756,1</a:t>
                      </a:r>
                      <a:endParaRPr lang="ru-RU" sz="1400" b="1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110,1</a:t>
                      </a:r>
                      <a:endParaRPr lang="ru-RU" sz="1400" b="1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03225" algn="l"/>
                        </a:tabLst>
                      </a:pPr>
                      <a:r>
                        <a:rPr lang="ru-RU" sz="1400" b="1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104,7</a:t>
                      </a:r>
                      <a:endParaRPr lang="ru-RU" sz="1400" b="1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2212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ysClr val="windowText" lastClr="000000"/>
                          </a:solidFill>
                          <a:effectLst/>
                        </a:rPr>
                        <a:t>Налог на доходы физических лиц 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54 101,13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57 739,8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106,9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106,7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2898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ysClr val="windowText" lastClr="000000"/>
                          </a:solidFill>
                          <a:effectLst/>
                        </a:rPr>
                        <a:t>Доходы от уплаты акцизов на нефтепродукты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8 533,5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8 596,3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103,0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100,7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4425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ysClr val="windowText" lastClr="000000"/>
                          </a:solidFill>
                          <a:effectLst/>
                        </a:rPr>
                        <a:t>Налог, взимаемый в связи с применением упрощенной системы налогообложения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44 160,0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45 620,0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+mn-ea"/>
                        </a:rPr>
                        <a:t>103,9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103,3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2212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ysClr val="windowText" lastClr="000000"/>
                          </a:solidFill>
                          <a:effectLst/>
                        </a:rPr>
                        <a:t>Единый сельскохозяйственный налог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50,0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50,0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100,0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100,0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4425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ysClr val="windowText" lastClr="000000"/>
                          </a:solidFill>
                          <a:effectLst/>
                        </a:rPr>
                        <a:t>Налог, взимаемый в связи с применением патентной системы налогообложения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2 880,0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3080,0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107,1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106,9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2212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ysClr val="windowText" lastClr="000000"/>
                          </a:solidFill>
                          <a:effectLst/>
                        </a:rPr>
                        <a:t>Налог на имущество организаций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4 775,0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4870,0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102,0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101,9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221249">
                <a:tc>
                  <a:txBody>
                    <a:bodyPr/>
                    <a:lstStyle/>
                    <a:p>
                      <a:r>
                        <a:rPr lang="ru-RU" sz="1400" b="0" dirty="0">
                          <a:solidFill>
                            <a:sysClr val="windowText" lastClr="000000"/>
                          </a:solidFill>
                          <a:effectLst/>
                        </a:rPr>
                        <a:t>Госпошлина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1800,0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1800,0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>
                          <a:solidFill>
                            <a:sysClr val="windowText" lastClr="000000"/>
                          </a:solidFill>
                          <a:effectLst/>
                        </a:rPr>
                        <a:t>100,0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>
                          <a:solidFill>
                            <a:sysClr val="windowText" lastClr="000000"/>
                          </a:solidFill>
                          <a:effectLst/>
                        </a:rPr>
                        <a:t>100,0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442500">
                <a:tc>
                  <a:txBody>
                    <a:bodyPr/>
                    <a:lstStyle/>
                    <a:p>
                      <a:r>
                        <a:rPr lang="ru-RU" sz="1400" b="0" dirty="0">
                          <a:solidFill>
                            <a:sysClr val="windowText" lastClr="000000"/>
                          </a:solidFill>
                          <a:effectLst/>
                        </a:rPr>
                        <a:t>Доходы, получаемые в виде арендной платы за земельные участки 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2308,9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2308,9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>
                          <a:solidFill>
                            <a:sysClr val="windowText" lastClr="000000"/>
                          </a:solidFill>
                          <a:effectLst/>
                        </a:rPr>
                        <a:t>100,0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>
                          <a:solidFill>
                            <a:sysClr val="windowText" lastClr="000000"/>
                          </a:solidFill>
                          <a:effectLst/>
                        </a:rPr>
                        <a:t>100,0</a:t>
                      </a:r>
                      <a:endParaRPr lang="ru-RU" sz="1400" b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221249">
                <a:tc>
                  <a:txBody>
                    <a:bodyPr/>
                    <a:lstStyle/>
                    <a:p>
                      <a:r>
                        <a:rPr lang="ru-RU" sz="1400" b="0" dirty="0">
                          <a:solidFill>
                            <a:sysClr val="windowText" lastClr="000000"/>
                          </a:solidFill>
                          <a:effectLst/>
                        </a:rPr>
                        <a:t>Доходы от сдачи в аренду имущества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4868,2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4868,2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>
                          <a:solidFill>
                            <a:sysClr val="windowText" lastClr="000000"/>
                          </a:solidFill>
                          <a:effectLst/>
                        </a:rPr>
                        <a:t>100,0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>
                          <a:solidFill>
                            <a:sysClr val="windowText" lastClr="000000"/>
                          </a:solidFill>
                          <a:effectLst/>
                        </a:rPr>
                        <a:t>100,0</a:t>
                      </a:r>
                      <a:endParaRPr lang="ru-RU" sz="1400" b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302559">
                <a:tc>
                  <a:txBody>
                    <a:bodyPr/>
                    <a:lstStyle/>
                    <a:p>
                      <a:r>
                        <a:rPr lang="ru-RU" sz="1400" b="0" dirty="0">
                          <a:solidFill>
                            <a:sysClr val="windowText" lastClr="000000"/>
                          </a:solidFill>
                          <a:effectLst/>
                        </a:rPr>
                        <a:t>Прочие поступления от использования имущества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67,6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67,6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92,9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>
                          <a:solidFill>
                            <a:sysClr val="windowText" lastClr="000000"/>
                          </a:solidFill>
                          <a:effectLst/>
                        </a:rPr>
                        <a:t>100,0</a:t>
                      </a:r>
                      <a:endParaRPr lang="ru-RU" sz="1400" b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4425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ysClr val="windowText" lastClr="000000"/>
                          </a:solidFill>
                          <a:effectLst/>
                        </a:rPr>
                        <a:t>Плата за негативное воздействие на окружающую среду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180,5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180,5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100,0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100,0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2212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ysClr val="windowText" lastClr="000000"/>
                          </a:solidFill>
                          <a:effectLst/>
                        </a:rPr>
                        <a:t>Доходы от платных услуг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24048,5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24748,5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102,6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102,9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2212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ysClr val="windowText" lastClr="000000"/>
                          </a:solidFill>
                          <a:effectLst/>
                        </a:rPr>
                        <a:t>Доходы от компенсации затрат государства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1412,6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1 449,6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102,7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102,6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221249">
                <a:tc>
                  <a:txBody>
                    <a:bodyPr/>
                    <a:lstStyle/>
                    <a:p>
                      <a:r>
                        <a:rPr lang="ru-RU" sz="1400" b="0" dirty="0">
                          <a:solidFill>
                            <a:sysClr val="windowText" lastClr="000000"/>
                          </a:solidFill>
                          <a:effectLst/>
                        </a:rPr>
                        <a:t>Доходы от продажи земельных участков 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52,0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52,0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37,0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>
                          <a:solidFill>
                            <a:sysClr val="windowText" lastClr="000000"/>
                          </a:solidFill>
                          <a:effectLst/>
                        </a:rPr>
                        <a:t>100,0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221249">
                <a:tc>
                  <a:txBody>
                    <a:bodyPr/>
                    <a:lstStyle/>
                    <a:p>
                      <a:r>
                        <a:rPr lang="ru-RU" sz="1400" b="0" dirty="0">
                          <a:solidFill>
                            <a:sysClr val="windowText" lastClr="000000"/>
                          </a:solidFill>
                          <a:effectLst/>
                        </a:rPr>
                        <a:t>Штрафы, санкции, возмещение ущерба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327,6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315,4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158,3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96,3</a:t>
                      </a:r>
                      <a:endParaRPr lang="ru-RU" sz="14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55478047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97" y="0"/>
            <a:ext cx="6512511" cy="1143000"/>
          </a:xfrm>
        </p:spPr>
        <p:txBody>
          <a:bodyPr/>
          <a:lstStyle/>
          <a:p>
            <a:pPr algn="ctr"/>
            <a:r>
              <a:rPr lang="ru-RU" sz="2800" dirty="0">
                <a:solidFill>
                  <a:schemeClr val="tx2">
                    <a:satMod val="130000"/>
                  </a:schemeClr>
                </a:solidFill>
              </a:rPr>
              <a:t>Показатели прогноза социально-экономического </a:t>
            </a:r>
            <a:br>
              <a:rPr lang="ru-RU" sz="2800" dirty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2800" dirty="0">
                <a:solidFill>
                  <a:schemeClr val="tx2">
                    <a:satMod val="130000"/>
                  </a:schemeClr>
                </a:solidFill>
              </a:rPr>
              <a:t>развития </a:t>
            </a:r>
            <a:r>
              <a:rPr lang="ru-RU" sz="2800" dirty="0" err="1">
                <a:solidFill>
                  <a:schemeClr val="tx2">
                    <a:satMod val="130000"/>
                  </a:schemeClr>
                </a:solidFill>
              </a:rPr>
              <a:t>Малмыжского</a:t>
            </a:r>
            <a:r>
              <a:rPr lang="ru-RU" sz="2800" dirty="0">
                <a:solidFill>
                  <a:schemeClr val="tx2">
                    <a:satMod val="130000"/>
                  </a:schemeClr>
                </a:solidFill>
              </a:rPr>
              <a:t> района</a:t>
            </a:r>
            <a:endParaRPr lang="ru-RU" sz="28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="" xmlns:p14="http://schemas.microsoft.com/office/powerpoint/2010/main" val="166254212"/>
              </p:ext>
            </p:extLst>
          </p:nvPr>
        </p:nvGraphicFramePr>
        <p:xfrm>
          <a:off x="107504" y="1412776"/>
          <a:ext cx="8785224" cy="53178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24336"/>
                <a:gridCol w="1152128"/>
                <a:gridCol w="1152128"/>
                <a:gridCol w="1152128"/>
                <a:gridCol w="1152128"/>
                <a:gridCol w="1152376"/>
              </a:tblGrid>
              <a:tr h="96517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Наименование показателя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</a:t>
                      </a:r>
                      <a:r>
                        <a:rPr lang="en-US" dirty="0" smtClean="0"/>
                        <a:t>22</a:t>
                      </a:r>
                      <a:r>
                        <a:rPr lang="ru-RU" dirty="0" smtClean="0"/>
                        <a:t> год (отчет)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</a:t>
                      </a:r>
                      <a:r>
                        <a:rPr lang="en-US" dirty="0" smtClean="0"/>
                        <a:t>23</a:t>
                      </a:r>
                      <a:r>
                        <a:rPr lang="ru-RU" dirty="0" smtClean="0"/>
                        <a:t> год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</a:t>
                      </a:r>
                      <a:r>
                        <a:rPr lang="en-US" dirty="0" smtClean="0"/>
                        <a:t>24</a:t>
                      </a:r>
                    </a:p>
                    <a:p>
                      <a:pPr algn="ctr"/>
                      <a:r>
                        <a:rPr lang="ru-RU" dirty="0" smtClean="0"/>
                        <a:t>год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</a:t>
                      </a:r>
                      <a:r>
                        <a:rPr lang="en-US" dirty="0" smtClean="0"/>
                        <a:t>25</a:t>
                      </a:r>
                      <a:r>
                        <a:rPr lang="ru-RU" dirty="0" smtClean="0"/>
                        <a:t> год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</a:t>
                      </a:r>
                      <a:r>
                        <a:rPr lang="en-US" dirty="0" smtClean="0"/>
                        <a:t>26</a:t>
                      </a:r>
                    </a:p>
                    <a:p>
                      <a:pPr algn="ctr"/>
                      <a:r>
                        <a:rPr lang="ru-RU" dirty="0" smtClean="0"/>
                        <a:t>год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9011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/>
                        <a:t>Численность населения района, тыс. чел.</a:t>
                      </a:r>
                    </a:p>
                    <a:p>
                      <a:pPr algn="just"/>
                      <a:r>
                        <a:rPr lang="ru-RU" sz="1400" dirty="0" smtClean="0"/>
                        <a:t>Городское</a:t>
                      </a:r>
                    </a:p>
                    <a:p>
                      <a:pPr algn="just"/>
                      <a:r>
                        <a:rPr lang="ru-RU" sz="1400" dirty="0" smtClean="0"/>
                        <a:t>Сельское</a:t>
                      </a:r>
                    </a:p>
                    <a:p>
                      <a:pPr algn="just"/>
                      <a:r>
                        <a:rPr lang="ru-RU" sz="1400" dirty="0" smtClean="0"/>
                        <a:t>Всего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/>
                    </a:p>
                    <a:p>
                      <a:pPr algn="ctr"/>
                      <a:endParaRPr lang="ru-RU" sz="1400" dirty="0" smtClean="0"/>
                    </a:p>
                    <a:p>
                      <a:pPr algn="ctr"/>
                      <a:r>
                        <a:rPr lang="en-US" sz="1400" dirty="0" smtClean="0"/>
                        <a:t>6</a:t>
                      </a:r>
                      <a:r>
                        <a:rPr lang="ru-RU" sz="1400" dirty="0" smtClean="0"/>
                        <a:t>,</a:t>
                      </a:r>
                      <a:r>
                        <a:rPr lang="en-US" sz="1400" dirty="0" smtClean="0"/>
                        <a:t>85</a:t>
                      </a:r>
                      <a:endParaRPr lang="ru-RU" sz="1400" dirty="0" smtClean="0"/>
                    </a:p>
                    <a:p>
                      <a:pPr algn="ctr"/>
                      <a:r>
                        <a:rPr lang="ru-RU" sz="1400" dirty="0" smtClean="0"/>
                        <a:t>13,49</a:t>
                      </a:r>
                    </a:p>
                    <a:p>
                      <a:pPr algn="ctr"/>
                      <a:r>
                        <a:rPr lang="ru-RU" sz="1400" dirty="0" smtClean="0"/>
                        <a:t>20,34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/>
                    </a:p>
                    <a:p>
                      <a:pPr algn="ctr"/>
                      <a:endParaRPr lang="ru-RU" sz="1400" dirty="0" smtClean="0"/>
                    </a:p>
                    <a:p>
                      <a:pPr algn="ctr"/>
                      <a:r>
                        <a:rPr lang="ru-RU" sz="1400" dirty="0" smtClean="0"/>
                        <a:t>6,79</a:t>
                      </a:r>
                    </a:p>
                    <a:p>
                      <a:pPr algn="ctr"/>
                      <a:r>
                        <a:rPr lang="ru-RU" sz="1400" dirty="0" smtClean="0"/>
                        <a:t>13,13</a:t>
                      </a:r>
                    </a:p>
                    <a:p>
                      <a:pPr algn="ctr"/>
                      <a:r>
                        <a:rPr lang="ru-RU" sz="1400" dirty="0" smtClean="0"/>
                        <a:t>19,92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/>
                    </a:p>
                    <a:p>
                      <a:pPr algn="ctr"/>
                      <a:endParaRPr lang="ru-RU" sz="1400" dirty="0" smtClean="0"/>
                    </a:p>
                    <a:p>
                      <a:pPr algn="ctr"/>
                      <a:r>
                        <a:rPr lang="ru-RU" sz="1400" dirty="0" smtClean="0"/>
                        <a:t>6,75</a:t>
                      </a:r>
                    </a:p>
                    <a:p>
                      <a:pPr algn="ctr"/>
                      <a:r>
                        <a:rPr lang="ru-RU" sz="1400" dirty="0" smtClean="0"/>
                        <a:t>12,76</a:t>
                      </a:r>
                    </a:p>
                    <a:p>
                      <a:pPr algn="ctr"/>
                      <a:r>
                        <a:rPr lang="ru-RU" sz="1400" dirty="0" smtClean="0"/>
                        <a:t>19,51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/>
                    </a:p>
                    <a:p>
                      <a:pPr algn="ctr"/>
                      <a:endParaRPr lang="ru-RU" sz="1400" dirty="0" smtClean="0"/>
                    </a:p>
                    <a:p>
                      <a:pPr algn="ctr"/>
                      <a:r>
                        <a:rPr lang="ru-RU" sz="1400" dirty="0" smtClean="0"/>
                        <a:t>6,71</a:t>
                      </a:r>
                    </a:p>
                    <a:p>
                      <a:pPr algn="ctr"/>
                      <a:r>
                        <a:rPr lang="ru-RU" sz="1400" dirty="0" smtClean="0"/>
                        <a:t>12,40</a:t>
                      </a:r>
                    </a:p>
                    <a:p>
                      <a:pPr algn="ctr"/>
                      <a:r>
                        <a:rPr lang="ru-RU" sz="1400" dirty="0" smtClean="0"/>
                        <a:t>19,11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/>
                    </a:p>
                    <a:p>
                      <a:pPr algn="ctr"/>
                      <a:endParaRPr lang="ru-RU" sz="1400" dirty="0" smtClean="0"/>
                    </a:p>
                    <a:p>
                      <a:pPr algn="ctr"/>
                      <a:r>
                        <a:rPr lang="ru-RU" sz="1400" dirty="0" smtClean="0"/>
                        <a:t>6,68</a:t>
                      </a:r>
                    </a:p>
                    <a:p>
                      <a:pPr algn="ctr"/>
                      <a:r>
                        <a:rPr lang="ru-RU" sz="1400" dirty="0" smtClean="0"/>
                        <a:t>12,03</a:t>
                      </a:r>
                    </a:p>
                    <a:p>
                      <a:pPr algn="ctr"/>
                      <a:r>
                        <a:rPr lang="ru-RU" sz="1400" dirty="0" smtClean="0"/>
                        <a:t>18,71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0032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/>
                        <a:t>Фонд оплаты</a:t>
                      </a:r>
                      <a:r>
                        <a:rPr lang="ru-RU" sz="1400" baseline="0" dirty="0" smtClean="0"/>
                        <a:t> труда, тыс. руб.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1 670 628,5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1 820</a:t>
                      </a:r>
                      <a:r>
                        <a:rPr lang="ru-RU" sz="1400" baseline="0" dirty="0" smtClean="0"/>
                        <a:t> 601,7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1 950</a:t>
                      </a:r>
                      <a:r>
                        <a:rPr lang="ru-RU" sz="1400" baseline="0" dirty="0" smtClean="0"/>
                        <a:t> 135,7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</a:t>
                      </a:r>
                      <a:r>
                        <a:rPr lang="ru-RU" sz="1400" baseline="0" dirty="0" smtClean="0"/>
                        <a:t> 068 848,2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</a:t>
                      </a:r>
                      <a:r>
                        <a:rPr lang="ru-RU" sz="1400" baseline="0" dirty="0" smtClean="0"/>
                        <a:t> 192 689,3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2364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/>
                        <a:t>Прибыль, тыс. руб.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332</a:t>
                      </a:r>
                      <a:r>
                        <a:rPr lang="ru-RU" sz="1400" baseline="0" dirty="0" smtClean="0"/>
                        <a:t> 565,0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339</a:t>
                      </a:r>
                      <a:r>
                        <a:rPr lang="ru-RU" sz="1400" baseline="0" dirty="0" smtClean="0"/>
                        <a:t> 752,0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348</a:t>
                      </a:r>
                      <a:r>
                        <a:rPr lang="ru-RU" sz="1400" baseline="0" dirty="0" smtClean="0"/>
                        <a:t> 936,0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360</a:t>
                      </a:r>
                      <a:r>
                        <a:rPr lang="ru-RU" sz="1400" baseline="0" dirty="0" smtClean="0"/>
                        <a:t> 337,0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374</a:t>
                      </a:r>
                      <a:r>
                        <a:rPr lang="ru-RU" sz="1400" baseline="0" dirty="0" smtClean="0"/>
                        <a:t> 970,0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2139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/>
                        <a:t>Инвестиции в основной капитал за счет всех источников финансирования, тыс. руб.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988</a:t>
                      </a:r>
                      <a:r>
                        <a:rPr lang="ru-RU" sz="1400" baseline="0" dirty="0" smtClean="0"/>
                        <a:t> 941,0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627</a:t>
                      </a:r>
                      <a:r>
                        <a:rPr lang="ru-RU" sz="1400" baseline="0" dirty="0" smtClean="0"/>
                        <a:t> 464,4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549</a:t>
                      </a:r>
                      <a:r>
                        <a:rPr lang="ru-RU" sz="1400" baseline="0" dirty="0" smtClean="0"/>
                        <a:t> 746,0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729</a:t>
                      </a:r>
                      <a:r>
                        <a:rPr lang="ru-RU" sz="1400" baseline="0" dirty="0" smtClean="0"/>
                        <a:t> 000,0</a:t>
                      </a:r>
                      <a:r>
                        <a:rPr lang="ru-RU" sz="1400" dirty="0" smtClean="0"/>
                        <a:t> 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417</a:t>
                      </a:r>
                      <a:r>
                        <a:rPr lang="ru-RU" sz="1400" baseline="0" dirty="0" smtClean="0"/>
                        <a:t> 255,0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1760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/>
                        <a:t>Среднемесячная зарплата на работника, руб.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23</a:t>
                      </a:r>
                      <a:r>
                        <a:rPr lang="ru-RU" sz="1400" baseline="0" dirty="0" smtClean="0"/>
                        <a:t> 351,0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25 723,43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27 708,66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29 582,02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31 498,73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7346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/>
                        <a:t>Отгружено товаров собственного производства, выполнено работ, услуг по полному кругу организаций, тыс. руб.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888 164,2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930 316,20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983 442,30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1 033 210,6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1 086 213,4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6" name="Picture 7" descr="D:\Презентации\картинки Малмыжский район\на титульный\malmyzh1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-9449"/>
            <a:ext cx="1403648" cy="15248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584582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63450"/>
            <a:ext cx="6512511" cy="1143000"/>
          </a:xfrm>
        </p:spPr>
        <p:txBody>
          <a:bodyPr/>
          <a:lstStyle/>
          <a:p>
            <a:pPr algn="ctr"/>
            <a:r>
              <a:rPr lang="ru-RU" sz="2400" dirty="0" smtClean="0"/>
              <a:t>Объем безвозмездных поступлений, тыс. руб.</a:t>
            </a:r>
            <a:endParaRPr lang="ru-RU" sz="24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="" xmlns:p14="http://schemas.microsoft.com/office/powerpoint/2010/main" val="1674378546"/>
              </p:ext>
            </p:extLst>
          </p:nvPr>
        </p:nvGraphicFramePr>
        <p:xfrm>
          <a:off x="26063" y="1196752"/>
          <a:ext cx="9036050" cy="55045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7" descr="D:\Презентации\картинки Малмыжский район\на титульный\malmyzh1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-9449"/>
            <a:ext cx="1403648" cy="15248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ая выноска 5"/>
          <p:cNvSpPr/>
          <p:nvPr/>
        </p:nvSpPr>
        <p:spPr>
          <a:xfrm>
            <a:off x="741804" y="548680"/>
            <a:ext cx="1872208" cy="720080"/>
          </a:xfrm>
          <a:prstGeom prst="wedgeRectCallou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590 189,46 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ая выноска 6"/>
          <p:cNvSpPr/>
          <p:nvPr/>
        </p:nvSpPr>
        <p:spPr>
          <a:xfrm>
            <a:off x="4066515" y="908720"/>
            <a:ext cx="1872208" cy="936104"/>
          </a:xfrm>
          <a:prstGeom prst="wedgeRectCallou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487 989,06</a:t>
            </a:r>
            <a:endParaRPr lang="ru-RU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06784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980728"/>
            <a:ext cx="9144000" cy="2808312"/>
          </a:xfrm>
        </p:spPr>
        <p:txBody>
          <a:bodyPr/>
          <a:lstStyle/>
          <a:p>
            <a:pPr algn="ctr"/>
            <a:r>
              <a:rPr lang="ru-RU" sz="13800" dirty="0" smtClean="0"/>
              <a:t>Расходы бюджета</a:t>
            </a:r>
            <a:endParaRPr lang="ru-RU" sz="13800" dirty="0"/>
          </a:p>
        </p:txBody>
      </p:sp>
    </p:spTree>
    <p:extLst>
      <p:ext uri="{BB962C8B-B14F-4D97-AF65-F5344CB8AC3E}">
        <p14:creationId xmlns="" xmlns:p14="http://schemas.microsoft.com/office/powerpoint/2010/main" val="194045243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1435" y="7306"/>
            <a:ext cx="6825683" cy="1261454"/>
          </a:xfrm>
        </p:spPr>
        <p:txBody>
          <a:bodyPr/>
          <a:lstStyle/>
          <a:p>
            <a:pPr algn="l"/>
            <a:r>
              <a:rPr lang="ru-RU" sz="2800" dirty="0" smtClean="0"/>
              <a:t>Расходы бюджета района, тыс. руб.</a:t>
            </a:r>
            <a:endParaRPr lang="ru-RU" sz="28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="" xmlns:p14="http://schemas.microsoft.com/office/powerpoint/2010/main" val="511879454"/>
              </p:ext>
            </p:extLst>
          </p:nvPr>
        </p:nvGraphicFramePr>
        <p:xfrm>
          <a:off x="107950" y="1516063"/>
          <a:ext cx="8856663" cy="5226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" name="Picture 7" descr="D:\Презентации\картинки Малмыжский район\на титульный\malmyzh1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-9449"/>
            <a:ext cx="1403648" cy="15248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40779291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844"/>
            <a:ext cx="6876256" cy="738156"/>
          </a:xfrm>
        </p:spPr>
        <p:txBody>
          <a:bodyPr/>
          <a:lstStyle/>
          <a:p>
            <a:pPr algn="l"/>
            <a:r>
              <a:rPr lang="ru-RU" sz="1800" dirty="0" smtClean="0"/>
              <a:t>РАСХОДЫ БЮДЖЕТА РАЙОНА </a:t>
            </a:r>
            <a:r>
              <a:rPr lang="ru-RU" sz="1800" dirty="0"/>
              <a:t>ПО РАЗДЕЛАМ БЮДЖЕТНОЙ КЛАССИФИКАЦИИ </a:t>
            </a:r>
            <a:r>
              <a:rPr lang="ru-RU" sz="1800" dirty="0" smtClean="0"/>
              <a:t>РАСХОДОВ</a:t>
            </a:r>
            <a:endParaRPr lang="ru-RU" sz="18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="" xmlns:p14="http://schemas.microsoft.com/office/powerpoint/2010/main" val="2431895494"/>
              </p:ext>
            </p:extLst>
          </p:nvPr>
        </p:nvGraphicFramePr>
        <p:xfrm>
          <a:off x="179512" y="1268760"/>
          <a:ext cx="8784976" cy="57606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7" descr="D:\Презентации\картинки Малмыжский район\на титульный\malmyzh1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-9449"/>
            <a:ext cx="1403648" cy="15248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кругленная прямоугольная выноска 5"/>
          <p:cNvSpPr/>
          <p:nvPr/>
        </p:nvSpPr>
        <p:spPr>
          <a:xfrm>
            <a:off x="251520" y="692696"/>
            <a:ext cx="1296144" cy="432048"/>
          </a:xfrm>
          <a:prstGeom prst="wedgeRoundRectCallout">
            <a:avLst/>
          </a:prstGeom>
          <a:gradFill>
            <a:gsLst>
              <a:gs pos="0">
                <a:schemeClr val="bg2">
                  <a:tint val="98000"/>
                  <a:shade val="90000"/>
                  <a:satMod val="160000"/>
                  <a:lumMod val="100000"/>
                </a:schemeClr>
              </a:gs>
              <a:gs pos="60000">
                <a:schemeClr val="bg2">
                  <a:tint val="95000"/>
                  <a:shade val="100000"/>
                  <a:satMod val="130000"/>
                  <a:lumMod val="130000"/>
                </a:schemeClr>
              </a:gs>
              <a:gs pos="100000">
                <a:schemeClr val="bg2">
                  <a:tint val="97000"/>
                  <a:shade val="100000"/>
                  <a:hueMod val="100000"/>
                  <a:satMod val="140000"/>
                  <a:lumMod val="80000"/>
                </a:schemeClr>
              </a:gs>
            </a:gsLst>
            <a:path path="circle">
              <a:fillToRect l="20000" t="10000" r="20000" b="6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602 672,22 тыс. руб.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>
            <a:off x="1621370" y="692696"/>
            <a:ext cx="1296144" cy="504056"/>
          </a:xfrm>
          <a:prstGeom prst="wedgeRoundRectCallout">
            <a:avLst/>
          </a:prstGeom>
          <a:gradFill>
            <a:gsLst>
              <a:gs pos="0">
                <a:schemeClr val="bg2">
                  <a:tint val="98000"/>
                  <a:shade val="90000"/>
                  <a:satMod val="160000"/>
                  <a:lumMod val="100000"/>
                </a:schemeClr>
              </a:gs>
              <a:gs pos="60000">
                <a:schemeClr val="bg2">
                  <a:tint val="95000"/>
                  <a:shade val="100000"/>
                  <a:satMod val="130000"/>
                  <a:lumMod val="130000"/>
                </a:schemeClr>
              </a:gs>
              <a:gs pos="100000">
                <a:schemeClr val="bg2">
                  <a:tint val="97000"/>
                  <a:shade val="100000"/>
                  <a:hueMod val="100000"/>
                  <a:satMod val="140000"/>
                  <a:lumMod val="80000"/>
                </a:schemeClr>
              </a:gs>
            </a:gsLst>
            <a:path path="circle">
              <a:fillToRect l="20000" t="10000" r="20000" b="6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824 278,00 тыс. руб.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8" name="Скругленная прямоугольная выноска 7"/>
          <p:cNvSpPr/>
          <p:nvPr/>
        </p:nvSpPr>
        <p:spPr>
          <a:xfrm>
            <a:off x="3000364" y="692696"/>
            <a:ext cx="1296144" cy="504056"/>
          </a:xfrm>
          <a:prstGeom prst="wedgeRoundRectCallout">
            <a:avLst/>
          </a:prstGeom>
          <a:gradFill>
            <a:gsLst>
              <a:gs pos="0">
                <a:schemeClr val="bg2">
                  <a:tint val="98000"/>
                  <a:shade val="90000"/>
                  <a:satMod val="160000"/>
                  <a:lumMod val="100000"/>
                </a:schemeClr>
              </a:gs>
              <a:gs pos="60000">
                <a:schemeClr val="bg2">
                  <a:tint val="95000"/>
                  <a:shade val="100000"/>
                  <a:satMod val="130000"/>
                  <a:lumMod val="130000"/>
                </a:schemeClr>
              </a:gs>
              <a:gs pos="100000">
                <a:schemeClr val="bg2">
                  <a:tint val="97000"/>
                  <a:shade val="100000"/>
                  <a:hueMod val="100000"/>
                  <a:satMod val="140000"/>
                  <a:lumMod val="80000"/>
                </a:schemeClr>
              </a:gs>
            </a:gsLst>
            <a:path path="circle">
              <a:fillToRect l="20000" t="10000" r="20000" b="6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677 528,68 тыс. руб.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9" name="Скругленная прямоугольная выноска 8"/>
          <p:cNvSpPr/>
          <p:nvPr/>
        </p:nvSpPr>
        <p:spPr>
          <a:xfrm>
            <a:off x="4384386" y="692696"/>
            <a:ext cx="1296144" cy="576064"/>
          </a:xfrm>
          <a:prstGeom prst="wedgeRoundRectCallout">
            <a:avLst/>
          </a:prstGeom>
          <a:gradFill>
            <a:gsLst>
              <a:gs pos="0">
                <a:schemeClr val="bg2">
                  <a:tint val="98000"/>
                  <a:shade val="90000"/>
                  <a:satMod val="160000"/>
                  <a:lumMod val="100000"/>
                </a:schemeClr>
              </a:gs>
              <a:gs pos="60000">
                <a:schemeClr val="bg2">
                  <a:tint val="95000"/>
                  <a:shade val="100000"/>
                  <a:satMod val="130000"/>
                  <a:lumMod val="130000"/>
                </a:schemeClr>
              </a:gs>
              <a:gs pos="100000">
                <a:schemeClr val="bg2">
                  <a:tint val="97000"/>
                  <a:shade val="100000"/>
                  <a:hueMod val="100000"/>
                  <a:satMod val="140000"/>
                  <a:lumMod val="80000"/>
                </a:schemeClr>
              </a:gs>
            </a:gsLst>
            <a:path path="circle">
              <a:fillToRect l="20000" t="10000" r="20000" b="6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739 757,99 тыс. руб.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0" name="Скругленная прямоугольная выноска 9"/>
          <p:cNvSpPr/>
          <p:nvPr/>
        </p:nvSpPr>
        <p:spPr>
          <a:xfrm>
            <a:off x="5762338" y="692696"/>
            <a:ext cx="1296144" cy="576064"/>
          </a:xfrm>
          <a:prstGeom prst="wedgeRoundRectCallout">
            <a:avLst/>
          </a:prstGeom>
          <a:gradFill>
            <a:gsLst>
              <a:gs pos="0">
                <a:schemeClr val="bg2">
                  <a:tint val="98000"/>
                  <a:shade val="90000"/>
                  <a:satMod val="160000"/>
                  <a:lumMod val="100000"/>
                </a:schemeClr>
              </a:gs>
              <a:gs pos="60000">
                <a:schemeClr val="bg2">
                  <a:tint val="95000"/>
                  <a:shade val="100000"/>
                  <a:satMod val="130000"/>
                  <a:lumMod val="130000"/>
                </a:schemeClr>
              </a:gs>
              <a:gs pos="100000">
                <a:schemeClr val="bg2">
                  <a:tint val="97000"/>
                  <a:shade val="100000"/>
                  <a:hueMod val="100000"/>
                  <a:satMod val="140000"/>
                  <a:lumMod val="80000"/>
                </a:schemeClr>
              </a:gs>
            </a:gsLst>
            <a:path path="circle">
              <a:fillToRect l="20000" t="10000" r="20000" b="6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643735,87 тыс. руб.</a:t>
            </a:r>
            <a:endParaRPr lang="ru-RU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2383362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4687" y="0"/>
            <a:ext cx="7404999" cy="548680"/>
          </a:xfrm>
        </p:spPr>
        <p:txBody>
          <a:bodyPr/>
          <a:lstStyle/>
          <a:p>
            <a:pPr algn="l"/>
            <a:r>
              <a:rPr lang="ru-RU" sz="2400" dirty="0" smtClean="0"/>
              <a:t>Расходы по муниципальным программам</a:t>
            </a:r>
            <a:endParaRPr lang="ru-RU" sz="2400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="" xmlns:p14="http://schemas.microsoft.com/office/powerpoint/2010/main" val="1731086067"/>
              </p:ext>
            </p:extLst>
          </p:nvPr>
        </p:nvGraphicFramePr>
        <p:xfrm>
          <a:off x="0" y="548680"/>
          <a:ext cx="4283968" cy="61206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Объект 5"/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="" xmlns:p14="http://schemas.microsoft.com/office/powerpoint/2010/main" val="3187721840"/>
              </p:ext>
            </p:extLst>
          </p:nvPr>
        </p:nvGraphicFramePr>
        <p:xfrm>
          <a:off x="4139952" y="1196752"/>
          <a:ext cx="4752528" cy="55446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5" name="Picture 7" descr="D:\Презентации\картинки Малмыжский район\на титульный\malmyzh1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-9449"/>
            <a:ext cx="1403648" cy="15248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20504510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0521" y="30832"/>
            <a:ext cx="6958785" cy="1143000"/>
          </a:xfrm>
        </p:spPr>
        <p:txBody>
          <a:bodyPr/>
          <a:lstStyle/>
          <a:p>
            <a:pPr algn="ctr"/>
            <a:r>
              <a:rPr lang="ru-RU" sz="2400" dirty="0" smtClean="0"/>
              <a:t>Раздел 01 «Общегосударственные вопросы»</a:t>
            </a:r>
            <a:endParaRPr lang="ru-RU" sz="24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="" xmlns:p14="http://schemas.microsoft.com/office/powerpoint/2010/main" val="1060113585"/>
              </p:ext>
            </p:extLst>
          </p:nvPr>
        </p:nvGraphicFramePr>
        <p:xfrm>
          <a:off x="179512" y="836712"/>
          <a:ext cx="9073008" cy="602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" name="Picture 7" descr="D:\Презентации\картинки Малмыжский район\на титульный\malmyzh1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-9449"/>
            <a:ext cx="1403648" cy="15248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Шестиугольник 5"/>
          <p:cNvSpPr/>
          <p:nvPr/>
        </p:nvSpPr>
        <p:spPr>
          <a:xfrm>
            <a:off x="4355976" y="980728"/>
            <a:ext cx="1512168" cy="864096"/>
          </a:xfrm>
          <a:prstGeom prst="hexagon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b="1" dirty="0" smtClean="0">
                <a:solidFill>
                  <a:schemeClr val="tx1"/>
                </a:solidFill>
              </a:rPr>
              <a:t>73 272,6 тыс. руб.</a:t>
            </a:r>
            <a:endParaRPr lang="ru-RU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1961881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306"/>
            <a:ext cx="6512511" cy="1143000"/>
          </a:xfrm>
        </p:spPr>
        <p:txBody>
          <a:bodyPr/>
          <a:lstStyle/>
          <a:p>
            <a:pPr algn="ctr"/>
            <a:r>
              <a:rPr lang="ru-RU" sz="2000" dirty="0" smtClean="0"/>
              <a:t>РАЗДЕЛ 03 «НАЦИОНАЛЬНАЯ </a:t>
            </a:r>
            <a:r>
              <a:rPr lang="ru-RU" sz="2000" dirty="0"/>
              <a:t>БЕЗОПАСНОСТЬ И </a:t>
            </a:r>
            <a:r>
              <a:rPr lang="ru-RU" sz="2000" dirty="0" smtClean="0"/>
              <a:t>ПРАВООХРАНИТЕЛЬНАЯ ДЕЯТЕЛЬНОСТЬ» </a:t>
            </a:r>
            <a:endParaRPr lang="ru-RU" sz="20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="" xmlns:p14="http://schemas.microsoft.com/office/powerpoint/2010/main" val="1929905027"/>
              </p:ext>
            </p:extLst>
          </p:nvPr>
        </p:nvGraphicFramePr>
        <p:xfrm>
          <a:off x="31750" y="1341438"/>
          <a:ext cx="9004300" cy="55165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" name="Picture 7" descr="D:\Презентации\картинки Малмыжский район\на титульный\malmyzh1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-9449"/>
            <a:ext cx="1403648" cy="15248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98006787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17650"/>
            <a:ext cx="6512511" cy="1143000"/>
          </a:xfrm>
        </p:spPr>
        <p:txBody>
          <a:bodyPr/>
          <a:lstStyle/>
          <a:p>
            <a:pPr algn="ctr"/>
            <a:r>
              <a:rPr lang="ru-RU" sz="2400" dirty="0" smtClean="0"/>
              <a:t>Раздел 04 «Национальная экономика», тыс. руб.</a:t>
            </a:r>
            <a:endParaRPr lang="ru-RU" sz="24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="" xmlns:p14="http://schemas.microsoft.com/office/powerpoint/2010/main" val="4009908458"/>
              </p:ext>
            </p:extLst>
          </p:nvPr>
        </p:nvGraphicFramePr>
        <p:xfrm>
          <a:off x="0" y="1556792"/>
          <a:ext cx="9144000" cy="53012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" name="Picture 7" descr="D:\Презентации\картинки Малмыжский район\на титульный\malmyzh1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-9449"/>
            <a:ext cx="1403648" cy="127820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с двумя вырезанными противолежащими углами 5"/>
          <p:cNvSpPr/>
          <p:nvPr/>
        </p:nvSpPr>
        <p:spPr>
          <a:xfrm>
            <a:off x="395536" y="908720"/>
            <a:ext cx="1747572" cy="576064"/>
          </a:xfrm>
          <a:prstGeom prst="snip2Diag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81 796,60 тыс. руб.</a:t>
            </a:r>
            <a:endParaRPr lang="ru-RU" dirty="0"/>
          </a:p>
        </p:txBody>
      </p:sp>
      <p:sp>
        <p:nvSpPr>
          <p:cNvPr id="7" name="Прямоугольник с двумя вырезанными противолежащими углами 6"/>
          <p:cNvSpPr/>
          <p:nvPr/>
        </p:nvSpPr>
        <p:spPr>
          <a:xfrm>
            <a:off x="6516216" y="908720"/>
            <a:ext cx="1512168" cy="576064"/>
          </a:xfrm>
          <a:prstGeom prst="snip2Diag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45 977,60 тыс. руб.</a:t>
            </a:r>
            <a:endParaRPr lang="ru-RU" dirty="0"/>
          </a:p>
        </p:txBody>
      </p:sp>
      <p:sp>
        <p:nvSpPr>
          <p:cNvPr id="8" name="Прямоугольник с двумя вырезанными противолежащими углами 7"/>
          <p:cNvSpPr/>
          <p:nvPr/>
        </p:nvSpPr>
        <p:spPr>
          <a:xfrm>
            <a:off x="3563888" y="836712"/>
            <a:ext cx="1800200" cy="576064"/>
          </a:xfrm>
          <a:prstGeom prst="snip2Diag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148 271,90 тыс. руб.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02709617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 rot="10800000" flipV="1">
            <a:off x="1115616" y="1556792"/>
            <a:ext cx="7200800" cy="648072"/>
          </a:xfrm>
        </p:spPr>
        <p:txBody>
          <a:bodyPr>
            <a:noAutofit/>
          </a:bodyPr>
          <a:lstStyle/>
          <a:p>
            <a:r>
              <a:rPr lang="ru-RU" b="1" dirty="0" smtClean="0"/>
              <a:t>Другие вопросы в области охраны окружающей среды</a:t>
            </a:r>
            <a:endParaRPr lang="ru-RU" b="1" dirty="0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817581" y="404665"/>
            <a:ext cx="6418715" cy="1440160"/>
          </a:xfrm>
        </p:spPr>
        <p:txBody>
          <a:bodyPr/>
          <a:lstStyle/>
          <a:p>
            <a:r>
              <a:rPr lang="ru-RU" sz="3600" dirty="0" smtClean="0"/>
              <a:t>Охрана окружающей среды</a:t>
            </a:r>
            <a:endParaRPr lang="ru-RU" sz="3600" dirty="0"/>
          </a:p>
        </p:txBody>
      </p:sp>
      <p:pic>
        <p:nvPicPr>
          <p:cNvPr id="6" name="Picture 7" descr="D:\Презентации\картинки Малмыжский район\на титульный\malmyzh1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188640"/>
            <a:ext cx="1584176" cy="122413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Диаграмма 7"/>
          <p:cNvGraphicFramePr/>
          <p:nvPr/>
        </p:nvGraphicFramePr>
        <p:xfrm>
          <a:off x="755576" y="2060848"/>
          <a:ext cx="8136904" cy="46358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0521" y="0"/>
            <a:ext cx="6382721" cy="1124744"/>
          </a:xfrm>
        </p:spPr>
        <p:txBody>
          <a:bodyPr/>
          <a:lstStyle/>
          <a:p>
            <a:pPr algn="ctr"/>
            <a:r>
              <a:rPr lang="ru-RU" sz="2400" dirty="0" smtClean="0"/>
              <a:t>Раздел 07 «Образование»</a:t>
            </a:r>
            <a:endParaRPr lang="ru-RU" sz="24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="" xmlns:p14="http://schemas.microsoft.com/office/powerpoint/2010/main" val="4193216384"/>
              </p:ext>
            </p:extLst>
          </p:nvPr>
        </p:nvGraphicFramePr>
        <p:xfrm>
          <a:off x="0" y="764704"/>
          <a:ext cx="9036496" cy="62255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043608" y="476673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375 728,11 тыс. руб.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995936" y="476673"/>
            <a:ext cx="1584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384 776,39 тыс. руб.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7452320" y="476672"/>
            <a:ext cx="1584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391 138,12 тыс. руб.</a:t>
            </a:r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183857879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6512511" cy="1143000"/>
          </a:xfrm>
        </p:spPr>
        <p:txBody>
          <a:bodyPr/>
          <a:lstStyle/>
          <a:p>
            <a:pPr algn="ctr"/>
            <a:r>
              <a:rPr lang="ru-RU" sz="2400" dirty="0" smtClean="0"/>
              <a:t>Показатели социально-экономического развития </a:t>
            </a:r>
            <a:r>
              <a:rPr lang="ru-RU" sz="2400" dirty="0" err="1" smtClean="0"/>
              <a:t>Малмыжского</a:t>
            </a:r>
            <a:r>
              <a:rPr lang="ru-RU" sz="2400" dirty="0" smtClean="0"/>
              <a:t> района в динамике </a:t>
            </a:r>
            <a:r>
              <a:rPr lang="ru-RU" sz="2400" b="0" dirty="0" smtClean="0"/>
              <a:t/>
            </a:r>
            <a:br>
              <a:rPr lang="ru-RU" sz="2400" b="0" dirty="0" smtClean="0"/>
            </a:br>
            <a:endParaRPr lang="ru-RU" sz="24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="" xmlns:p14="http://schemas.microsoft.com/office/powerpoint/2010/main" val="601882753"/>
              </p:ext>
            </p:extLst>
          </p:nvPr>
        </p:nvGraphicFramePr>
        <p:xfrm>
          <a:off x="179388" y="1516063"/>
          <a:ext cx="8640762" cy="5153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" name="Picture 7" descr="D:\Презентации\картинки Малмыжский район\на титульный\malmyzh1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-9449"/>
            <a:ext cx="1403648" cy="15248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66973840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27528"/>
            <a:ext cx="6512511" cy="648216"/>
          </a:xfrm>
        </p:spPr>
        <p:txBody>
          <a:bodyPr/>
          <a:lstStyle/>
          <a:p>
            <a:pPr algn="ctr"/>
            <a:r>
              <a:rPr lang="ru-RU" sz="2400" dirty="0" smtClean="0"/>
              <a:t>Раздел 07 «Образование»</a:t>
            </a:r>
            <a:endParaRPr lang="ru-RU" sz="24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="" xmlns:p14="http://schemas.microsoft.com/office/powerpoint/2010/main" val="3504406229"/>
              </p:ext>
            </p:extLst>
          </p:nvPr>
        </p:nvGraphicFramePr>
        <p:xfrm>
          <a:off x="9525" y="1268413"/>
          <a:ext cx="9134475" cy="55895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7" descr="D:\Презентации\картинки Малмыжский район\на титульный\malmyzh1.g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-9449"/>
            <a:ext cx="1403648" cy="15248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8" y="548680"/>
            <a:ext cx="2626086" cy="17507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20141008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6512511" cy="1143000"/>
          </a:xfrm>
        </p:spPr>
        <p:txBody>
          <a:bodyPr/>
          <a:lstStyle/>
          <a:p>
            <a:pPr algn="l"/>
            <a:r>
              <a:rPr lang="ru-RU" sz="2400" dirty="0" smtClean="0"/>
              <a:t>Раздел 08 «Культура, кинематография»</a:t>
            </a:r>
            <a:endParaRPr lang="ru-RU" sz="2400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="" xmlns:p14="http://schemas.microsoft.com/office/powerpoint/2010/main" val="1791561462"/>
              </p:ext>
            </p:extLst>
          </p:nvPr>
        </p:nvGraphicFramePr>
        <p:xfrm>
          <a:off x="0" y="620688"/>
          <a:ext cx="3346450" cy="34750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7" descr="D:\Презентации\картинки Малмыжский район\на титульный\malmyzh1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-9449"/>
            <a:ext cx="1403648" cy="15248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9" name="Объект 8"/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="" xmlns:p14="http://schemas.microsoft.com/office/powerpoint/2010/main" val="3456005790"/>
              </p:ext>
            </p:extLst>
          </p:nvPr>
        </p:nvGraphicFramePr>
        <p:xfrm>
          <a:off x="0" y="764704"/>
          <a:ext cx="8932388" cy="59123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="" xmlns:p14="http://schemas.microsoft.com/office/powerpoint/2010/main" val="68613697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6512511" cy="1143000"/>
          </a:xfrm>
        </p:spPr>
        <p:txBody>
          <a:bodyPr/>
          <a:lstStyle/>
          <a:p>
            <a:pPr algn="ctr"/>
            <a:r>
              <a:rPr lang="ru-RU" sz="2400" dirty="0" smtClean="0"/>
              <a:t>Раздел 10 «Социальная политика»</a:t>
            </a:r>
            <a:endParaRPr lang="ru-RU" sz="24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="" xmlns:p14="http://schemas.microsoft.com/office/powerpoint/2010/main" val="627114334"/>
              </p:ext>
            </p:extLst>
          </p:nvPr>
        </p:nvGraphicFramePr>
        <p:xfrm>
          <a:off x="-324544" y="476672"/>
          <a:ext cx="4896544" cy="3384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="" xmlns:p14="http://schemas.microsoft.com/office/powerpoint/2010/main" val="1545590827"/>
              </p:ext>
            </p:extLst>
          </p:nvPr>
        </p:nvGraphicFramePr>
        <p:xfrm>
          <a:off x="-396552" y="4077072"/>
          <a:ext cx="4752528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="" xmlns:p14="http://schemas.microsoft.com/office/powerpoint/2010/main" val="95076438"/>
              </p:ext>
            </p:extLst>
          </p:nvPr>
        </p:nvGraphicFramePr>
        <p:xfrm>
          <a:off x="4499991" y="1196752"/>
          <a:ext cx="4648813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7" name="Picture 7" descr="D:\Презентации\картинки Малмыжский район\на титульный\malmyzh1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-9449"/>
            <a:ext cx="1403648" cy="15248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35133644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6752" y="3536"/>
            <a:ext cx="6512511" cy="1143000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="" xmlns:p14="http://schemas.microsoft.com/office/powerpoint/2010/main" val="2906394547"/>
              </p:ext>
            </p:extLst>
          </p:nvPr>
        </p:nvGraphicFramePr>
        <p:xfrm>
          <a:off x="0" y="1"/>
          <a:ext cx="9144000" cy="6872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7" descr="D:\Презентации\картинки Малмыжский район\на титульный\malmyzh1.g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-9449"/>
            <a:ext cx="1403648" cy="15248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84638815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6512511" cy="1143000"/>
          </a:xfrm>
        </p:spPr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="" xmlns:p14="http://schemas.microsoft.com/office/powerpoint/2010/main" val="3520013294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7" descr="D:\Презентации\картинки Малмыжский район\на титульный\malmyzh1.g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-9449"/>
            <a:ext cx="1403648" cy="15248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78074390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23759"/>
            <a:ext cx="6512511" cy="1143000"/>
          </a:xfrm>
        </p:spPr>
        <p:txBody>
          <a:bodyPr/>
          <a:lstStyle/>
          <a:p>
            <a:pPr algn="ctr"/>
            <a:r>
              <a:rPr lang="ru-RU" sz="2400" dirty="0" smtClean="0"/>
              <a:t>Раздел 11 «Физическая культура и спорт»</a:t>
            </a:r>
            <a:endParaRPr lang="ru-RU" sz="24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="" xmlns:p14="http://schemas.microsoft.com/office/powerpoint/2010/main" val="638297853"/>
              </p:ext>
            </p:extLst>
          </p:nvPr>
        </p:nvGraphicFramePr>
        <p:xfrm>
          <a:off x="107950" y="1516063"/>
          <a:ext cx="9036050" cy="53419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" name="Picture 7" descr="D:\Презентации\картинки Малмыжский район\на титульный\malmyzh1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-9449"/>
            <a:ext cx="1403648" cy="15248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5137734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75" y="0"/>
            <a:ext cx="6512511" cy="1143000"/>
          </a:xfrm>
        </p:spPr>
        <p:txBody>
          <a:bodyPr/>
          <a:lstStyle/>
          <a:p>
            <a:pPr algn="ctr"/>
            <a:r>
              <a:rPr lang="ru-RU" sz="2400" dirty="0" smtClean="0"/>
              <a:t>Раздел 13 «Обслуживание государственного и муниципального долга»</a:t>
            </a:r>
            <a:endParaRPr lang="ru-RU" sz="24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="" xmlns:p14="http://schemas.microsoft.com/office/powerpoint/2010/main" val="442565016"/>
              </p:ext>
            </p:extLst>
          </p:nvPr>
        </p:nvGraphicFramePr>
        <p:xfrm>
          <a:off x="0" y="1772816"/>
          <a:ext cx="8966647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7" descr="D:\Презентации\картинки Малмыжский район\на титульный\malmyzh1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-9449"/>
            <a:ext cx="1403648" cy="15248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43853889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323528" y="260649"/>
            <a:ext cx="7200800" cy="1152127"/>
          </a:xfrm>
        </p:spPr>
        <p:txBody>
          <a:bodyPr>
            <a:normAutofit/>
          </a:bodyPr>
          <a:lstStyle/>
          <a:p>
            <a:r>
              <a:rPr lang="ru-RU" b="1" dirty="0" smtClean="0"/>
              <a:t>Раздел 14 «Межбюджетные трансферты общего характера бюджетам бюджетной системы Российской Федерации»</a:t>
            </a:r>
            <a:endParaRPr lang="ru-RU" b="1" dirty="0"/>
          </a:p>
        </p:txBody>
      </p:sp>
      <p:graphicFrame>
        <p:nvGraphicFramePr>
          <p:cNvPr id="8" name="Диаграмма 7"/>
          <p:cNvGraphicFramePr/>
          <p:nvPr/>
        </p:nvGraphicFramePr>
        <p:xfrm>
          <a:off x="179512" y="1700808"/>
          <a:ext cx="8640960" cy="44960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9" name="Picture 7" descr="D:\Презентации\картинки Малмыжский район\на титульный\malmyzh1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260648"/>
            <a:ext cx="1440160" cy="125480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1520" y="3717032"/>
            <a:ext cx="86409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 ЗА ВНИМАНИЕ!</a:t>
            </a:r>
            <a:endParaRPr lang="ru-RU" sz="7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307218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68" y="34601"/>
            <a:ext cx="6512511" cy="1143000"/>
          </a:xfrm>
        </p:spPr>
        <p:txBody>
          <a:bodyPr/>
          <a:lstStyle/>
          <a:p>
            <a:pPr algn="ctr"/>
            <a:r>
              <a:rPr lang="ru-RU" sz="2400" dirty="0" smtClean="0"/>
              <a:t>Показатели социально-экономического развития </a:t>
            </a:r>
            <a:r>
              <a:rPr lang="ru-RU" sz="2400" dirty="0" err="1" smtClean="0"/>
              <a:t>Малмыжского</a:t>
            </a:r>
            <a:r>
              <a:rPr lang="ru-RU" sz="2400" dirty="0" smtClean="0"/>
              <a:t> района в динамике </a:t>
            </a:r>
            <a:r>
              <a:rPr lang="ru-RU" sz="2400" b="0" dirty="0"/>
              <a:t/>
            </a:r>
            <a:br>
              <a:rPr lang="ru-RU" sz="2400" b="0" dirty="0"/>
            </a:br>
            <a:endParaRPr lang="ru-RU" sz="24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="" xmlns:p14="http://schemas.microsoft.com/office/powerpoint/2010/main" val="2265928738"/>
              </p:ext>
            </p:extLst>
          </p:nvPr>
        </p:nvGraphicFramePr>
        <p:xfrm>
          <a:off x="179388" y="1412776"/>
          <a:ext cx="8569325" cy="5256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7" descr="D:\Презентации\картинки Малмыжский район\на титульный\malmyzh1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-9449"/>
            <a:ext cx="1403648" cy="15248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33724645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6512511" cy="1143000"/>
          </a:xfrm>
        </p:spPr>
        <p:txBody>
          <a:bodyPr/>
          <a:lstStyle/>
          <a:p>
            <a:pPr algn="ctr"/>
            <a:r>
              <a:rPr lang="ru-RU" sz="2400" dirty="0"/>
              <a:t>Показатели социально-экономического развития </a:t>
            </a:r>
            <a:r>
              <a:rPr lang="ru-RU" sz="2400" dirty="0" err="1"/>
              <a:t>Малмыжского</a:t>
            </a:r>
            <a:r>
              <a:rPr lang="ru-RU" sz="2400" dirty="0"/>
              <a:t> района в динамике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="" xmlns:p14="http://schemas.microsoft.com/office/powerpoint/2010/main" val="1810231071"/>
              </p:ext>
            </p:extLst>
          </p:nvPr>
        </p:nvGraphicFramePr>
        <p:xfrm>
          <a:off x="179388" y="1268413"/>
          <a:ext cx="8713787" cy="5473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" name="Picture 7" descr="D:\Презентации\картинки Малмыжский район\на титульный\malmyzh1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-9449"/>
            <a:ext cx="1403648" cy="15248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81786037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706" y="0"/>
            <a:ext cx="6512511" cy="1143000"/>
          </a:xfrm>
        </p:spPr>
        <p:txBody>
          <a:bodyPr/>
          <a:lstStyle/>
          <a:p>
            <a:pPr algn="ctr"/>
            <a:r>
              <a:rPr lang="ru-RU" sz="2400" dirty="0"/>
              <a:t>Показатели социально-экономического развития </a:t>
            </a:r>
            <a:r>
              <a:rPr lang="ru-RU" sz="2400" dirty="0" err="1"/>
              <a:t>Малмыжского</a:t>
            </a:r>
            <a:r>
              <a:rPr lang="ru-RU" sz="2400" dirty="0"/>
              <a:t> района в динамике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="" xmlns:p14="http://schemas.microsoft.com/office/powerpoint/2010/main" val="438407724"/>
              </p:ext>
            </p:extLst>
          </p:nvPr>
        </p:nvGraphicFramePr>
        <p:xfrm>
          <a:off x="179388" y="1268413"/>
          <a:ext cx="8785225" cy="5473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" name="Picture 7" descr="D:\Презентации\картинки Малмыжский район\на титульный\malmyzh1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-9449"/>
            <a:ext cx="1403648" cy="15248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83824349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96"/>
            <a:ext cx="6512511" cy="1143000"/>
          </a:xfrm>
        </p:spPr>
        <p:txBody>
          <a:bodyPr/>
          <a:lstStyle/>
          <a:p>
            <a:pPr algn="ctr"/>
            <a:r>
              <a:rPr lang="ru-RU" sz="2400" dirty="0"/>
              <a:t>Показатели социально-экономического развития </a:t>
            </a:r>
            <a:r>
              <a:rPr lang="ru-RU" sz="2400" dirty="0" err="1"/>
              <a:t>Малмыжского</a:t>
            </a:r>
            <a:r>
              <a:rPr lang="ru-RU" sz="2400" dirty="0"/>
              <a:t> района в динамике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="" xmlns:p14="http://schemas.microsoft.com/office/powerpoint/2010/main" val="3347859801"/>
              </p:ext>
            </p:extLst>
          </p:nvPr>
        </p:nvGraphicFramePr>
        <p:xfrm>
          <a:off x="0" y="1196752"/>
          <a:ext cx="8785225" cy="54006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" name="Picture 7" descr="D:\Презентации\картинки Малмыжский район\на титульный\malmyzh1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-9449"/>
            <a:ext cx="1403648" cy="15248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14029048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4290" y="17184"/>
            <a:ext cx="6512511" cy="1143000"/>
          </a:xfrm>
        </p:spPr>
        <p:txBody>
          <a:bodyPr/>
          <a:lstStyle/>
          <a:p>
            <a:pPr algn="ctr"/>
            <a:r>
              <a:rPr lang="ru-RU" sz="2400" dirty="0" smtClean="0"/>
              <a:t>Основные характеристики проекта бюджета района на 2024 год и плановый период 2025 и 2026 годов</a:t>
            </a:r>
            <a:endParaRPr lang="ru-RU" sz="2400" dirty="0"/>
          </a:p>
        </p:txBody>
      </p:sp>
      <p:pic>
        <p:nvPicPr>
          <p:cNvPr id="5" name="Picture 7" descr="D:\Презентации\картинки Малмыжский район\на титульный\malmyzh1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-9449"/>
            <a:ext cx="1403648" cy="15248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Объект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="" xmlns:p14="http://schemas.microsoft.com/office/powerpoint/2010/main" val="3947158497"/>
              </p:ext>
            </p:extLst>
          </p:nvPr>
        </p:nvGraphicFramePr>
        <p:xfrm>
          <a:off x="0" y="1515449"/>
          <a:ext cx="9134476" cy="57024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38339"/>
                <a:gridCol w="1872208"/>
                <a:gridCol w="1944216"/>
                <a:gridCol w="1979713"/>
              </a:tblGrid>
              <a:tr h="1335638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Наименование показателей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/>
                        <a:t>Прогноз на 2024 год,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/>
                        <a:t>тыс.</a:t>
                      </a:r>
                      <a:r>
                        <a:rPr lang="ru-RU" sz="2400" baseline="0" dirty="0" smtClean="0"/>
                        <a:t> руб.</a:t>
                      </a:r>
                      <a:endParaRPr lang="ru-RU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Прогноз на 2025 год, </a:t>
                      </a:r>
                    </a:p>
                    <a:p>
                      <a:pPr algn="ctr"/>
                      <a:r>
                        <a:rPr lang="ru-RU" sz="2400" dirty="0" smtClean="0"/>
                        <a:t>тыс. руб.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/>
                        <a:t>Прогноз на 2026 год, 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/>
                        <a:t>тыс. руб.</a:t>
                      </a:r>
                    </a:p>
                  </a:txBody>
                  <a:tcPr/>
                </a:tc>
              </a:tr>
              <a:tr h="513707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Доходы</a:t>
                      </a:r>
                      <a:r>
                        <a:rPr lang="ru-RU" sz="2400" baseline="0" dirty="0" smtClean="0"/>
                        <a:t> – всего: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677 528,68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739 757,99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643 735,87</a:t>
                      </a:r>
                      <a:endParaRPr lang="ru-RU" sz="2400" dirty="0"/>
                    </a:p>
                  </a:txBody>
                  <a:tcPr/>
                </a:tc>
              </a:tr>
              <a:tr h="424246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из них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/>
                    </a:p>
                  </a:txBody>
                  <a:tcPr/>
                </a:tc>
              </a:tr>
              <a:tr h="47110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/>
                        <a:t>налоговые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110 604,1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116</a:t>
                      </a:r>
                      <a:r>
                        <a:rPr lang="ru-RU" sz="2400" baseline="0" dirty="0" smtClean="0"/>
                        <a:t> 302,63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121 756,11</a:t>
                      </a:r>
                      <a:endParaRPr lang="ru-RU" sz="2400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/>
                        <a:t>неналоговые доходы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34 046,02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33 265,9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33 990,7</a:t>
                      </a:r>
                      <a:endParaRPr lang="ru-RU" sz="2400" dirty="0"/>
                    </a:p>
                  </a:txBody>
                  <a:tcPr/>
                </a:tc>
              </a:tr>
              <a:tr h="513707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безвозмездные поступления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532 878,56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590 189,46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487 989,06</a:t>
                      </a:r>
                      <a:endParaRPr lang="ru-RU" sz="2400" dirty="0"/>
                    </a:p>
                  </a:txBody>
                  <a:tcPr/>
                </a:tc>
              </a:tr>
              <a:tr h="61720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Расходы - всего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677 528,68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739</a:t>
                      </a:r>
                      <a:r>
                        <a:rPr lang="en-US" sz="2400" dirty="0" smtClean="0"/>
                        <a:t> </a:t>
                      </a:r>
                      <a:r>
                        <a:rPr lang="ru-RU" sz="2400" dirty="0" smtClean="0"/>
                        <a:t>757</a:t>
                      </a:r>
                      <a:r>
                        <a:rPr lang="en-US" sz="2400" dirty="0" smtClean="0"/>
                        <a:t>,</a:t>
                      </a:r>
                      <a:r>
                        <a:rPr lang="ru-RU" sz="2400" dirty="0" smtClean="0"/>
                        <a:t>99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643 735,87</a:t>
                      </a:r>
                      <a:endParaRPr lang="ru-RU" sz="2400" dirty="0"/>
                    </a:p>
                  </a:txBody>
                  <a:tcPr/>
                </a:tc>
              </a:tr>
              <a:tr h="513707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Дефицит (профицит)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0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0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0</a:t>
                      </a:r>
                      <a:endParaRPr lang="ru-RU" sz="2400" dirty="0"/>
                    </a:p>
                  </a:txBody>
                  <a:tcPr/>
                </a:tc>
              </a:tr>
              <a:tr h="513707"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6452614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5716</TotalTime>
  <Words>2549</Words>
  <Application>Microsoft Office PowerPoint</Application>
  <PresentationFormat>Экран (4:3)</PresentationFormat>
  <Paragraphs>807</Paragraphs>
  <Slides>48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48</vt:i4>
      </vt:variant>
    </vt:vector>
  </HeadingPairs>
  <TitlesOfParts>
    <vt:vector size="49" baseType="lpstr">
      <vt:lpstr>Воздушный поток</vt:lpstr>
      <vt:lpstr>Слайд 1</vt:lpstr>
      <vt:lpstr>Слайд 2</vt:lpstr>
      <vt:lpstr>Показатели прогноза социально-экономического  развития Малмыжского района</vt:lpstr>
      <vt:lpstr>Показатели социально-экономического развития Малмыжского района в динамике  </vt:lpstr>
      <vt:lpstr>Показатели социально-экономического развития Малмыжского района в динамике  </vt:lpstr>
      <vt:lpstr>Показатели социально-экономического развития Малмыжского района в динамике</vt:lpstr>
      <vt:lpstr>Показатели социально-экономического развития Малмыжского района в динамике</vt:lpstr>
      <vt:lpstr>Показатели социально-экономического развития Малмыжского района в динамике</vt:lpstr>
      <vt:lpstr>Основные характеристики проекта бюджета района на 2024 год и плановый период 2025 и 2026 годов</vt:lpstr>
      <vt:lpstr>2024 год</vt:lpstr>
      <vt:lpstr>Доходы бюджета</vt:lpstr>
      <vt:lpstr>Доходы бюджета района, тыс. руб.</vt:lpstr>
      <vt:lpstr>Структура и динамика доходов бюджета Малмыжского района</vt:lpstr>
      <vt:lpstr>Динамика налоговых доходов</vt:lpstr>
      <vt:lpstr>Объем и структура налоговых доходов</vt:lpstr>
      <vt:lpstr>Налог на доходы физических лиц</vt:lpstr>
      <vt:lpstr>Доходы от уплаты акцизов на нефтепродукты</vt:lpstr>
      <vt:lpstr>Налог, взимаемый в связи с применением упрощенной системы налогообложения</vt:lpstr>
      <vt:lpstr>Единый сельскохозяйственный налог, тыс. руб. </vt:lpstr>
      <vt:lpstr>Госпошлина, тыс. руб.</vt:lpstr>
      <vt:lpstr>Налог на имущество организаций, тыс. руб.</vt:lpstr>
      <vt:lpstr>Объем неналоговых доходов </vt:lpstr>
      <vt:lpstr>Объем и структура неналоговых доходов</vt:lpstr>
      <vt:lpstr>Неналоговые доходы</vt:lpstr>
      <vt:lpstr>Динамика безвозмездных поступлений, тыс. руб.</vt:lpstr>
      <vt:lpstr>Характеристики бюджета района на плановый период 2025 и 2026 годов</vt:lpstr>
      <vt:lpstr>Индексы роста показателей</vt:lpstr>
      <vt:lpstr>Структура и динамика доходов бюджета района</vt:lpstr>
      <vt:lpstr>Динамика налоговых и неналоговых доходов</vt:lpstr>
      <vt:lpstr>Объем безвозмездных поступлений, тыс. руб.</vt:lpstr>
      <vt:lpstr>Расходы бюджета</vt:lpstr>
      <vt:lpstr>Расходы бюджета района, тыс. руб.</vt:lpstr>
      <vt:lpstr>РАСХОДЫ БЮДЖЕТА РАЙОНА ПО РАЗДЕЛАМ БЮДЖЕТНОЙ КЛАССИФИКАЦИИ РАСХОДОВ</vt:lpstr>
      <vt:lpstr>Расходы по муниципальным программам</vt:lpstr>
      <vt:lpstr>Раздел 01 «Общегосударственные вопросы»</vt:lpstr>
      <vt:lpstr>РАЗДЕЛ 03 «НАЦИОНАЛЬНАЯ БЕЗОПАСНОСТЬ И ПРАВООХРАНИТЕЛЬНАЯ ДЕЯТЕЛЬНОСТЬ» </vt:lpstr>
      <vt:lpstr>Раздел 04 «Национальная экономика», тыс. руб.</vt:lpstr>
      <vt:lpstr>Охрана окружающей среды</vt:lpstr>
      <vt:lpstr>Раздел 07 «Образование»</vt:lpstr>
      <vt:lpstr>Раздел 07 «Образование»</vt:lpstr>
      <vt:lpstr>Раздел 08 «Культура, кинематография»</vt:lpstr>
      <vt:lpstr>Раздел 10 «Социальная политика»</vt:lpstr>
      <vt:lpstr>Слайд 43</vt:lpstr>
      <vt:lpstr>Слайд 44</vt:lpstr>
      <vt:lpstr>Раздел 11 «Физическая культура и спорт»</vt:lpstr>
      <vt:lpstr>Раздел 13 «Обслуживание государственного и муниципального долга»</vt:lpstr>
      <vt:lpstr>Слайд 47</vt:lpstr>
      <vt:lpstr>Слайд 48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</dc:title>
  <dc:creator>User</dc:creator>
  <cp:lastModifiedBy>Owner</cp:lastModifiedBy>
  <cp:revision>548</cp:revision>
  <dcterms:created xsi:type="dcterms:W3CDTF">2016-11-08T10:26:02Z</dcterms:created>
  <dcterms:modified xsi:type="dcterms:W3CDTF">2023-12-06T12:47:00Z</dcterms:modified>
</cp:coreProperties>
</file>