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rawings/drawing5.xml" ContentType="application/vnd.openxmlformats-officedocument.drawingml.chartshape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7"/>
  </p:notesMasterIdLst>
  <p:sldIdLst>
    <p:sldId id="256" r:id="rId2"/>
    <p:sldId id="293" r:id="rId3"/>
    <p:sldId id="294" r:id="rId4"/>
    <p:sldId id="295" r:id="rId5"/>
    <p:sldId id="278" r:id="rId6"/>
    <p:sldId id="296" r:id="rId7"/>
    <p:sldId id="297" r:id="rId8"/>
    <p:sldId id="301" r:id="rId9"/>
    <p:sldId id="311" r:id="rId10"/>
    <p:sldId id="320" r:id="rId11"/>
    <p:sldId id="298" r:id="rId12"/>
    <p:sldId id="287" r:id="rId13"/>
    <p:sldId id="321" r:id="rId14"/>
    <p:sldId id="271" r:id="rId15"/>
    <p:sldId id="259" r:id="rId16"/>
    <p:sldId id="303" r:id="rId17"/>
    <p:sldId id="260" r:id="rId18"/>
    <p:sldId id="261" r:id="rId19"/>
    <p:sldId id="313" r:id="rId20"/>
    <p:sldId id="314" r:id="rId21"/>
    <p:sldId id="315" r:id="rId22"/>
    <p:sldId id="316" r:id="rId23"/>
    <p:sldId id="308" r:id="rId24"/>
    <p:sldId id="322" r:id="rId25"/>
    <p:sldId id="317" r:id="rId26"/>
    <p:sldId id="323" r:id="rId27"/>
    <p:sldId id="325" r:id="rId28"/>
    <p:sldId id="267" r:id="rId29"/>
    <p:sldId id="305" r:id="rId30"/>
    <p:sldId id="272" r:id="rId31"/>
    <p:sldId id="318" r:id="rId32"/>
    <p:sldId id="319" r:id="rId33"/>
    <p:sldId id="324" r:id="rId34"/>
    <p:sldId id="274" r:id="rId35"/>
    <p:sldId id="27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FFCC"/>
    <a:srgbClr val="33CCFF"/>
    <a:srgbClr val="CCCC00"/>
    <a:srgbClr val="99CC00"/>
    <a:srgbClr val="FFCCFF"/>
    <a:srgbClr val="FFCC66"/>
    <a:srgbClr val="00CCFF"/>
    <a:srgbClr val="FF505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483" autoAdjust="0"/>
  </p:normalViewPr>
  <p:slideViewPr>
    <p:cSldViewPr>
      <p:cViewPr>
        <p:scale>
          <a:sx n="100" d="100"/>
          <a:sy n="100" d="100"/>
        </p:scale>
        <p:origin x="-1944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PropertyBag">
  <ax:ocxPr ax:name="ForeColor" ax:value="0"/>
  <ax:ocxPr ax:name="BackColor" ax:value="16777215"/>
  <ax:ocxPr ax:name="Caption" ax:value="Label1"/>
  <ax:ocxPr ax:name="Size" ax:value="16933;11298"/>
  <ax:ocxPr ax:name="FontName" ax:value="Arial"/>
  <ax:ocxPr ax:name="FontHeight" ax:value="280"/>
  <ax:ocxPr ax:name="FontCharSet" ax:value="204"/>
  <ax:ocxPr ax:name="FontPitchAndFamily" ax:value="2"/>
</ax:ocx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2757328038820072E-2"/>
          <c:y val="0"/>
          <c:w val="0.6704724340664657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7"/>
          <c:dPt>
            <c:idx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416333221040023"/>
                  <c:y val="1.63331149667916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2,6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6,0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>
                <c:manualLayout>
                  <c:x val="4.896409359533534E-3"/>
                  <c:y val="-2.781619411380855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3.6706270987811415E-2"/>
                  <c:y val="-1.733396161601457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2.3548794757571771E-2"/>
                  <c:y val="-1.9131814217321953E-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 smtClean="0"/>
                      <a:t>6,</a:t>
                    </a:r>
                    <a:r>
                      <a:rPr lang="ru-RU" b="0" dirty="0" smtClean="0"/>
                      <a:t>9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2553618594349763E-2"/>
                  <c:y val="-9.6074893338798963E-3"/>
                </c:manualLayout>
              </c:layout>
              <c:showPercent val="1"/>
            </c:dLbl>
            <c:dLbl>
              <c:idx val="7"/>
              <c:layout>
                <c:manualLayout>
                  <c:x val="8.4071975873648508E-2"/>
                  <c:y val="-3.5249914760429645E-3"/>
                </c:manualLayout>
              </c:layout>
              <c:showPercent val="1"/>
            </c:dLbl>
            <c:numFmt formatCode="0.0%" sourceLinked="0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 (42,6 %)</c:v>
                </c:pt>
                <c:pt idx="1">
                  <c:v>УСНО (36,0 %)</c:v>
                </c:pt>
                <c:pt idx="2">
                  <c:v>ЕНВД (2,0 %)</c:v>
                </c:pt>
                <c:pt idx="3">
                  <c:v>Доходы от уплаты акцизов (7,9 %)</c:v>
                </c:pt>
                <c:pt idx="4">
                  <c:v>Налог на имущество организаций (6,9 %) </c:v>
                </c:pt>
                <c:pt idx="5">
                  <c:v>Государственная пошлина (1,8 %)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35942.400000000001</c:v>
                </c:pt>
                <c:pt idx="1">
                  <c:v>30369.200000000001</c:v>
                </c:pt>
                <c:pt idx="2">
                  <c:v>1719.2</c:v>
                </c:pt>
                <c:pt idx="3">
                  <c:v>6692.4</c:v>
                </c:pt>
                <c:pt idx="4">
                  <c:v>5849.4</c:v>
                </c:pt>
                <c:pt idx="5">
                  <c:v>1484.3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453146782973939"/>
          <c:y val="2.0318923637585827E-2"/>
          <c:w val="0.30693453415570332"/>
          <c:h val="0.9646485001073686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755627544007359"/>
          <c:y val="0.17588287401574787"/>
          <c:w val="0.82199819553805775"/>
          <c:h val="0.659348671259846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25570.5</c:v>
                </c:pt>
                <c:pt idx="1">
                  <c:v>30862.3</c:v>
                </c:pt>
              </c:numCache>
            </c:numRef>
          </c:val>
        </c:ser>
        <c:shape val="cylinder"/>
        <c:axId val="166134912"/>
        <c:axId val="166136448"/>
        <c:axId val="0"/>
      </c:bar3DChart>
      <c:catAx>
        <c:axId val="16613491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6136448"/>
        <c:crosses val="autoZero"/>
        <c:auto val="1"/>
        <c:lblAlgn val="ctr"/>
        <c:lblOffset val="100"/>
      </c:catAx>
      <c:valAx>
        <c:axId val="166136448"/>
        <c:scaling>
          <c:orientation val="minMax"/>
        </c:scaling>
        <c:axPos val="l"/>
        <c:majorGridlines/>
        <c:numFmt formatCode="General" sourceLinked="1"/>
        <c:tickLblPos val="nextTo"/>
        <c:crossAx val="1661349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8449502133712661E-3"/>
          <c:y val="4.7231071900584584E-3"/>
          <c:w val="0.98355988396187322"/>
          <c:h val="0.82343511707439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dLbls>
            <c:dLbl>
              <c:idx val="0"/>
              <c:layout>
                <c:manualLayout>
                  <c:x val="-4.2674253200568986E-3"/>
                  <c:y val="8.8178553934204224E-3"/>
                </c:manualLayout>
              </c:layout>
              <c:showVal val="1"/>
            </c:dLbl>
            <c:dLbl>
              <c:idx val="5"/>
              <c:layout>
                <c:manualLayout>
                  <c:x val="-2.8449502133713932E-3"/>
                  <c:y val="-2.2044638483551399E-2"/>
                </c:manualLayout>
              </c:layout>
              <c:showVal val="1"/>
            </c:dLbl>
            <c:showVal val="1"/>
          </c:dLbls>
          <c:cat>
            <c:strRef>
              <c:f>Лист1!$A$2:$A$7</c:f>
              <c:strCache>
                <c:ptCount val="5"/>
                <c:pt idx="0">
                  <c:v>НДФЛ (22,3%)</c:v>
                </c:pt>
                <c:pt idx="1">
                  <c:v>УСНО (5,8)</c:v>
                </c:pt>
                <c:pt idx="2">
                  <c:v>Земельный налог (36,0%)</c:v>
                </c:pt>
                <c:pt idx="3">
                  <c:v>Налог на имущество физ. лиц(32,5%</c:v>
                </c:pt>
                <c:pt idx="4">
                  <c:v>Единый налог на вмененный доход(1,6%)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425.5</c:v>
                </c:pt>
                <c:pt idx="1">
                  <c:v>111.2</c:v>
                </c:pt>
                <c:pt idx="2" formatCode="#,##0.00">
                  <c:v>687.1</c:v>
                </c:pt>
                <c:pt idx="3">
                  <c:v>620.5</c:v>
                </c:pt>
                <c:pt idx="4">
                  <c:v>30.1</c:v>
                </c:pt>
                <c:pt idx="5">
                  <c:v>28.4</c:v>
                </c:pt>
              </c:numCache>
            </c:numRef>
          </c:val>
        </c:ser>
        <c:gapWidth val="70"/>
        <c:axId val="166509184"/>
        <c:axId val="166515072"/>
      </c:barChart>
      <c:catAx>
        <c:axId val="1665091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6515072"/>
        <c:crosses val="autoZero"/>
        <c:auto val="1"/>
        <c:lblAlgn val="ctr"/>
        <c:lblOffset val="100"/>
      </c:catAx>
      <c:valAx>
        <c:axId val="16651507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66509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20122982493459"/>
          <c:y val="0.13985865047236351"/>
          <c:w val="0.12178739037421175"/>
          <c:h val="0.1228729961510408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2.8713655471972646E-2"/>
          <c:y val="0.10955420327973958"/>
          <c:w val="0.59542880092175665"/>
          <c:h val="0.890445796720260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4"/>
          <c:dPt>
            <c:idx val="0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1.9103276159279793E-2"/>
                  <c:y val="-1.80077046325509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2.3182180026592027E-2"/>
                  <c:y val="-0.2079173050539609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61,4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10,3%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3507589658496727E-2"/>
                  <c:y val="5.49352720498758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6"/>
              <c:layout>
                <c:manualLayout>
                  <c:x val="-4.278825650196573E-2"/>
                  <c:y val="-2.12872019388026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>
                <c:manualLayout>
                  <c:x val="-6.4574478283774906E-3"/>
                  <c:y val="3.2376893523458896E-3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8,6 </a:t>
                    </a:r>
                    <a:r>
                      <a:rPr lang="en-US" sz="2000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8"/>
              <c:tx>
                <c:rich>
                  <a:bodyPr/>
                  <a:lstStyle/>
                  <a:p>
                    <a:r>
                      <a:rPr lang="ru-RU" dirty="0" smtClean="0"/>
                      <a:t>9,7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spPr>
              <a:ln>
                <a:solidFill>
                  <a:schemeClr val="accent1"/>
                </a:solidFill>
              </a:ln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 (8,0%)</c:v>
                </c:pt>
                <c:pt idx="1">
                  <c:v>Национальная безопасность и правоохранительная деятельность (0,3%)</c:v>
                </c:pt>
                <c:pt idx="2">
                  <c:v>Национальная экономика (7,3%)</c:v>
                </c:pt>
                <c:pt idx="3">
                  <c:v>Образование (61,4%)</c:v>
                </c:pt>
                <c:pt idx="4">
                  <c:v>Культура, кинематография (10,3%)</c:v>
                </c:pt>
                <c:pt idx="5">
                  <c:v>Социальная политика (4,1%)</c:v>
                </c:pt>
                <c:pt idx="6">
                  <c:v>Физическая  культура и спорт (0,2%)</c:v>
                </c:pt>
                <c:pt idx="7">
                  <c:v>Межбюджетные трансферты общего характера бюджетам бюджетной системы РФ (8,6%)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43540.04</c:v>
                </c:pt>
                <c:pt idx="1">
                  <c:v>1559.45</c:v>
                </c:pt>
                <c:pt idx="2">
                  <c:v>39937.46</c:v>
                </c:pt>
                <c:pt idx="3">
                  <c:v>334418.18</c:v>
                </c:pt>
                <c:pt idx="4">
                  <c:v>56048.719999999994</c:v>
                </c:pt>
                <c:pt idx="5">
                  <c:v>22216.74</c:v>
                </c:pt>
                <c:pt idx="6">
                  <c:v>99.710000000000022</c:v>
                </c:pt>
                <c:pt idx="7">
                  <c:v>46576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376540599432043"/>
          <c:y val="1.267462919113406E-2"/>
          <c:w val="0.32723122610032579"/>
          <c:h val="0.9873253708088655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90"/>
      <c:depthPercent val="100"/>
      <c:perspective val="0"/>
    </c:view3D>
    <c:plotArea>
      <c:layout>
        <c:manualLayout>
          <c:layoutTarget val="inner"/>
          <c:xMode val="edge"/>
          <c:yMode val="edge"/>
          <c:x val="1.1849153680663936E-2"/>
          <c:y val="8.5085743924004628E-2"/>
          <c:w val="0.62176696907262885"/>
          <c:h val="0.936382136434147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6,3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-3.4526186383763431E-2"/>
                  <c:y val="1.622105963889136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3.2059851339199336E-2"/>
                  <c:y val="-9.7297606357997068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9.3688404229889763E-2"/>
                  <c:y val="3.6999193629488281E-2"/>
                </c:manualLayout>
              </c:layout>
              <c:showPercent val="1"/>
            </c:dLbl>
            <c:dLbl>
              <c:idx val="6"/>
              <c:layout>
                <c:manualLayout>
                  <c:x val="0.12464974786855128"/>
                  <c:y val="5.70537088994801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Оплата труда  и начисления на выплаты по оплате труда (56,3%)</c:v>
                </c:pt>
                <c:pt idx="1">
                  <c:v>Оплата работ, услуг (29%)</c:v>
                </c:pt>
                <c:pt idx="2">
                  <c:v>Перечисление другим бюджетам бюджетной системы (8,9%)</c:v>
                </c:pt>
                <c:pt idx="3">
                  <c:v>Капитальные вложения в объекты муниципальной собственности (0,5%)</c:v>
                </c:pt>
                <c:pt idx="4">
                  <c:v>Социальное обеспечение (2,1%)</c:v>
                </c:pt>
                <c:pt idx="5">
                  <c:v>Иные расходы (3,2%)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306645.09999999998</c:v>
                </c:pt>
                <c:pt idx="1">
                  <c:v>157679.20000000001</c:v>
                </c:pt>
                <c:pt idx="2">
                  <c:v>48759.1</c:v>
                </c:pt>
                <c:pt idx="3">
                  <c:v>2822</c:v>
                </c:pt>
                <c:pt idx="4">
                  <c:v>11177.3</c:v>
                </c:pt>
                <c:pt idx="5">
                  <c:v>17487.7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724795392198168"/>
          <c:y val="0"/>
          <c:w val="0.31275204607801849"/>
          <c:h val="0.7943056777180671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spPr>
    <a:scene3d>
      <a:camera prst="orthographicFront"/>
      <a:lightRig rig="threePt" dir="t"/>
    </a:scene3d>
    <a:sp3d>
      <a:bevelT prst="relaxedInset"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5425963772781992E-2"/>
          <c:y val="8.5311659048359134E-2"/>
          <c:w val="0.65214524492761872"/>
          <c:h val="0.9884891597680473"/>
        </c:manualLayout>
      </c:layout>
      <c:doughnut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Дошкольное образование 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  <c:pt idx="3">
                  <c:v>Профессиональная подготовка, переподготовка и повышение квалификации</c:v>
                </c:pt>
                <c:pt idx="4">
                  <c:v>Молодежная политика</c:v>
                </c:pt>
                <c:pt idx="5">
                  <c:v>Другие вопросы в области образования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firstSliceAng val="339"/>
        <c:holeSize val="50"/>
      </c:doughnut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9382125182971874E-3"/>
          <c:y val="0.1111121009601166"/>
          <c:w val="0.98015451986816249"/>
          <c:h val="0.7536085038861876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tx1"/>
              </a:solidFill>
            </a:ln>
            <a:effectLst>
              <a:outerShdw blurRad="127000" dist="114300" dir="21594000" sx="103000" sy="103000" algn="b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-7.5857760129400525E-3"/>
                  <c:y val="-1.58822580211386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</a:t>
                    </a:r>
                    <a:r>
                      <a:rPr lang="ru-RU" baseline="0" dirty="0" smtClean="0"/>
                      <a:t> 387,7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тыс.</a:t>
                    </a:r>
                    <a:r>
                      <a:rPr lang="ru-RU" baseline="0" dirty="0" smtClean="0"/>
                      <a:t> руб.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8964440032350083E-3"/>
                  <c:y val="-1.4864655891132986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4 565,2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6893320097050164E-3"/>
                  <c:y val="-6.534908425893589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9</a:t>
                    </a:r>
                    <a:r>
                      <a:rPr lang="ru-RU" baseline="0" dirty="0" smtClean="0"/>
                      <a:t> 711,2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8964440032350133E-3"/>
                  <c:y val="2.203123739343261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ru-RU" baseline="0" dirty="0" smtClean="0"/>
                      <a:t> 384,6</a:t>
                    </a:r>
                    <a:endParaRPr lang="ru-RU" dirty="0" smtClean="0"/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Централизованная библиотечная система</c:v>
                </c:pt>
                <c:pt idx="1">
                  <c:v>Малмыжский краеведческий музей</c:v>
                </c:pt>
                <c:pt idx="2">
                  <c:v>Малмыжский районный Центр культуры и досуга</c:v>
                </c:pt>
                <c:pt idx="3">
                  <c:v>Управление культуры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15415.7</c:v>
                </c:pt>
                <c:pt idx="1">
                  <c:v>3989.8</c:v>
                </c:pt>
                <c:pt idx="2">
                  <c:v>17030.400000000001</c:v>
                </c:pt>
                <c:pt idx="3">
                  <c:v>2963.3</c:v>
                </c:pt>
              </c:numCache>
            </c:numRef>
          </c:val>
        </c:ser>
        <c:gapWidth val="36"/>
        <c:overlap val="19"/>
        <c:axId val="146320384"/>
        <c:axId val="167203584"/>
      </c:barChart>
      <c:catAx>
        <c:axId val="146320384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167203584"/>
        <c:crosses val="autoZero"/>
        <c:auto val="1"/>
        <c:lblAlgn val="ctr"/>
        <c:lblOffset val="100"/>
      </c:catAx>
      <c:valAx>
        <c:axId val="167203584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463203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FD9CA4-C9BC-43B0-A4C5-A1F1C18BFB80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70C940-F008-4F6E-8084-4871DFB5ACB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dirty="0">
            <a:solidFill>
              <a:schemeClr val="tx1"/>
            </a:solidFill>
          </a:endParaRPr>
        </a:p>
      </dgm:t>
    </dgm:pt>
    <dgm:pt modelId="{B82C4FE3-0801-4113-9F54-7C3020FA3CA4}" type="parTrans" cxnId="{DF803B89-DB34-4057-B585-3820CF77FD3E}">
      <dgm:prSet/>
      <dgm:spPr/>
      <dgm:t>
        <a:bodyPr/>
        <a:lstStyle/>
        <a:p>
          <a:endParaRPr lang="ru-RU"/>
        </a:p>
      </dgm:t>
    </dgm:pt>
    <dgm:pt modelId="{5068607A-40BF-4016-B23A-5DDE094CB327}" type="sibTrans" cxnId="{DF803B89-DB34-4057-B585-3820CF77FD3E}">
      <dgm:prSet/>
      <dgm:spPr/>
      <dgm:t>
        <a:bodyPr/>
        <a:lstStyle/>
        <a:p>
          <a:endParaRPr lang="ru-RU"/>
        </a:p>
      </dgm:t>
    </dgm:pt>
    <dgm:pt modelId="{8E70B43E-A889-47DC-9CD9-C90539C81168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Финансовое управление</a:t>
          </a:r>
          <a:endParaRPr lang="ru-RU" sz="2000" b="1" dirty="0">
            <a:solidFill>
              <a:schemeClr val="tx1"/>
            </a:solidFill>
          </a:endParaRPr>
        </a:p>
      </dgm:t>
    </dgm:pt>
    <dgm:pt modelId="{97C84E12-6E08-44C8-B76A-4CB33BFC5B7E}" type="parTrans" cxnId="{4F06A8E9-40CF-4A03-B06C-0A1268C98DF8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8F9900C2-E5B5-4547-9075-4EED0C85E32F}" type="sibTrans" cxnId="{4F06A8E9-40CF-4A03-B06C-0A1268C98DF8}">
      <dgm:prSet/>
      <dgm:spPr/>
      <dgm:t>
        <a:bodyPr/>
        <a:lstStyle/>
        <a:p>
          <a:endParaRPr lang="ru-RU"/>
        </a:p>
      </dgm:t>
    </dgm:pt>
    <dgm:pt modelId="{CBBD2F19-6F06-4025-BF52-D586596BE1F5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Управление образования</a:t>
          </a:r>
          <a:endParaRPr lang="ru-RU" sz="2000" b="1" dirty="0">
            <a:solidFill>
              <a:schemeClr val="tx1"/>
            </a:solidFill>
          </a:endParaRPr>
        </a:p>
      </dgm:t>
    </dgm:pt>
    <dgm:pt modelId="{D3F3121D-83DD-4923-95FE-26BF383812CD}" type="parTrans" cxnId="{3A438168-834E-4037-9CC8-A62F63EEF92D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D6B15D71-34A4-4585-8839-6ACE84F57601}" type="sibTrans" cxnId="{3A438168-834E-4037-9CC8-A62F63EEF92D}">
      <dgm:prSet/>
      <dgm:spPr/>
      <dgm:t>
        <a:bodyPr/>
        <a:lstStyle/>
        <a:p>
          <a:endParaRPr lang="ru-RU"/>
        </a:p>
      </dgm:t>
    </dgm:pt>
    <dgm:pt modelId="{6F89301A-C529-4F92-8E2C-9096AC1B7392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2000" b="1" dirty="0">
            <a:solidFill>
              <a:schemeClr val="tx1"/>
            </a:solidFill>
          </a:endParaRPr>
        </a:p>
      </dgm:t>
    </dgm:pt>
    <dgm:pt modelId="{2F166072-539D-450F-B740-A08D9BEBA046}" type="parTrans" cxnId="{6CD8D796-A825-4723-845A-41B24CB01909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44F57C53-0145-4BA2-B895-973B17115EB2}" type="sibTrans" cxnId="{6CD8D796-A825-4723-845A-41B24CB01909}">
      <dgm:prSet/>
      <dgm:spPr/>
      <dgm:t>
        <a:bodyPr/>
        <a:lstStyle/>
        <a:p>
          <a:endParaRPr lang="ru-RU"/>
        </a:p>
      </dgm:t>
    </dgm:pt>
    <dgm:pt modelId="{8B756A6A-B5FD-45A1-9628-6BC62377E64C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2000" b="1" dirty="0">
            <a:solidFill>
              <a:schemeClr val="tx1"/>
            </a:solidFill>
          </a:endParaRPr>
        </a:p>
      </dgm:t>
    </dgm:pt>
    <dgm:pt modelId="{68A5FC25-14FB-4CB7-8487-7496C2440593}" type="parTrans" cxnId="{EC03DDD5-8A8B-4BBB-AC60-DFFE5CFB388B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3B2F59A7-5DC4-4034-9900-D93FC5F9DEA6}" type="sibTrans" cxnId="{EC03DDD5-8A8B-4BBB-AC60-DFFE5CFB388B}">
      <dgm:prSet/>
      <dgm:spPr/>
      <dgm:t>
        <a:bodyPr/>
        <a:lstStyle/>
        <a:p>
          <a:endParaRPr lang="ru-RU"/>
        </a:p>
      </dgm:t>
    </dgm:pt>
    <dgm:pt modelId="{C950E27B-58D0-4354-9671-30E40D4EE919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Районная Дума</a:t>
          </a:r>
          <a:endParaRPr lang="ru-RU" sz="2000" b="1" dirty="0">
            <a:solidFill>
              <a:schemeClr val="tx1"/>
            </a:solidFill>
          </a:endParaRPr>
        </a:p>
      </dgm:t>
    </dgm:pt>
    <dgm:pt modelId="{E736965F-461B-4123-9ED1-22B7DDE5B99A}" type="parTrans" cxnId="{1A16A2FF-B573-46EC-BE83-8DCF3DA736CC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B1DF7FBA-486E-4711-A4AB-05E5FAF4D90F}" type="sibTrans" cxnId="{1A16A2FF-B573-46EC-BE83-8DCF3DA736CC}">
      <dgm:prSet/>
      <dgm:spPr/>
      <dgm:t>
        <a:bodyPr/>
        <a:lstStyle/>
        <a:p>
          <a:endParaRPr lang="ru-RU"/>
        </a:p>
      </dgm:t>
    </dgm:pt>
    <dgm:pt modelId="{D254B87E-FA3E-4CCC-B39C-81E460E80CF1}" type="pres">
      <dgm:prSet presAssocID="{87FD9CA4-C9BC-43B0-A4C5-A1F1C18BFB8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452410-2769-4171-9ABE-97DE3CDBD49D}" type="pres">
      <dgm:prSet presAssocID="{6070C940-F008-4F6E-8084-4871DFB5ACB3}" presName="centerShape" presStyleLbl="node0" presStyleIdx="0" presStyleCnt="1" custScaleX="227763"/>
      <dgm:spPr/>
      <dgm:t>
        <a:bodyPr/>
        <a:lstStyle/>
        <a:p>
          <a:endParaRPr lang="ru-RU"/>
        </a:p>
      </dgm:t>
    </dgm:pt>
    <dgm:pt modelId="{6BC1AFDE-C38F-4683-81B8-43054FBD4DA9}" type="pres">
      <dgm:prSet presAssocID="{97C84E12-6E08-44C8-B76A-4CB33BFC5B7E}" presName="Name9" presStyleLbl="parChTrans1D2" presStyleIdx="0" presStyleCnt="5"/>
      <dgm:spPr/>
      <dgm:t>
        <a:bodyPr/>
        <a:lstStyle/>
        <a:p>
          <a:endParaRPr lang="ru-RU"/>
        </a:p>
      </dgm:t>
    </dgm:pt>
    <dgm:pt modelId="{70B9E840-9FDF-4F1A-B2AF-622B7D682DE7}" type="pres">
      <dgm:prSet presAssocID="{97C84E12-6E08-44C8-B76A-4CB33BFC5B7E}" presName="connTx" presStyleLbl="parChTrans1D2" presStyleIdx="0" presStyleCnt="5"/>
      <dgm:spPr/>
      <dgm:t>
        <a:bodyPr/>
        <a:lstStyle/>
        <a:p>
          <a:endParaRPr lang="ru-RU"/>
        </a:p>
      </dgm:t>
    </dgm:pt>
    <dgm:pt modelId="{B51A3AFF-2128-4984-BBFA-2B6381961CA3}" type="pres">
      <dgm:prSet presAssocID="{8E70B43E-A889-47DC-9CD9-C90539C81168}" presName="node" presStyleLbl="node1" presStyleIdx="0" presStyleCnt="5" custAng="0" custScaleX="134921" custScaleY="67426" custRadScaleRad="106607" custRadScaleInc="973">
        <dgm:presLayoutVars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ru-RU"/>
        </a:p>
      </dgm:t>
    </dgm:pt>
    <dgm:pt modelId="{5FABF679-421B-482D-B0AA-C50A91A4D3E3}" type="pres">
      <dgm:prSet presAssocID="{D3F3121D-83DD-4923-95FE-26BF383812CD}" presName="Name9" presStyleLbl="parChTrans1D2" presStyleIdx="1" presStyleCnt="5"/>
      <dgm:spPr/>
      <dgm:t>
        <a:bodyPr/>
        <a:lstStyle/>
        <a:p>
          <a:endParaRPr lang="ru-RU"/>
        </a:p>
      </dgm:t>
    </dgm:pt>
    <dgm:pt modelId="{964EB60B-B924-4E08-83DE-A498DA3ED7AD}" type="pres">
      <dgm:prSet presAssocID="{D3F3121D-83DD-4923-95FE-26BF383812C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AC58618C-9BD7-4382-94C1-C74F460E7B0F}" type="pres">
      <dgm:prSet presAssocID="{CBBD2F19-6F06-4025-BF52-D586596BE1F5}" presName="node" presStyleLbl="node1" presStyleIdx="1" presStyleCnt="5" custScaleX="137111" custScaleY="58404" custRadScaleRad="130322" custRadScaleInc="-28992">
        <dgm:presLayoutVars>
          <dgm:bulletEnabled val="1"/>
        </dgm:presLayoutVars>
      </dgm:prSet>
      <dgm:spPr>
        <a:prstGeom prst="flowChartInputOutput">
          <a:avLst/>
        </a:prstGeom>
      </dgm:spPr>
      <dgm:t>
        <a:bodyPr/>
        <a:lstStyle/>
        <a:p>
          <a:endParaRPr lang="ru-RU"/>
        </a:p>
      </dgm:t>
    </dgm:pt>
    <dgm:pt modelId="{71E6C074-5E89-4280-BFDD-D34FEC380D4A}" type="pres">
      <dgm:prSet presAssocID="{2F166072-539D-450F-B740-A08D9BEBA046}" presName="Name9" presStyleLbl="parChTrans1D2" presStyleIdx="2" presStyleCnt="5"/>
      <dgm:spPr/>
      <dgm:t>
        <a:bodyPr/>
        <a:lstStyle/>
        <a:p>
          <a:endParaRPr lang="ru-RU"/>
        </a:p>
      </dgm:t>
    </dgm:pt>
    <dgm:pt modelId="{DD654DBF-DE8F-49D4-AE43-1094998FF1EF}" type="pres">
      <dgm:prSet presAssocID="{2F166072-539D-450F-B740-A08D9BEBA046}" presName="connTx" presStyleLbl="parChTrans1D2" presStyleIdx="2" presStyleCnt="5"/>
      <dgm:spPr/>
      <dgm:t>
        <a:bodyPr/>
        <a:lstStyle/>
        <a:p>
          <a:endParaRPr lang="ru-RU"/>
        </a:p>
      </dgm:t>
    </dgm:pt>
    <dgm:pt modelId="{555E64C1-2D5F-459B-9891-ACB02260B720}" type="pres">
      <dgm:prSet presAssocID="{6F89301A-C529-4F92-8E2C-9096AC1B7392}" presName="node" presStyleLbl="node1" presStyleIdx="2" presStyleCnt="5" custScaleX="202239" custScaleY="71605" custRadScaleRad="169903" custRadScaleInc="-64201">
        <dgm:presLayoutVars>
          <dgm:bulletEnabled val="1"/>
        </dgm:presLayoutVars>
      </dgm:prSet>
      <dgm:spPr>
        <a:prstGeom prst="flowChartInputOutput">
          <a:avLst/>
        </a:prstGeom>
      </dgm:spPr>
      <dgm:t>
        <a:bodyPr/>
        <a:lstStyle/>
        <a:p>
          <a:endParaRPr lang="ru-RU"/>
        </a:p>
      </dgm:t>
    </dgm:pt>
    <dgm:pt modelId="{24E6EB31-5855-474B-92CE-6AC98CFAB038}" type="pres">
      <dgm:prSet presAssocID="{68A5FC25-14FB-4CB7-8487-7496C2440593}" presName="Name9" presStyleLbl="parChTrans1D2" presStyleIdx="3" presStyleCnt="5"/>
      <dgm:spPr/>
      <dgm:t>
        <a:bodyPr/>
        <a:lstStyle/>
        <a:p>
          <a:endParaRPr lang="ru-RU"/>
        </a:p>
      </dgm:t>
    </dgm:pt>
    <dgm:pt modelId="{426EF380-D7AD-4944-B725-97CBA76FBCB8}" type="pres">
      <dgm:prSet presAssocID="{68A5FC25-14FB-4CB7-8487-7496C244059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B06BE2A-E16C-44AE-980F-A6E1E8898AFA}" type="pres">
      <dgm:prSet presAssocID="{8B756A6A-B5FD-45A1-9628-6BC62377E64C}" presName="node" presStyleLbl="node1" presStyleIdx="3" presStyleCnt="5" custScaleX="152064" custScaleY="80795" custRadScaleRad="172153" custRadScaleInc="65443">
        <dgm:presLayoutVars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ru-RU"/>
        </a:p>
      </dgm:t>
    </dgm:pt>
    <dgm:pt modelId="{C542BD72-90AE-4FAB-9C61-78BF0D29D4C8}" type="pres">
      <dgm:prSet presAssocID="{E736965F-461B-4123-9ED1-22B7DDE5B99A}" presName="Name9" presStyleLbl="parChTrans1D2" presStyleIdx="4" presStyleCnt="5"/>
      <dgm:spPr/>
      <dgm:t>
        <a:bodyPr/>
        <a:lstStyle/>
        <a:p>
          <a:endParaRPr lang="ru-RU"/>
        </a:p>
      </dgm:t>
    </dgm:pt>
    <dgm:pt modelId="{E7CDE2A6-2F5B-4188-8993-F122B84A7D6B}" type="pres">
      <dgm:prSet presAssocID="{E736965F-461B-4123-9ED1-22B7DDE5B99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E96DD51-6D41-4999-8CC6-07BE55D2151B}" type="pres">
      <dgm:prSet presAssocID="{C950E27B-58D0-4354-9671-30E40D4EE919}" presName="node" presStyleLbl="node1" presStyleIdx="4" presStyleCnt="5" custAng="0" custScaleX="124583" custScaleY="62698" custRadScaleRad="136918" custRadScaleInc="22724">
        <dgm:presLayoutVars>
          <dgm:bulletEnabled val="1"/>
        </dgm:presLayoutVars>
      </dgm:prSet>
      <dgm:spPr>
        <a:prstGeom prst="flowChartInputOutput">
          <a:avLst/>
        </a:prstGeom>
      </dgm:spPr>
      <dgm:t>
        <a:bodyPr/>
        <a:lstStyle/>
        <a:p>
          <a:endParaRPr lang="ru-RU"/>
        </a:p>
      </dgm:t>
    </dgm:pt>
  </dgm:ptLst>
  <dgm:cxnLst>
    <dgm:cxn modelId="{3A438168-834E-4037-9CC8-A62F63EEF92D}" srcId="{6070C940-F008-4F6E-8084-4871DFB5ACB3}" destId="{CBBD2F19-6F06-4025-BF52-D586596BE1F5}" srcOrd="1" destOrd="0" parTransId="{D3F3121D-83DD-4923-95FE-26BF383812CD}" sibTransId="{D6B15D71-34A4-4585-8839-6ACE84F57601}"/>
    <dgm:cxn modelId="{6CD8D796-A825-4723-845A-41B24CB01909}" srcId="{6070C940-F008-4F6E-8084-4871DFB5ACB3}" destId="{6F89301A-C529-4F92-8E2C-9096AC1B7392}" srcOrd="2" destOrd="0" parTransId="{2F166072-539D-450F-B740-A08D9BEBA046}" sibTransId="{44F57C53-0145-4BA2-B895-973B17115EB2}"/>
    <dgm:cxn modelId="{4F06A8E9-40CF-4A03-B06C-0A1268C98DF8}" srcId="{6070C940-F008-4F6E-8084-4871DFB5ACB3}" destId="{8E70B43E-A889-47DC-9CD9-C90539C81168}" srcOrd="0" destOrd="0" parTransId="{97C84E12-6E08-44C8-B76A-4CB33BFC5B7E}" sibTransId="{8F9900C2-E5B5-4547-9075-4EED0C85E32F}"/>
    <dgm:cxn modelId="{FDF99ABA-BA4F-4F3A-AC9D-E2150FB190CA}" type="presOf" srcId="{6070C940-F008-4F6E-8084-4871DFB5ACB3}" destId="{2F452410-2769-4171-9ABE-97DE3CDBD49D}" srcOrd="0" destOrd="0" presId="urn:microsoft.com/office/officeart/2005/8/layout/radial1"/>
    <dgm:cxn modelId="{92181996-2F9E-40EE-BB73-1B89A173509A}" type="presOf" srcId="{87FD9CA4-C9BC-43B0-A4C5-A1F1C18BFB80}" destId="{D254B87E-FA3E-4CCC-B39C-81E460E80CF1}" srcOrd="0" destOrd="0" presId="urn:microsoft.com/office/officeart/2005/8/layout/radial1"/>
    <dgm:cxn modelId="{FB33977F-E55F-44FC-B817-472534BA1026}" type="presOf" srcId="{97C84E12-6E08-44C8-B76A-4CB33BFC5B7E}" destId="{70B9E840-9FDF-4F1A-B2AF-622B7D682DE7}" srcOrd="1" destOrd="0" presId="urn:microsoft.com/office/officeart/2005/8/layout/radial1"/>
    <dgm:cxn modelId="{3FD5CA29-DFF3-423A-8484-EC763D0493A9}" type="presOf" srcId="{6F89301A-C529-4F92-8E2C-9096AC1B7392}" destId="{555E64C1-2D5F-459B-9891-ACB02260B720}" srcOrd="0" destOrd="0" presId="urn:microsoft.com/office/officeart/2005/8/layout/radial1"/>
    <dgm:cxn modelId="{B70C38F7-2143-4C08-AA4C-1E716E7F6663}" type="presOf" srcId="{2F166072-539D-450F-B740-A08D9BEBA046}" destId="{71E6C074-5E89-4280-BFDD-D34FEC380D4A}" srcOrd="0" destOrd="0" presId="urn:microsoft.com/office/officeart/2005/8/layout/radial1"/>
    <dgm:cxn modelId="{AF67373D-1565-440C-A70B-A3B9DE595A9A}" type="presOf" srcId="{CBBD2F19-6F06-4025-BF52-D586596BE1F5}" destId="{AC58618C-9BD7-4382-94C1-C74F460E7B0F}" srcOrd="0" destOrd="0" presId="urn:microsoft.com/office/officeart/2005/8/layout/radial1"/>
    <dgm:cxn modelId="{EBD16AA8-87C7-4431-8486-DF77731D302D}" type="presOf" srcId="{D3F3121D-83DD-4923-95FE-26BF383812CD}" destId="{964EB60B-B924-4E08-83DE-A498DA3ED7AD}" srcOrd="1" destOrd="0" presId="urn:microsoft.com/office/officeart/2005/8/layout/radial1"/>
    <dgm:cxn modelId="{6F0ECB8E-0184-4484-9CCA-D5E7844E7558}" type="presOf" srcId="{C950E27B-58D0-4354-9671-30E40D4EE919}" destId="{6E96DD51-6D41-4999-8CC6-07BE55D2151B}" srcOrd="0" destOrd="0" presId="urn:microsoft.com/office/officeart/2005/8/layout/radial1"/>
    <dgm:cxn modelId="{2380ADB4-602D-4F91-9226-E7D590930FB6}" type="presOf" srcId="{68A5FC25-14FB-4CB7-8487-7496C2440593}" destId="{24E6EB31-5855-474B-92CE-6AC98CFAB038}" srcOrd="0" destOrd="0" presId="urn:microsoft.com/office/officeart/2005/8/layout/radial1"/>
    <dgm:cxn modelId="{4D7B9623-8E66-4626-9673-B016FB920DBE}" type="presOf" srcId="{E736965F-461B-4123-9ED1-22B7DDE5B99A}" destId="{C542BD72-90AE-4FAB-9C61-78BF0D29D4C8}" srcOrd="0" destOrd="0" presId="urn:microsoft.com/office/officeart/2005/8/layout/radial1"/>
    <dgm:cxn modelId="{8FE4DE3B-3BA5-45AF-93A3-3E5CA8B6EE8D}" type="presOf" srcId="{2F166072-539D-450F-B740-A08D9BEBA046}" destId="{DD654DBF-DE8F-49D4-AE43-1094998FF1EF}" srcOrd="1" destOrd="0" presId="urn:microsoft.com/office/officeart/2005/8/layout/radial1"/>
    <dgm:cxn modelId="{EC03DDD5-8A8B-4BBB-AC60-DFFE5CFB388B}" srcId="{6070C940-F008-4F6E-8084-4871DFB5ACB3}" destId="{8B756A6A-B5FD-45A1-9628-6BC62377E64C}" srcOrd="3" destOrd="0" parTransId="{68A5FC25-14FB-4CB7-8487-7496C2440593}" sibTransId="{3B2F59A7-5DC4-4034-9900-D93FC5F9DEA6}"/>
    <dgm:cxn modelId="{1A16A2FF-B573-46EC-BE83-8DCF3DA736CC}" srcId="{6070C940-F008-4F6E-8084-4871DFB5ACB3}" destId="{C950E27B-58D0-4354-9671-30E40D4EE919}" srcOrd="4" destOrd="0" parTransId="{E736965F-461B-4123-9ED1-22B7DDE5B99A}" sibTransId="{B1DF7FBA-486E-4711-A4AB-05E5FAF4D90F}"/>
    <dgm:cxn modelId="{138C363D-B864-4930-89FF-1FE17038D88F}" type="presOf" srcId="{97C84E12-6E08-44C8-B76A-4CB33BFC5B7E}" destId="{6BC1AFDE-C38F-4683-81B8-43054FBD4DA9}" srcOrd="0" destOrd="0" presId="urn:microsoft.com/office/officeart/2005/8/layout/radial1"/>
    <dgm:cxn modelId="{47871FA5-B153-4DD9-865D-3F45CAE0A550}" type="presOf" srcId="{8B756A6A-B5FD-45A1-9628-6BC62377E64C}" destId="{5B06BE2A-E16C-44AE-980F-A6E1E8898AFA}" srcOrd="0" destOrd="0" presId="urn:microsoft.com/office/officeart/2005/8/layout/radial1"/>
    <dgm:cxn modelId="{EB817C80-8A84-4FA2-AF9C-65A463EDD8CC}" type="presOf" srcId="{8E70B43E-A889-47DC-9CD9-C90539C81168}" destId="{B51A3AFF-2128-4984-BBFA-2B6381961CA3}" srcOrd="0" destOrd="0" presId="urn:microsoft.com/office/officeart/2005/8/layout/radial1"/>
    <dgm:cxn modelId="{B2CC10C4-523C-435D-8FF4-38C84C72BC90}" type="presOf" srcId="{E736965F-461B-4123-9ED1-22B7DDE5B99A}" destId="{E7CDE2A6-2F5B-4188-8993-F122B84A7D6B}" srcOrd="1" destOrd="0" presId="urn:microsoft.com/office/officeart/2005/8/layout/radial1"/>
    <dgm:cxn modelId="{BA2800BC-932A-4EDE-BFFD-0B9A8289574D}" type="presOf" srcId="{68A5FC25-14FB-4CB7-8487-7496C2440593}" destId="{426EF380-D7AD-4944-B725-97CBA76FBCB8}" srcOrd="1" destOrd="0" presId="urn:microsoft.com/office/officeart/2005/8/layout/radial1"/>
    <dgm:cxn modelId="{A9E1BDA4-59BC-416D-B843-65872A7C5088}" type="presOf" srcId="{D3F3121D-83DD-4923-95FE-26BF383812CD}" destId="{5FABF679-421B-482D-B0AA-C50A91A4D3E3}" srcOrd="0" destOrd="0" presId="urn:microsoft.com/office/officeart/2005/8/layout/radial1"/>
    <dgm:cxn modelId="{DF803B89-DB34-4057-B585-3820CF77FD3E}" srcId="{87FD9CA4-C9BC-43B0-A4C5-A1F1C18BFB80}" destId="{6070C940-F008-4F6E-8084-4871DFB5ACB3}" srcOrd="0" destOrd="0" parTransId="{B82C4FE3-0801-4113-9F54-7C3020FA3CA4}" sibTransId="{5068607A-40BF-4016-B23A-5DDE094CB327}"/>
    <dgm:cxn modelId="{0248F3B0-BB20-40F5-8B4F-D8FA80239049}" type="presParOf" srcId="{D254B87E-FA3E-4CCC-B39C-81E460E80CF1}" destId="{2F452410-2769-4171-9ABE-97DE3CDBD49D}" srcOrd="0" destOrd="0" presId="urn:microsoft.com/office/officeart/2005/8/layout/radial1"/>
    <dgm:cxn modelId="{F3A48332-DD56-47C2-8501-78B55F0EEB8E}" type="presParOf" srcId="{D254B87E-FA3E-4CCC-B39C-81E460E80CF1}" destId="{6BC1AFDE-C38F-4683-81B8-43054FBD4DA9}" srcOrd="1" destOrd="0" presId="urn:microsoft.com/office/officeart/2005/8/layout/radial1"/>
    <dgm:cxn modelId="{C155FF3B-CB18-4736-992B-C629F02B6C42}" type="presParOf" srcId="{6BC1AFDE-C38F-4683-81B8-43054FBD4DA9}" destId="{70B9E840-9FDF-4F1A-B2AF-622B7D682DE7}" srcOrd="0" destOrd="0" presId="urn:microsoft.com/office/officeart/2005/8/layout/radial1"/>
    <dgm:cxn modelId="{B67BAC70-715A-4768-BD2A-B4BE97B8CF62}" type="presParOf" srcId="{D254B87E-FA3E-4CCC-B39C-81E460E80CF1}" destId="{B51A3AFF-2128-4984-BBFA-2B6381961CA3}" srcOrd="2" destOrd="0" presId="urn:microsoft.com/office/officeart/2005/8/layout/radial1"/>
    <dgm:cxn modelId="{EB93940F-9BD2-48D4-BE32-3523BE1A2631}" type="presParOf" srcId="{D254B87E-FA3E-4CCC-B39C-81E460E80CF1}" destId="{5FABF679-421B-482D-B0AA-C50A91A4D3E3}" srcOrd="3" destOrd="0" presId="urn:microsoft.com/office/officeart/2005/8/layout/radial1"/>
    <dgm:cxn modelId="{7042310C-B06E-41C2-9A22-1843183D5F41}" type="presParOf" srcId="{5FABF679-421B-482D-B0AA-C50A91A4D3E3}" destId="{964EB60B-B924-4E08-83DE-A498DA3ED7AD}" srcOrd="0" destOrd="0" presId="urn:microsoft.com/office/officeart/2005/8/layout/radial1"/>
    <dgm:cxn modelId="{A0E4B906-2AA4-4A8D-913B-3C20E65C3525}" type="presParOf" srcId="{D254B87E-FA3E-4CCC-B39C-81E460E80CF1}" destId="{AC58618C-9BD7-4382-94C1-C74F460E7B0F}" srcOrd="4" destOrd="0" presId="urn:microsoft.com/office/officeart/2005/8/layout/radial1"/>
    <dgm:cxn modelId="{0D4641AF-3FCF-484B-8D84-8DDE42B08CA2}" type="presParOf" srcId="{D254B87E-FA3E-4CCC-B39C-81E460E80CF1}" destId="{71E6C074-5E89-4280-BFDD-D34FEC380D4A}" srcOrd="5" destOrd="0" presId="urn:microsoft.com/office/officeart/2005/8/layout/radial1"/>
    <dgm:cxn modelId="{CB6FAB6A-C6D8-4D3B-8A50-05D664D4FC3F}" type="presParOf" srcId="{71E6C074-5E89-4280-BFDD-D34FEC380D4A}" destId="{DD654DBF-DE8F-49D4-AE43-1094998FF1EF}" srcOrd="0" destOrd="0" presId="urn:microsoft.com/office/officeart/2005/8/layout/radial1"/>
    <dgm:cxn modelId="{89F6CF21-FE2E-4F1B-9AEB-13616518E25A}" type="presParOf" srcId="{D254B87E-FA3E-4CCC-B39C-81E460E80CF1}" destId="{555E64C1-2D5F-459B-9891-ACB02260B720}" srcOrd="6" destOrd="0" presId="urn:microsoft.com/office/officeart/2005/8/layout/radial1"/>
    <dgm:cxn modelId="{3C78E57D-E353-4358-9B7B-1EC2BE02F4EC}" type="presParOf" srcId="{D254B87E-FA3E-4CCC-B39C-81E460E80CF1}" destId="{24E6EB31-5855-474B-92CE-6AC98CFAB038}" srcOrd="7" destOrd="0" presId="urn:microsoft.com/office/officeart/2005/8/layout/radial1"/>
    <dgm:cxn modelId="{BD5C190B-6D34-43FA-971C-414DE9F2DEB4}" type="presParOf" srcId="{24E6EB31-5855-474B-92CE-6AC98CFAB038}" destId="{426EF380-D7AD-4944-B725-97CBA76FBCB8}" srcOrd="0" destOrd="0" presId="urn:microsoft.com/office/officeart/2005/8/layout/radial1"/>
    <dgm:cxn modelId="{1561DCED-1D4C-45BA-A05F-959089D7EB82}" type="presParOf" srcId="{D254B87E-FA3E-4CCC-B39C-81E460E80CF1}" destId="{5B06BE2A-E16C-44AE-980F-A6E1E8898AFA}" srcOrd="8" destOrd="0" presId="urn:microsoft.com/office/officeart/2005/8/layout/radial1"/>
    <dgm:cxn modelId="{B1973BA3-6872-48A2-90C6-7CFEDA05AFD8}" type="presParOf" srcId="{D254B87E-FA3E-4CCC-B39C-81E460E80CF1}" destId="{C542BD72-90AE-4FAB-9C61-78BF0D29D4C8}" srcOrd="9" destOrd="0" presId="urn:microsoft.com/office/officeart/2005/8/layout/radial1"/>
    <dgm:cxn modelId="{911E5B99-C2CF-4034-8144-C4F27C9CB4DE}" type="presParOf" srcId="{C542BD72-90AE-4FAB-9C61-78BF0D29D4C8}" destId="{E7CDE2A6-2F5B-4188-8993-F122B84A7D6B}" srcOrd="0" destOrd="0" presId="urn:microsoft.com/office/officeart/2005/8/layout/radial1"/>
    <dgm:cxn modelId="{C2AE3675-AB1C-41BC-BB1B-20FBDDB80718}" type="presParOf" srcId="{D254B87E-FA3E-4CCC-B39C-81E460E80CF1}" destId="{6E96DD51-6D41-4999-8CC6-07BE55D2151B}" srcOrd="10" destOrd="0" presId="urn:microsoft.com/office/officeart/2005/8/layout/radial1"/>
  </dgm:cxnLst>
  <dgm:bg>
    <a:solidFill>
      <a:schemeClr val="bg1">
        <a:lumMod val="95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4665C4-E3DA-4292-B8CD-C60EF12F1E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118DEB-727F-4914-992F-8366574A76E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3200" b="1" i="0" dirty="0" smtClean="0">
              <a:solidFill>
                <a:schemeClr val="tx1"/>
              </a:solidFill>
            </a:rPr>
            <a:t>43 540,04</a:t>
          </a:r>
        </a:p>
        <a:p>
          <a:pPr algn="ctr"/>
          <a:r>
            <a:rPr lang="ru-RU" sz="3200" b="1" i="0" dirty="0" smtClean="0">
              <a:solidFill>
                <a:schemeClr val="tx1"/>
              </a:solidFill>
            </a:rPr>
            <a:t> тыс. руб.</a:t>
          </a:r>
          <a:endParaRPr lang="ru-RU" sz="3200" b="1" i="0" dirty="0">
            <a:solidFill>
              <a:schemeClr val="tx1"/>
            </a:solidFill>
          </a:endParaRPr>
        </a:p>
      </dgm:t>
    </dgm:pt>
    <dgm:pt modelId="{6F523866-F260-4226-83BA-45B1910BFCB4}" type="parTrans" cxnId="{2237459B-009F-4C45-B56A-668385753ADF}">
      <dgm:prSet/>
      <dgm:spPr/>
      <dgm:t>
        <a:bodyPr/>
        <a:lstStyle/>
        <a:p>
          <a:endParaRPr lang="ru-RU"/>
        </a:p>
      </dgm:t>
    </dgm:pt>
    <dgm:pt modelId="{603843A4-9B14-479E-B905-29DE753705D2}" type="sibTrans" cxnId="{2237459B-009F-4C45-B56A-668385753ADF}">
      <dgm:prSet/>
      <dgm:spPr/>
      <dgm:t>
        <a:bodyPr/>
        <a:lstStyle/>
        <a:p>
          <a:endParaRPr lang="ru-RU"/>
        </a:p>
      </dgm:t>
    </dgm:pt>
    <dgm:pt modelId="{B2296B59-9257-4EFA-8C0B-5F4C979EDA2D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содержание главы муниципального района </a:t>
          </a:r>
          <a:r>
            <a:rPr lang="ru-RU" sz="1600" b="1" i="1" dirty="0" smtClean="0">
              <a:solidFill>
                <a:schemeClr val="tx1"/>
              </a:solidFill>
            </a:rPr>
            <a:t>1 244,5 тыс. руб. </a:t>
          </a:r>
          <a:endParaRPr lang="ru-RU" sz="1600" b="1" i="1" dirty="0">
            <a:solidFill>
              <a:schemeClr val="tx1"/>
            </a:solidFill>
          </a:endParaRPr>
        </a:p>
      </dgm:t>
    </dgm:pt>
    <dgm:pt modelId="{8B6015A7-0970-40AF-A228-6C669B1102E5}" type="parTrans" cxnId="{637777B4-519F-4121-A5F5-EA395745D760}">
      <dgm:prSet/>
      <dgm:spPr/>
      <dgm:t>
        <a:bodyPr/>
        <a:lstStyle/>
        <a:p>
          <a:endParaRPr lang="ru-RU"/>
        </a:p>
      </dgm:t>
    </dgm:pt>
    <dgm:pt modelId="{E1FB699C-356F-40A2-918E-0D6D400538AA}" type="sibTrans" cxnId="{637777B4-519F-4121-A5F5-EA395745D760}">
      <dgm:prSet/>
      <dgm:spPr/>
      <dgm:t>
        <a:bodyPr/>
        <a:lstStyle/>
        <a:p>
          <a:endParaRPr lang="ru-RU"/>
        </a:p>
      </dgm:t>
    </dgm:pt>
    <dgm:pt modelId="{5A06CF74-DD7B-46BE-9595-5296CCDEB1BF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финансирование расходов районной Думы </a:t>
          </a:r>
          <a:r>
            <a:rPr lang="ru-RU" sz="1600" b="1" dirty="0" smtClean="0">
              <a:solidFill>
                <a:schemeClr val="tx1"/>
              </a:solidFill>
            </a:rPr>
            <a:t>91,9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FBD4BFA3-8BA8-46C4-ADC9-A4E34F997884}" type="parTrans" cxnId="{84BE805D-5269-4D69-8690-DD779842E68C}">
      <dgm:prSet/>
      <dgm:spPr/>
      <dgm:t>
        <a:bodyPr/>
        <a:lstStyle/>
        <a:p>
          <a:endParaRPr lang="ru-RU"/>
        </a:p>
      </dgm:t>
    </dgm:pt>
    <dgm:pt modelId="{3E6080F9-A254-4E78-9DAE-DEBA80D38C6F}" type="sibTrans" cxnId="{84BE805D-5269-4D69-8690-DD779842E68C}">
      <dgm:prSet/>
      <dgm:spPr/>
      <dgm:t>
        <a:bodyPr/>
        <a:lstStyle/>
        <a:p>
          <a:endParaRPr lang="ru-RU"/>
        </a:p>
      </dgm:t>
    </dgm:pt>
    <dgm:pt modelId="{556424FE-7650-4B46-B0B6-6840F66D4A3C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Другие общегосударственные вопросы </a:t>
          </a:r>
          <a:r>
            <a:rPr lang="ru-RU" sz="1600" b="1" i="0" dirty="0" smtClean="0">
              <a:solidFill>
                <a:schemeClr val="tx1"/>
              </a:solidFill>
            </a:rPr>
            <a:t>13 130,6 </a:t>
          </a:r>
          <a:r>
            <a:rPr lang="ru-RU" sz="1600" b="1" i="1" dirty="0" smtClean="0">
              <a:solidFill>
                <a:schemeClr val="tx1"/>
              </a:solidFill>
            </a:rPr>
            <a:t>тыс. руб., </a:t>
          </a:r>
          <a:r>
            <a:rPr lang="ru-RU" sz="1600" b="0" i="0" dirty="0" smtClean="0">
              <a:solidFill>
                <a:schemeClr val="tx1"/>
              </a:solidFill>
            </a:rPr>
            <a:t>в том числе на содержание МКУ «Службы хозяйственного обеспечения администрации Малмыжского района» </a:t>
          </a:r>
          <a:r>
            <a:rPr lang="ru-RU" sz="1600" b="1" i="0" dirty="0" smtClean="0">
              <a:solidFill>
                <a:schemeClr val="tx1"/>
              </a:solidFill>
            </a:rPr>
            <a:t>11 000,8тыс.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27564528-AA85-4253-9181-C05A7DD8CA0D}" type="parTrans" cxnId="{658C182F-9D5C-4A74-B939-B05599771A29}">
      <dgm:prSet/>
      <dgm:spPr/>
      <dgm:t>
        <a:bodyPr/>
        <a:lstStyle/>
        <a:p>
          <a:endParaRPr lang="ru-RU"/>
        </a:p>
      </dgm:t>
    </dgm:pt>
    <dgm:pt modelId="{089359D4-828F-4CC7-8017-52262F771DE3}" type="sibTrans" cxnId="{658C182F-9D5C-4A74-B939-B05599771A29}">
      <dgm:prSet/>
      <dgm:spPr/>
      <dgm:t>
        <a:bodyPr/>
        <a:lstStyle/>
        <a:p>
          <a:endParaRPr lang="ru-RU"/>
        </a:p>
      </dgm:t>
    </dgm:pt>
    <dgm:pt modelId="{E0E6E51E-AD9C-412E-9373-135C9B541C88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содержание контрольно-счетной комиссии </a:t>
          </a:r>
          <a:r>
            <a:rPr lang="ru-RU" sz="1600" b="1" dirty="0" smtClean="0">
              <a:solidFill>
                <a:schemeClr val="tx1"/>
              </a:solidFill>
            </a:rPr>
            <a:t>1 295,1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BA3CA952-D07A-4697-B84A-C9922B084673}" type="parTrans" cxnId="{956EE5E9-AFC1-4AAD-AB77-F9426115346A}">
      <dgm:prSet/>
      <dgm:spPr/>
      <dgm:t>
        <a:bodyPr/>
        <a:lstStyle/>
        <a:p>
          <a:endParaRPr lang="ru-RU"/>
        </a:p>
      </dgm:t>
    </dgm:pt>
    <dgm:pt modelId="{305D86C8-6149-44D0-AE86-BD72CE49B75D}" type="sibTrans" cxnId="{956EE5E9-AFC1-4AAD-AB77-F9426115346A}">
      <dgm:prSet/>
      <dgm:spPr/>
      <dgm:t>
        <a:bodyPr/>
        <a:lstStyle/>
        <a:p>
          <a:endParaRPr lang="ru-RU"/>
        </a:p>
      </dgm:t>
    </dgm:pt>
    <dgm:pt modelId="{87DF539B-2CA6-4A0B-9B02-61233E8C2C17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 </a:t>
          </a:r>
          <a:r>
            <a:rPr lang="ru-RU" sz="1600" b="0" dirty="0" smtClean="0">
              <a:solidFill>
                <a:schemeClr val="tx1"/>
              </a:solidFill>
            </a:rPr>
            <a:t>На содержание администрации района </a:t>
          </a:r>
          <a:r>
            <a:rPr lang="ru-RU" sz="1600" b="1" i="1" dirty="0" smtClean="0">
              <a:solidFill>
                <a:schemeClr val="tx1"/>
              </a:solidFill>
            </a:rPr>
            <a:t>27 378,0 тыс. руб.		</a:t>
          </a:r>
          <a:endParaRPr lang="ru-RU" sz="1600" b="1" i="1" dirty="0">
            <a:solidFill>
              <a:schemeClr val="tx1"/>
            </a:solidFill>
          </a:endParaRPr>
        </a:p>
      </dgm:t>
    </dgm:pt>
    <dgm:pt modelId="{2F62B92F-9E83-4945-8A0A-E1B7D31505A5}" type="parTrans" cxnId="{32FD2355-754D-43ED-8C76-630339E88FD0}">
      <dgm:prSet/>
      <dgm:spPr/>
      <dgm:t>
        <a:bodyPr/>
        <a:lstStyle/>
        <a:p>
          <a:endParaRPr lang="ru-RU"/>
        </a:p>
      </dgm:t>
    </dgm:pt>
    <dgm:pt modelId="{290572DE-B764-4E2E-B17D-4EF336557855}" type="sibTrans" cxnId="{32FD2355-754D-43ED-8C76-630339E88FD0}">
      <dgm:prSet/>
      <dgm:spPr/>
      <dgm:t>
        <a:bodyPr/>
        <a:lstStyle/>
        <a:p>
          <a:endParaRPr lang="ru-RU"/>
        </a:p>
      </dgm:t>
    </dgm:pt>
    <dgm:pt modelId="{3F9940CB-91C8-49A2-80F4-62048F3F7C43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i="0" dirty="0" smtClean="0">
              <a:solidFill>
                <a:schemeClr val="tx1"/>
              </a:solidFill>
            </a:rPr>
            <a:t>На проведение выборов в органы местного самоуправления </a:t>
          </a:r>
          <a:r>
            <a:rPr lang="ru-RU" sz="1600" b="1" i="1" dirty="0" smtClean="0">
              <a:solidFill>
                <a:schemeClr val="tx1"/>
              </a:solidFill>
            </a:rPr>
            <a:t>400,0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11A49AFC-FF6B-4CBE-8C93-8AC39971139F}" type="parTrans" cxnId="{2C2B0042-03F4-4BDD-89CC-128E18454EC1}">
      <dgm:prSet/>
      <dgm:spPr/>
      <dgm:t>
        <a:bodyPr/>
        <a:lstStyle/>
        <a:p>
          <a:endParaRPr lang="ru-RU"/>
        </a:p>
      </dgm:t>
    </dgm:pt>
    <dgm:pt modelId="{156EBFCD-C1EB-4EDE-8A87-2E849BCA525A}" type="sibTrans" cxnId="{2C2B0042-03F4-4BDD-89CC-128E18454EC1}">
      <dgm:prSet/>
      <dgm:spPr/>
      <dgm:t>
        <a:bodyPr/>
        <a:lstStyle/>
        <a:p>
          <a:endParaRPr lang="ru-RU"/>
        </a:p>
      </dgm:t>
    </dgm:pt>
    <dgm:pt modelId="{95340488-2398-4F79-9938-1B0E0D484315}" type="pres">
      <dgm:prSet presAssocID="{1D4665C4-E3DA-4292-B8CD-C60EF12F1E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3190F8-2F95-473D-82FC-D4DB7911C070}" type="pres">
      <dgm:prSet presAssocID="{C9118DEB-727F-4914-992F-8366574A76EF}" presName="parentLin" presStyleCnt="0"/>
      <dgm:spPr/>
    </dgm:pt>
    <dgm:pt modelId="{51B6847B-B793-47E3-8B4C-317FCA73AEE4}" type="pres">
      <dgm:prSet presAssocID="{C9118DEB-727F-4914-992F-8366574A76EF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DCAD0C4-65DE-4986-80B7-C631ACBCC19A}" type="pres">
      <dgm:prSet presAssocID="{C9118DEB-727F-4914-992F-8366574A76EF}" presName="parentText" presStyleLbl="node1" presStyleIdx="0" presStyleCnt="1" custScaleX="52096" custScaleY="97588" custLinFactNeighborX="20900" custLinFactNeighborY="198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BB26E-8EDC-451B-AD8C-E4BB87F420EC}" type="pres">
      <dgm:prSet presAssocID="{C9118DEB-727F-4914-992F-8366574A76EF}" presName="negativeSpace" presStyleCnt="0"/>
      <dgm:spPr/>
    </dgm:pt>
    <dgm:pt modelId="{C5173998-2F9F-4C8C-AB5C-AADE5DD7C3B7}" type="pres">
      <dgm:prSet presAssocID="{C9118DEB-727F-4914-992F-8366574A76EF}" presName="childText" presStyleLbl="conFgAcc1" presStyleIdx="0" presStyleCnt="1" custLinFactNeighborX="2027" custLinFactNeighborY="29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1A2363-82B9-4745-9631-D977D39E8A68}" type="presOf" srcId="{5A06CF74-DD7B-46BE-9595-5296CCDEB1BF}" destId="{C5173998-2F9F-4C8C-AB5C-AADE5DD7C3B7}" srcOrd="0" destOrd="1" presId="urn:microsoft.com/office/officeart/2005/8/layout/list1"/>
    <dgm:cxn modelId="{84BE805D-5269-4D69-8690-DD779842E68C}" srcId="{C9118DEB-727F-4914-992F-8366574A76EF}" destId="{5A06CF74-DD7B-46BE-9595-5296CCDEB1BF}" srcOrd="1" destOrd="0" parTransId="{FBD4BFA3-8BA8-46C4-ADC9-A4E34F997884}" sibTransId="{3E6080F9-A254-4E78-9DAE-DEBA80D38C6F}"/>
    <dgm:cxn modelId="{D32C0D0C-0DCF-475A-9D98-FD7D8C8F577D}" type="presOf" srcId="{1D4665C4-E3DA-4292-B8CD-C60EF12F1E58}" destId="{95340488-2398-4F79-9938-1B0E0D484315}" srcOrd="0" destOrd="0" presId="urn:microsoft.com/office/officeart/2005/8/layout/list1"/>
    <dgm:cxn modelId="{637777B4-519F-4121-A5F5-EA395745D760}" srcId="{C9118DEB-727F-4914-992F-8366574A76EF}" destId="{B2296B59-9257-4EFA-8C0B-5F4C979EDA2D}" srcOrd="0" destOrd="0" parTransId="{8B6015A7-0970-40AF-A228-6C669B1102E5}" sibTransId="{E1FB699C-356F-40A2-918E-0D6D400538AA}"/>
    <dgm:cxn modelId="{2237459B-009F-4C45-B56A-668385753ADF}" srcId="{1D4665C4-E3DA-4292-B8CD-C60EF12F1E58}" destId="{C9118DEB-727F-4914-992F-8366574A76EF}" srcOrd="0" destOrd="0" parTransId="{6F523866-F260-4226-83BA-45B1910BFCB4}" sibTransId="{603843A4-9B14-479E-B905-29DE753705D2}"/>
    <dgm:cxn modelId="{89AFAA28-BBCD-4BA8-B43B-421B165A3F56}" type="presOf" srcId="{3F9940CB-91C8-49A2-80F4-62048F3F7C43}" destId="{C5173998-2F9F-4C8C-AB5C-AADE5DD7C3B7}" srcOrd="0" destOrd="4" presId="urn:microsoft.com/office/officeart/2005/8/layout/list1"/>
    <dgm:cxn modelId="{F6005BF5-303B-4883-B735-9F221C543986}" type="presOf" srcId="{C9118DEB-727F-4914-992F-8366574A76EF}" destId="{51B6847B-B793-47E3-8B4C-317FCA73AEE4}" srcOrd="0" destOrd="0" presId="urn:microsoft.com/office/officeart/2005/8/layout/list1"/>
    <dgm:cxn modelId="{4FB28918-3D19-4E31-BEBC-9BA66FA4B449}" type="presOf" srcId="{C9118DEB-727F-4914-992F-8366574A76EF}" destId="{BDCAD0C4-65DE-4986-80B7-C631ACBCC19A}" srcOrd="1" destOrd="0" presId="urn:microsoft.com/office/officeart/2005/8/layout/list1"/>
    <dgm:cxn modelId="{2C2B0042-03F4-4BDD-89CC-128E18454EC1}" srcId="{C9118DEB-727F-4914-992F-8366574A76EF}" destId="{3F9940CB-91C8-49A2-80F4-62048F3F7C43}" srcOrd="4" destOrd="0" parTransId="{11A49AFC-FF6B-4CBE-8C93-8AC39971139F}" sibTransId="{156EBFCD-C1EB-4EDE-8A87-2E849BCA525A}"/>
    <dgm:cxn modelId="{50911122-E8A4-4F1D-ACAC-D7E9649FDB3D}" type="presOf" srcId="{556424FE-7650-4B46-B0B6-6840F66D4A3C}" destId="{C5173998-2F9F-4C8C-AB5C-AADE5DD7C3B7}" srcOrd="0" destOrd="5" presId="urn:microsoft.com/office/officeart/2005/8/layout/list1"/>
    <dgm:cxn modelId="{658C182F-9D5C-4A74-B939-B05599771A29}" srcId="{C9118DEB-727F-4914-992F-8366574A76EF}" destId="{556424FE-7650-4B46-B0B6-6840F66D4A3C}" srcOrd="5" destOrd="0" parTransId="{27564528-AA85-4253-9181-C05A7DD8CA0D}" sibTransId="{089359D4-828F-4CC7-8017-52262F771DE3}"/>
    <dgm:cxn modelId="{F4DC01E5-F01E-4681-B44E-7F1F254D5AB4}" type="presOf" srcId="{E0E6E51E-AD9C-412E-9373-135C9B541C88}" destId="{C5173998-2F9F-4C8C-AB5C-AADE5DD7C3B7}" srcOrd="0" destOrd="3" presId="urn:microsoft.com/office/officeart/2005/8/layout/list1"/>
    <dgm:cxn modelId="{DDAD7229-51D0-4AB5-8A41-F1A8783D2C2A}" type="presOf" srcId="{B2296B59-9257-4EFA-8C0B-5F4C979EDA2D}" destId="{C5173998-2F9F-4C8C-AB5C-AADE5DD7C3B7}" srcOrd="0" destOrd="0" presId="urn:microsoft.com/office/officeart/2005/8/layout/list1"/>
    <dgm:cxn modelId="{FE3AE618-BDDE-4A35-9DE1-D9E82D20105F}" type="presOf" srcId="{87DF539B-2CA6-4A0B-9B02-61233E8C2C17}" destId="{C5173998-2F9F-4C8C-AB5C-AADE5DD7C3B7}" srcOrd="0" destOrd="2" presId="urn:microsoft.com/office/officeart/2005/8/layout/list1"/>
    <dgm:cxn modelId="{32FD2355-754D-43ED-8C76-630339E88FD0}" srcId="{C9118DEB-727F-4914-992F-8366574A76EF}" destId="{87DF539B-2CA6-4A0B-9B02-61233E8C2C17}" srcOrd="2" destOrd="0" parTransId="{2F62B92F-9E83-4945-8A0A-E1B7D31505A5}" sibTransId="{290572DE-B764-4E2E-B17D-4EF336557855}"/>
    <dgm:cxn modelId="{956EE5E9-AFC1-4AAD-AB77-F9426115346A}" srcId="{C9118DEB-727F-4914-992F-8366574A76EF}" destId="{E0E6E51E-AD9C-412E-9373-135C9B541C88}" srcOrd="3" destOrd="0" parTransId="{BA3CA952-D07A-4697-B84A-C9922B084673}" sibTransId="{305D86C8-6149-44D0-AE86-BD72CE49B75D}"/>
    <dgm:cxn modelId="{87F7B9FA-757D-4091-A64C-16A5AB1D1032}" type="presParOf" srcId="{95340488-2398-4F79-9938-1B0E0D484315}" destId="{083190F8-2F95-473D-82FC-D4DB7911C070}" srcOrd="0" destOrd="0" presId="urn:microsoft.com/office/officeart/2005/8/layout/list1"/>
    <dgm:cxn modelId="{0BFEB8CF-1932-4AC0-9A78-4EE045CBA9E0}" type="presParOf" srcId="{083190F8-2F95-473D-82FC-D4DB7911C070}" destId="{51B6847B-B793-47E3-8B4C-317FCA73AEE4}" srcOrd="0" destOrd="0" presId="urn:microsoft.com/office/officeart/2005/8/layout/list1"/>
    <dgm:cxn modelId="{D0111910-128C-4AB9-A843-D210EBB5245F}" type="presParOf" srcId="{083190F8-2F95-473D-82FC-D4DB7911C070}" destId="{BDCAD0C4-65DE-4986-80B7-C631ACBCC19A}" srcOrd="1" destOrd="0" presId="urn:microsoft.com/office/officeart/2005/8/layout/list1"/>
    <dgm:cxn modelId="{54E273A2-746E-4184-B9F2-83D58994D707}" type="presParOf" srcId="{95340488-2398-4F79-9938-1B0E0D484315}" destId="{C87BB26E-8EDC-451B-AD8C-E4BB87F420EC}" srcOrd="1" destOrd="0" presId="urn:microsoft.com/office/officeart/2005/8/layout/list1"/>
    <dgm:cxn modelId="{BC598022-8713-4C05-BC66-C109013D3091}" type="presParOf" srcId="{95340488-2398-4F79-9938-1B0E0D484315}" destId="{C5173998-2F9F-4C8C-AB5C-AADE5DD7C3B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606B8A-9CCF-4231-8207-A2BE3963C4E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31EF77-4940-4508-8A96-A0A19566B74A}">
      <dgm:prSet phldrT="[Текст]" custT="1"/>
      <dgm:spPr/>
      <dgm:t>
        <a:bodyPr/>
        <a:lstStyle/>
        <a:p>
          <a:r>
            <a:rPr lang="ru-RU" sz="2800" dirty="0" smtClean="0"/>
            <a:t>Подраздел «Дорожное хозяйство»</a:t>
          </a:r>
        </a:p>
        <a:p>
          <a:r>
            <a:rPr lang="ru-RU" sz="2800" dirty="0" smtClean="0"/>
            <a:t>(кассовые расходы) </a:t>
          </a:r>
        </a:p>
        <a:p>
          <a:r>
            <a:rPr lang="ru-RU" sz="2800" dirty="0" smtClean="0"/>
            <a:t>(</a:t>
          </a:r>
          <a:r>
            <a:rPr lang="ru-RU" sz="3600" b="1" dirty="0" smtClean="0">
              <a:solidFill>
                <a:srgbClr val="FF0000"/>
              </a:solidFill>
            </a:rPr>
            <a:t>36 342,11</a:t>
          </a:r>
          <a:r>
            <a:rPr lang="ru-RU" sz="2800" dirty="0" smtClean="0"/>
            <a:t>тыс. руб.)</a:t>
          </a:r>
          <a:endParaRPr lang="ru-RU" sz="2800" dirty="0"/>
        </a:p>
      </dgm:t>
    </dgm:pt>
    <dgm:pt modelId="{09034D0B-498E-440D-BBE4-06A5A66EA7A0}" type="parTrans" cxnId="{3CB7039D-9BF1-4416-BE33-E37B261C2115}">
      <dgm:prSet/>
      <dgm:spPr/>
      <dgm:t>
        <a:bodyPr/>
        <a:lstStyle/>
        <a:p>
          <a:endParaRPr lang="ru-RU"/>
        </a:p>
      </dgm:t>
    </dgm:pt>
    <dgm:pt modelId="{F3CB08B4-6B83-4DB7-A17C-77CE30E0106A}" type="sibTrans" cxnId="{3CB7039D-9BF1-4416-BE33-E37B261C2115}">
      <dgm:prSet/>
      <dgm:spPr/>
      <dgm:t>
        <a:bodyPr/>
        <a:lstStyle/>
        <a:p>
          <a:endParaRPr lang="ru-RU"/>
        </a:p>
      </dgm:t>
    </dgm:pt>
    <dgm:pt modelId="{9A5BBB63-4CD4-4BD2-941D-65E2574D9D69}">
      <dgm:prSet phldrT="[Текст]" custT="1"/>
      <dgm:spPr/>
      <dgm:t>
        <a:bodyPr/>
        <a:lstStyle/>
        <a:p>
          <a:r>
            <a:rPr lang="ru-RU" sz="1400" dirty="0" smtClean="0"/>
            <a:t>Расходы за счет субсидии из областного бюджета  на содержание  и ремонт автомобильных дорог общего пользования составили </a:t>
          </a:r>
        </a:p>
        <a:p>
          <a:r>
            <a:rPr lang="ru-RU" sz="2400" b="1" dirty="0" smtClean="0">
              <a:solidFill>
                <a:srgbClr val="FF0000"/>
              </a:solidFill>
            </a:rPr>
            <a:t>29 129,4</a:t>
          </a:r>
          <a:r>
            <a:rPr lang="ru-RU" sz="1400" dirty="0" smtClean="0"/>
            <a:t> тыс. руб.</a:t>
          </a:r>
          <a:endParaRPr lang="ru-RU" sz="1400" dirty="0"/>
        </a:p>
      </dgm:t>
    </dgm:pt>
    <dgm:pt modelId="{FD35804F-06C7-4052-B317-FD7C6FD18313}" type="parTrans" cxnId="{4F0DFEC7-58E9-4CBA-938F-74CC8B5716A4}">
      <dgm:prSet/>
      <dgm:spPr/>
      <dgm:t>
        <a:bodyPr/>
        <a:lstStyle/>
        <a:p>
          <a:endParaRPr lang="ru-RU" dirty="0"/>
        </a:p>
      </dgm:t>
    </dgm:pt>
    <dgm:pt modelId="{F87BD32D-646D-497A-AF94-BEDD8B221962}" type="sibTrans" cxnId="{4F0DFEC7-58E9-4CBA-938F-74CC8B5716A4}">
      <dgm:prSet/>
      <dgm:spPr/>
      <dgm:t>
        <a:bodyPr/>
        <a:lstStyle/>
        <a:p>
          <a:endParaRPr lang="ru-RU"/>
        </a:p>
      </dgm:t>
    </dgm:pt>
    <dgm:pt modelId="{F6636E55-55C1-477F-B449-A28F569F4493}">
      <dgm:prSet phldrT="[Текст]" custT="1"/>
      <dgm:spPr/>
      <dgm:t>
        <a:bodyPr/>
        <a:lstStyle/>
        <a:p>
          <a:r>
            <a:rPr lang="ru-RU" sz="1400" dirty="0" smtClean="0"/>
            <a:t>За счет доходов от уплаты акцизов на нефтепродукты на содержание дорог направлено</a:t>
          </a:r>
        </a:p>
        <a:p>
          <a:r>
            <a:rPr lang="ru-RU" sz="2400" b="1" dirty="0" smtClean="0">
              <a:solidFill>
                <a:srgbClr val="FF0000"/>
              </a:solidFill>
            </a:rPr>
            <a:t>5 029,6</a:t>
          </a:r>
          <a:r>
            <a:rPr lang="ru-RU" sz="1400" dirty="0" smtClean="0"/>
            <a:t>тыс. руб. </a:t>
          </a:r>
          <a:endParaRPr lang="ru-RU" sz="1400" dirty="0"/>
        </a:p>
      </dgm:t>
    </dgm:pt>
    <dgm:pt modelId="{0B5E14B3-ACBA-474D-9C8F-D823702A516A}" type="parTrans" cxnId="{1715CBF1-1070-433A-B7CA-EB47DCCFBD76}">
      <dgm:prSet/>
      <dgm:spPr/>
      <dgm:t>
        <a:bodyPr/>
        <a:lstStyle/>
        <a:p>
          <a:endParaRPr lang="ru-RU" dirty="0"/>
        </a:p>
      </dgm:t>
    </dgm:pt>
    <dgm:pt modelId="{7FE2D5D6-10A8-43EC-A3C6-C2BF29519070}" type="sibTrans" cxnId="{1715CBF1-1070-433A-B7CA-EB47DCCFBD76}">
      <dgm:prSet/>
      <dgm:spPr/>
      <dgm:t>
        <a:bodyPr/>
        <a:lstStyle/>
        <a:p>
          <a:endParaRPr lang="ru-RU"/>
        </a:p>
      </dgm:t>
    </dgm:pt>
    <dgm:pt modelId="{D2E91AAC-E745-4077-B1FC-30339A12A4B1}">
      <dgm:prSet phldrT="[Текст]" custT="1"/>
      <dgm:spPr/>
      <dgm:t>
        <a:bodyPr/>
        <a:lstStyle/>
        <a:p>
          <a:r>
            <a:rPr lang="ru-RU" sz="1400" dirty="0" smtClean="0"/>
            <a:t>перечислены межбюджетные трансферты бюджетам городского и сельских поселений на решение социально значимых вопросов</a:t>
          </a:r>
        </a:p>
        <a:p>
          <a:r>
            <a:rPr lang="ru-RU" sz="2400" b="1" dirty="0" smtClean="0">
              <a:solidFill>
                <a:srgbClr val="FF0000"/>
              </a:solidFill>
            </a:rPr>
            <a:t>2 183,1</a:t>
          </a:r>
          <a:r>
            <a:rPr lang="ru-RU" sz="1400" dirty="0" smtClean="0"/>
            <a:t>тыс. руб. </a:t>
          </a:r>
          <a:endParaRPr lang="ru-RU" sz="1400" dirty="0"/>
        </a:p>
      </dgm:t>
    </dgm:pt>
    <dgm:pt modelId="{197D9219-267E-4365-BE8A-84883606278E}" type="parTrans" cxnId="{69368611-AEE3-42C1-9E45-51161E09FAEA}">
      <dgm:prSet/>
      <dgm:spPr/>
      <dgm:t>
        <a:bodyPr/>
        <a:lstStyle/>
        <a:p>
          <a:endParaRPr lang="ru-RU" dirty="0"/>
        </a:p>
      </dgm:t>
    </dgm:pt>
    <dgm:pt modelId="{442F3705-A080-42BA-B0A0-FD4FC819C240}" type="sibTrans" cxnId="{69368611-AEE3-42C1-9E45-51161E09FAEA}">
      <dgm:prSet/>
      <dgm:spPr/>
      <dgm:t>
        <a:bodyPr/>
        <a:lstStyle/>
        <a:p>
          <a:endParaRPr lang="ru-RU"/>
        </a:p>
      </dgm:t>
    </dgm:pt>
    <dgm:pt modelId="{5FB27C3C-655A-4F53-93E9-BCA9CB682F68}" type="pres">
      <dgm:prSet presAssocID="{D7606B8A-9CCF-4231-8207-A2BE3963C4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4E9D69-48EB-430D-B017-27F26B886331}" type="pres">
      <dgm:prSet presAssocID="{5931EF77-4940-4508-8A96-A0A19566B74A}" presName="hierRoot1" presStyleCnt="0"/>
      <dgm:spPr/>
    </dgm:pt>
    <dgm:pt modelId="{0C7B2D02-91C0-4419-902F-940D1A746D04}" type="pres">
      <dgm:prSet presAssocID="{5931EF77-4940-4508-8A96-A0A19566B74A}" presName="composite" presStyleCnt="0"/>
      <dgm:spPr/>
    </dgm:pt>
    <dgm:pt modelId="{177E5921-07D5-4A5B-BDB8-9FDCEB52743A}" type="pres">
      <dgm:prSet presAssocID="{5931EF77-4940-4508-8A96-A0A19566B74A}" presName="background" presStyleLbl="node0" presStyleIdx="0" presStyleCnt="1"/>
      <dgm:spPr/>
    </dgm:pt>
    <dgm:pt modelId="{D9E10B4C-B7C4-4D93-A0DC-07E0FCAB7CB2}" type="pres">
      <dgm:prSet presAssocID="{5931EF77-4940-4508-8A96-A0A19566B74A}" presName="text" presStyleLbl="fgAcc0" presStyleIdx="0" presStyleCnt="1" custScaleX="246238" custScaleY="1128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3DCDDF-69B9-4E80-B073-511B508C5247}" type="pres">
      <dgm:prSet presAssocID="{5931EF77-4940-4508-8A96-A0A19566B74A}" presName="hierChild2" presStyleCnt="0"/>
      <dgm:spPr/>
    </dgm:pt>
    <dgm:pt modelId="{6EB14A78-5284-47E4-9DEF-19E4220B434B}" type="pres">
      <dgm:prSet presAssocID="{FD35804F-06C7-4052-B317-FD7C6FD1831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5F0903C-3C91-48C4-AB7C-95287632441E}" type="pres">
      <dgm:prSet presAssocID="{9A5BBB63-4CD4-4BD2-941D-65E2574D9D69}" presName="hierRoot2" presStyleCnt="0"/>
      <dgm:spPr/>
    </dgm:pt>
    <dgm:pt modelId="{BB81167B-4E7C-4E57-8F9C-279C58EA6B41}" type="pres">
      <dgm:prSet presAssocID="{9A5BBB63-4CD4-4BD2-941D-65E2574D9D69}" presName="composite2" presStyleCnt="0"/>
      <dgm:spPr/>
    </dgm:pt>
    <dgm:pt modelId="{954BE841-FDAA-4C49-AD87-A2C6D8941869}" type="pres">
      <dgm:prSet presAssocID="{9A5BBB63-4CD4-4BD2-941D-65E2574D9D69}" presName="background2" presStyleLbl="node2" presStyleIdx="0" presStyleCnt="2"/>
      <dgm:spPr/>
    </dgm:pt>
    <dgm:pt modelId="{11E20937-01A1-4F50-8C6F-7027088F6CDB}" type="pres">
      <dgm:prSet presAssocID="{9A5BBB63-4CD4-4BD2-941D-65E2574D9D69}" presName="text2" presStyleLbl="fgAcc2" presStyleIdx="0" presStyleCnt="2" custScaleX="112057" custScaleY="133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F46B50-E75A-4B32-AE14-9C02ABAE8E44}" type="pres">
      <dgm:prSet presAssocID="{9A5BBB63-4CD4-4BD2-941D-65E2574D9D69}" presName="hierChild3" presStyleCnt="0"/>
      <dgm:spPr/>
    </dgm:pt>
    <dgm:pt modelId="{4FBBB2AA-0565-4454-B2C5-A7A0F371C46B}" type="pres">
      <dgm:prSet presAssocID="{0B5E14B3-ACBA-474D-9C8F-D823702A516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F0E3D8C-F6EC-47DE-BF79-392FCF6CF2CE}" type="pres">
      <dgm:prSet presAssocID="{F6636E55-55C1-477F-B449-A28F569F4493}" presName="hierRoot2" presStyleCnt="0"/>
      <dgm:spPr/>
    </dgm:pt>
    <dgm:pt modelId="{39C0EE72-1BA2-4EB0-8A46-FBD835BBA4AA}" type="pres">
      <dgm:prSet presAssocID="{F6636E55-55C1-477F-B449-A28F569F4493}" presName="composite2" presStyleCnt="0"/>
      <dgm:spPr/>
    </dgm:pt>
    <dgm:pt modelId="{EB7B82A0-60AB-439C-AC48-D740AED2E7B6}" type="pres">
      <dgm:prSet presAssocID="{F6636E55-55C1-477F-B449-A28F569F4493}" presName="background2" presStyleLbl="node2" presStyleIdx="1" presStyleCnt="2"/>
      <dgm:spPr/>
    </dgm:pt>
    <dgm:pt modelId="{C52C8880-EF9E-486C-8925-4D06FA838B5E}" type="pres">
      <dgm:prSet presAssocID="{F6636E55-55C1-477F-B449-A28F569F4493}" presName="text2" presStyleLbl="fgAcc2" presStyleIdx="1" presStyleCnt="2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7788A0-77DE-40EC-BB2F-BE59CCD926FC}" type="pres">
      <dgm:prSet presAssocID="{F6636E55-55C1-477F-B449-A28F569F4493}" presName="hierChild3" presStyleCnt="0"/>
      <dgm:spPr/>
    </dgm:pt>
    <dgm:pt modelId="{EAE5B783-2A26-436A-94AF-0FAAF7638632}" type="pres">
      <dgm:prSet presAssocID="{197D9219-267E-4365-BE8A-84883606278E}" presName="Name17" presStyleLbl="parChTrans1D3" presStyleIdx="0" presStyleCnt="1"/>
      <dgm:spPr/>
      <dgm:t>
        <a:bodyPr/>
        <a:lstStyle/>
        <a:p>
          <a:endParaRPr lang="ru-RU"/>
        </a:p>
      </dgm:t>
    </dgm:pt>
    <dgm:pt modelId="{79725A02-563C-4214-ACDA-FFD82F141B05}" type="pres">
      <dgm:prSet presAssocID="{D2E91AAC-E745-4077-B1FC-30339A12A4B1}" presName="hierRoot3" presStyleCnt="0"/>
      <dgm:spPr/>
    </dgm:pt>
    <dgm:pt modelId="{C6C2C6C5-E94A-435C-B0B5-2AEE179C69EB}" type="pres">
      <dgm:prSet presAssocID="{D2E91AAC-E745-4077-B1FC-30339A12A4B1}" presName="composite3" presStyleCnt="0"/>
      <dgm:spPr/>
    </dgm:pt>
    <dgm:pt modelId="{9240EE86-18B7-44BB-B708-A9BFB7B130ED}" type="pres">
      <dgm:prSet presAssocID="{D2E91AAC-E745-4077-B1FC-30339A12A4B1}" presName="background3" presStyleLbl="node3" presStyleIdx="0" presStyleCnt="1"/>
      <dgm:spPr/>
    </dgm:pt>
    <dgm:pt modelId="{BEA584D0-51D8-4FD5-952B-AF34DF4708F9}" type="pres">
      <dgm:prSet presAssocID="{D2E91AAC-E745-4077-B1FC-30339A12A4B1}" presName="text3" presStyleLbl="fgAcc3" presStyleIdx="0" presStyleCnt="1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7326DA-E74C-4997-B535-14AA817DA416}" type="pres">
      <dgm:prSet presAssocID="{D2E91AAC-E745-4077-B1FC-30339A12A4B1}" presName="hierChild4" presStyleCnt="0"/>
      <dgm:spPr/>
    </dgm:pt>
  </dgm:ptLst>
  <dgm:cxnLst>
    <dgm:cxn modelId="{FCC53041-A9AE-4E9F-9BE4-B5497437FF47}" type="presOf" srcId="{197D9219-267E-4365-BE8A-84883606278E}" destId="{EAE5B783-2A26-436A-94AF-0FAAF7638632}" srcOrd="0" destOrd="0" presId="urn:microsoft.com/office/officeart/2005/8/layout/hierarchy1"/>
    <dgm:cxn modelId="{3CB7039D-9BF1-4416-BE33-E37B261C2115}" srcId="{D7606B8A-9CCF-4231-8207-A2BE3963C4EC}" destId="{5931EF77-4940-4508-8A96-A0A19566B74A}" srcOrd="0" destOrd="0" parTransId="{09034D0B-498E-440D-BBE4-06A5A66EA7A0}" sibTransId="{F3CB08B4-6B83-4DB7-A17C-77CE30E0106A}"/>
    <dgm:cxn modelId="{4F0DFEC7-58E9-4CBA-938F-74CC8B5716A4}" srcId="{5931EF77-4940-4508-8A96-A0A19566B74A}" destId="{9A5BBB63-4CD4-4BD2-941D-65E2574D9D69}" srcOrd="0" destOrd="0" parTransId="{FD35804F-06C7-4052-B317-FD7C6FD18313}" sibTransId="{F87BD32D-646D-497A-AF94-BEDD8B221962}"/>
    <dgm:cxn modelId="{703A9578-8B1A-4AC3-8880-EC764FAF2BBA}" type="presOf" srcId="{5931EF77-4940-4508-8A96-A0A19566B74A}" destId="{D9E10B4C-B7C4-4D93-A0DC-07E0FCAB7CB2}" srcOrd="0" destOrd="0" presId="urn:microsoft.com/office/officeart/2005/8/layout/hierarchy1"/>
    <dgm:cxn modelId="{1715CBF1-1070-433A-B7CA-EB47DCCFBD76}" srcId="{5931EF77-4940-4508-8A96-A0A19566B74A}" destId="{F6636E55-55C1-477F-B449-A28F569F4493}" srcOrd="1" destOrd="0" parTransId="{0B5E14B3-ACBA-474D-9C8F-D823702A516A}" sibTransId="{7FE2D5D6-10A8-43EC-A3C6-C2BF29519070}"/>
    <dgm:cxn modelId="{420DF1B4-E721-4A81-8FEE-84A8673C7DA3}" type="presOf" srcId="{0B5E14B3-ACBA-474D-9C8F-D823702A516A}" destId="{4FBBB2AA-0565-4454-B2C5-A7A0F371C46B}" srcOrd="0" destOrd="0" presId="urn:microsoft.com/office/officeart/2005/8/layout/hierarchy1"/>
    <dgm:cxn modelId="{20DF4F29-C3AF-4321-9FCC-C3EF6C5A5E38}" type="presOf" srcId="{D7606B8A-9CCF-4231-8207-A2BE3963C4EC}" destId="{5FB27C3C-655A-4F53-93E9-BCA9CB682F68}" srcOrd="0" destOrd="0" presId="urn:microsoft.com/office/officeart/2005/8/layout/hierarchy1"/>
    <dgm:cxn modelId="{69368611-AEE3-42C1-9E45-51161E09FAEA}" srcId="{F6636E55-55C1-477F-B449-A28F569F4493}" destId="{D2E91AAC-E745-4077-B1FC-30339A12A4B1}" srcOrd="0" destOrd="0" parTransId="{197D9219-267E-4365-BE8A-84883606278E}" sibTransId="{442F3705-A080-42BA-B0A0-FD4FC819C240}"/>
    <dgm:cxn modelId="{9B890808-89E5-40E0-8833-71BD6E1FA874}" type="presOf" srcId="{9A5BBB63-4CD4-4BD2-941D-65E2574D9D69}" destId="{11E20937-01A1-4F50-8C6F-7027088F6CDB}" srcOrd="0" destOrd="0" presId="urn:microsoft.com/office/officeart/2005/8/layout/hierarchy1"/>
    <dgm:cxn modelId="{C0171383-F62F-496B-8DA9-4A904E8185DD}" type="presOf" srcId="{F6636E55-55C1-477F-B449-A28F569F4493}" destId="{C52C8880-EF9E-486C-8925-4D06FA838B5E}" srcOrd="0" destOrd="0" presId="urn:microsoft.com/office/officeart/2005/8/layout/hierarchy1"/>
    <dgm:cxn modelId="{A267897C-1D38-4FA4-B2FF-1334415D54EF}" type="presOf" srcId="{D2E91AAC-E745-4077-B1FC-30339A12A4B1}" destId="{BEA584D0-51D8-4FD5-952B-AF34DF4708F9}" srcOrd="0" destOrd="0" presId="urn:microsoft.com/office/officeart/2005/8/layout/hierarchy1"/>
    <dgm:cxn modelId="{6EEB7720-C2D7-4880-B2EF-50706F7C1177}" type="presOf" srcId="{FD35804F-06C7-4052-B317-FD7C6FD18313}" destId="{6EB14A78-5284-47E4-9DEF-19E4220B434B}" srcOrd="0" destOrd="0" presId="urn:microsoft.com/office/officeart/2005/8/layout/hierarchy1"/>
    <dgm:cxn modelId="{84593161-5E72-4B9D-8295-1F1B6C5DE422}" type="presParOf" srcId="{5FB27C3C-655A-4F53-93E9-BCA9CB682F68}" destId="{614E9D69-48EB-430D-B017-27F26B886331}" srcOrd="0" destOrd="0" presId="urn:microsoft.com/office/officeart/2005/8/layout/hierarchy1"/>
    <dgm:cxn modelId="{165BBD22-09D1-4126-B345-8D3FBE742F5E}" type="presParOf" srcId="{614E9D69-48EB-430D-B017-27F26B886331}" destId="{0C7B2D02-91C0-4419-902F-940D1A746D04}" srcOrd="0" destOrd="0" presId="urn:microsoft.com/office/officeart/2005/8/layout/hierarchy1"/>
    <dgm:cxn modelId="{0C6124D1-FAC3-446D-A57E-D0EAF439E30B}" type="presParOf" srcId="{0C7B2D02-91C0-4419-902F-940D1A746D04}" destId="{177E5921-07D5-4A5B-BDB8-9FDCEB52743A}" srcOrd="0" destOrd="0" presId="urn:microsoft.com/office/officeart/2005/8/layout/hierarchy1"/>
    <dgm:cxn modelId="{A4CCB8BB-04A1-4058-B291-1F376488AF52}" type="presParOf" srcId="{0C7B2D02-91C0-4419-902F-940D1A746D04}" destId="{D9E10B4C-B7C4-4D93-A0DC-07E0FCAB7CB2}" srcOrd="1" destOrd="0" presId="urn:microsoft.com/office/officeart/2005/8/layout/hierarchy1"/>
    <dgm:cxn modelId="{037C77BD-7191-4487-9D06-45D769FF4E9E}" type="presParOf" srcId="{614E9D69-48EB-430D-B017-27F26B886331}" destId="{1C3DCDDF-69B9-4E80-B073-511B508C5247}" srcOrd="1" destOrd="0" presId="urn:microsoft.com/office/officeart/2005/8/layout/hierarchy1"/>
    <dgm:cxn modelId="{12CB1DAD-DD73-4525-AAA1-84309A47E998}" type="presParOf" srcId="{1C3DCDDF-69B9-4E80-B073-511B508C5247}" destId="{6EB14A78-5284-47E4-9DEF-19E4220B434B}" srcOrd="0" destOrd="0" presId="urn:microsoft.com/office/officeart/2005/8/layout/hierarchy1"/>
    <dgm:cxn modelId="{AE9FB01C-8358-42DE-BE13-B15340A8ED87}" type="presParOf" srcId="{1C3DCDDF-69B9-4E80-B073-511B508C5247}" destId="{75F0903C-3C91-48C4-AB7C-95287632441E}" srcOrd="1" destOrd="0" presId="urn:microsoft.com/office/officeart/2005/8/layout/hierarchy1"/>
    <dgm:cxn modelId="{E6241A7E-CC1E-47CC-A488-44D008D602E0}" type="presParOf" srcId="{75F0903C-3C91-48C4-AB7C-95287632441E}" destId="{BB81167B-4E7C-4E57-8F9C-279C58EA6B41}" srcOrd="0" destOrd="0" presId="urn:microsoft.com/office/officeart/2005/8/layout/hierarchy1"/>
    <dgm:cxn modelId="{46BAB219-858A-455E-9582-D46810817C93}" type="presParOf" srcId="{BB81167B-4E7C-4E57-8F9C-279C58EA6B41}" destId="{954BE841-FDAA-4C49-AD87-A2C6D8941869}" srcOrd="0" destOrd="0" presId="urn:microsoft.com/office/officeart/2005/8/layout/hierarchy1"/>
    <dgm:cxn modelId="{652C54C0-B715-4619-9396-1EC113EEB46C}" type="presParOf" srcId="{BB81167B-4E7C-4E57-8F9C-279C58EA6B41}" destId="{11E20937-01A1-4F50-8C6F-7027088F6CDB}" srcOrd="1" destOrd="0" presId="urn:microsoft.com/office/officeart/2005/8/layout/hierarchy1"/>
    <dgm:cxn modelId="{FCD1024B-C0F3-4BB1-866D-48290C2E9753}" type="presParOf" srcId="{75F0903C-3C91-48C4-AB7C-95287632441E}" destId="{A1F46B50-E75A-4B32-AE14-9C02ABAE8E44}" srcOrd="1" destOrd="0" presId="urn:microsoft.com/office/officeart/2005/8/layout/hierarchy1"/>
    <dgm:cxn modelId="{D8F63AA6-176A-47CD-90E5-23A40BD847C8}" type="presParOf" srcId="{1C3DCDDF-69B9-4E80-B073-511B508C5247}" destId="{4FBBB2AA-0565-4454-B2C5-A7A0F371C46B}" srcOrd="2" destOrd="0" presId="urn:microsoft.com/office/officeart/2005/8/layout/hierarchy1"/>
    <dgm:cxn modelId="{6FFDDE2C-FE81-4F9E-8565-B45B62152CF0}" type="presParOf" srcId="{1C3DCDDF-69B9-4E80-B073-511B508C5247}" destId="{6F0E3D8C-F6EC-47DE-BF79-392FCF6CF2CE}" srcOrd="3" destOrd="0" presId="urn:microsoft.com/office/officeart/2005/8/layout/hierarchy1"/>
    <dgm:cxn modelId="{6F6E3848-1FFD-4B35-9883-48DEB7CC27FD}" type="presParOf" srcId="{6F0E3D8C-F6EC-47DE-BF79-392FCF6CF2CE}" destId="{39C0EE72-1BA2-4EB0-8A46-FBD835BBA4AA}" srcOrd="0" destOrd="0" presId="urn:microsoft.com/office/officeart/2005/8/layout/hierarchy1"/>
    <dgm:cxn modelId="{FFEAF223-844B-4407-B281-8A0766F6B1AB}" type="presParOf" srcId="{39C0EE72-1BA2-4EB0-8A46-FBD835BBA4AA}" destId="{EB7B82A0-60AB-439C-AC48-D740AED2E7B6}" srcOrd="0" destOrd="0" presId="urn:microsoft.com/office/officeart/2005/8/layout/hierarchy1"/>
    <dgm:cxn modelId="{46A4A5A6-038F-4A70-9774-8985AA57EB16}" type="presParOf" srcId="{39C0EE72-1BA2-4EB0-8A46-FBD835BBA4AA}" destId="{C52C8880-EF9E-486C-8925-4D06FA838B5E}" srcOrd="1" destOrd="0" presId="urn:microsoft.com/office/officeart/2005/8/layout/hierarchy1"/>
    <dgm:cxn modelId="{1446C472-A0BF-4409-91E4-F61667049945}" type="presParOf" srcId="{6F0E3D8C-F6EC-47DE-BF79-392FCF6CF2CE}" destId="{E67788A0-77DE-40EC-BB2F-BE59CCD926FC}" srcOrd="1" destOrd="0" presId="urn:microsoft.com/office/officeart/2005/8/layout/hierarchy1"/>
    <dgm:cxn modelId="{5A9F6426-9D5B-47CF-97B5-9FA7C78B47F8}" type="presParOf" srcId="{E67788A0-77DE-40EC-BB2F-BE59CCD926FC}" destId="{EAE5B783-2A26-436A-94AF-0FAAF7638632}" srcOrd="0" destOrd="0" presId="urn:microsoft.com/office/officeart/2005/8/layout/hierarchy1"/>
    <dgm:cxn modelId="{DB8790BB-2CAC-42E7-B0BC-C02EFBB952F8}" type="presParOf" srcId="{E67788A0-77DE-40EC-BB2F-BE59CCD926FC}" destId="{79725A02-563C-4214-ACDA-FFD82F141B05}" srcOrd="1" destOrd="0" presId="urn:microsoft.com/office/officeart/2005/8/layout/hierarchy1"/>
    <dgm:cxn modelId="{0C5BC688-A37D-4253-96C5-083F899B8344}" type="presParOf" srcId="{79725A02-563C-4214-ACDA-FFD82F141B05}" destId="{C6C2C6C5-E94A-435C-B0B5-2AEE179C69EB}" srcOrd="0" destOrd="0" presId="urn:microsoft.com/office/officeart/2005/8/layout/hierarchy1"/>
    <dgm:cxn modelId="{FA6D5996-70B2-49EB-B39D-7E2D67B0A53D}" type="presParOf" srcId="{C6C2C6C5-E94A-435C-B0B5-2AEE179C69EB}" destId="{9240EE86-18B7-44BB-B708-A9BFB7B130ED}" srcOrd="0" destOrd="0" presId="urn:microsoft.com/office/officeart/2005/8/layout/hierarchy1"/>
    <dgm:cxn modelId="{73C86AAC-95D7-43C1-9430-41C720424EFA}" type="presParOf" srcId="{C6C2C6C5-E94A-435C-B0B5-2AEE179C69EB}" destId="{BEA584D0-51D8-4FD5-952B-AF34DF4708F9}" srcOrd="1" destOrd="0" presId="urn:microsoft.com/office/officeart/2005/8/layout/hierarchy1"/>
    <dgm:cxn modelId="{5050D63C-694F-4D04-A2BC-BA3572C029A5}" type="presParOf" srcId="{79725A02-563C-4214-ACDA-FFD82F141B05}" destId="{A97326DA-E74C-4997-B535-14AA817DA416}" srcOrd="1" destOrd="0" presId="urn:microsoft.com/office/officeart/2005/8/layout/hierarchy1"/>
  </dgm:cxnLst>
  <dgm:bg>
    <a:blipFill dpi="0" rotWithShape="1">
      <a:blip xmlns:r="http://schemas.openxmlformats.org/officeDocument/2006/relationships" r:embed="rId1">
        <a:alphaModFix amt="70000"/>
      </a:blip>
      <a:srcRect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36508C-A4C1-4790-B63D-E3E4B57392E5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E66BAC-813D-45B8-826C-532855D1148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Дошкольное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75 116,2 </a:t>
          </a:r>
          <a:r>
            <a:rPr lang="ru-RU" sz="1400" dirty="0" smtClean="0">
              <a:solidFill>
                <a:schemeClr val="tx1"/>
              </a:solidFill>
            </a:rPr>
            <a:t>тыс.руб</a:t>
          </a:r>
          <a:endParaRPr lang="ru-RU" sz="1400" dirty="0">
            <a:solidFill>
              <a:schemeClr val="tx1"/>
            </a:solidFill>
          </a:endParaRPr>
        </a:p>
      </dgm:t>
    </dgm:pt>
    <dgm:pt modelId="{88B29CE7-455E-46C9-9279-4EC74674543F}" type="parTrans" cxnId="{A57BC5BE-C3F6-42B8-BBF1-7892A1D0D42C}">
      <dgm:prSet/>
      <dgm:spPr/>
      <dgm:t>
        <a:bodyPr/>
        <a:lstStyle/>
        <a:p>
          <a:endParaRPr lang="ru-RU"/>
        </a:p>
      </dgm:t>
    </dgm:pt>
    <dgm:pt modelId="{4E423D20-8FD0-4993-A749-B0649734A74D}" type="sibTrans" cxnId="{A57BC5BE-C3F6-42B8-BBF1-7892A1D0D42C}">
      <dgm:prSet/>
      <dgm:spPr/>
      <dgm:t>
        <a:bodyPr/>
        <a:lstStyle/>
        <a:p>
          <a:endParaRPr lang="ru-RU" dirty="0"/>
        </a:p>
      </dgm:t>
    </dgm:pt>
    <dgm:pt modelId="{F4F4B022-F9E2-42E9-8825-BC5154ADE087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Общее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230 266,9 </a:t>
          </a:r>
          <a:r>
            <a:rPr lang="ru-RU" sz="1400" dirty="0" smtClean="0">
              <a:solidFill>
                <a:schemeClr val="tx1"/>
              </a:solidFill>
            </a:rPr>
            <a:t>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EF3B9F1C-9931-4967-BBC3-544F13465EC0}" type="parTrans" cxnId="{F94764F8-E509-4321-962E-9423C248FA8E}">
      <dgm:prSet/>
      <dgm:spPr/>
      <dgm:t>
        <a:bodyPr/>
        <a:lstStyle/>
        <a:p>
          <a:endParaRPr lang="ru-RU"/>
        </a:p>
      </dgm:t>
    </dgm:pt>
    <dgm:pt modelId="{28717753-0FF6-44DB-A9F4-4C8BFE3A5836}" type="sibTrans" cxnId="{F94764F8-E509-4321-962E-9423C248FA8E}">
      <dgm:prSet/>
      <dgm:spPr/>
      <dgm:t>
        <a:bodyPr/>
        <a:lstStyle/>
        <a:p>
          <a:endParaRPr lang="ru-RU" dirty="0"/>
        </a:p>
      </dgm:t>
    </dgm:pt>
    <dgm:pt modelId="{ACCF0577-3A7B-495E-B778-59D63929C716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Молодежная политика и оздоровление детей</a:t>
          </a:r>
        </a:p>
        <a:p>
          <a:r>
            <a:rPr lang="ru-RU" sz="1400" dirty="0" smtClean="0">
              <a:solidFill>
                <a:schemeClr val="tx1"/>
              </a:solidFill>
            </a:rPr>
            <a:t>800,8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D040CD95-7D90-4948-9D61-2BC2A4DED3E8}" type="parTrans" cxnId="{37C137A1-8797-433E-B64B-83CBCAC6C8F5}">
      <dgm:prSet/>
      <dgm:spPr/>
      <dgm:t>
        <a:bodyPr/>
        <a:lstStyle/>
        <a:p>
          <a:endParaRPr lang="ru-RU"/>
        </a:p>
      </dgm:t>
    </dgm:pt>
    <dgm:pt modelId="{FB68696B-A516-493F-B7D0-F049E068C157}" type="sibTrans" cxnId="{37C137A1-8797-433E-B64B-83CBCAC6C8F5}">
      <dgm:prSet/>
      <dgm:spPr/>
      <dgm:t>
        <a:bodyPr/>
        <a:lstStyle/>
        <a:p>
          <a:endParaRPr lang="ru-RU" dirty="0"/>
        </a:p>
      </dgm:t>
    </dgm:pt>
    <dgm:pt modelId="{BB610A40-9DAA-46EB-810B-B9A972D0B389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Профессиональная подготовка, переподготовка и повышение квалификации 40,0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3F484F38-5A15-4CF3-A315-83B9B2E4F0BB}" type="parTrans" cxnId="{58DAA38B-8E08-4010-873C-C169D669D8F8}">
      <dgm:prSet/>
      <dgm:spPr/>
      <dgm:t>
        <a:bodyPr/>
        <a:lstStyle/>
        <a:p>
          <a:endParaRPr lang="ru-RU"/>
        </a:p>
      </dgm:t>
    </dgm:pt>
    <dgm:pt modelId="{036A1377-FD74-4439-87D0-325DF971DCE9}" type="sibTrans" cxnId="{58DAA38B-8E08-4010-873C-C169D669D8F8}">
      <dgm:prSet/>
      <dgm:spPr/>
      <dgm:t>
        <a:bodyPr/>
        <a:lstStyle/>
        <a:p>
          <a:endParaRPr lang="ru-RU" dirty="0"/>
        </a:p>
      </dgm:t>
    </dgm:pt>
    <dgm:pt modelId="{954FB0D2-1558-493A-AC9A-A37931142755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Дополнительное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21 985,55 </a:t>
          </a:r>
          <a:r>
            <a:rPr lang="ru-RU" sz="1400" dirty="0" smtClean="0">
              <a:solidFill>
                <a:schemeClr val="tx1"/>
              </a:solidFill>
            </a:rPr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965EE3A5-BF22-4F74-950B-D739DC733040}" type="parTrans" cxnId="{DF3DB8E6-5E25-42A9-98E2-E5AC88FF023A}">
      <dgm:prSet/>
      <dgm:spPr/>
      <dgm:t>
        <a:bodyPr/>
        <a:lstStyle/>
        <a:p>
          <a:endParaRPr lang="ru-RU"/>
        </a:p>
      </dgm:t>
    </dgm:pt>
    <dgm:pt modelId="{95E4C819-5294-4BAD-90BE-6598A79A672D}" type="sibTrans" cxnId="{DF3DB8E6-5E25-42A9-98E2-E5AC88FF023A}">
      <dgm:prSet/>
      <dgm:spPr/>
      <dgm:t>
        <a:bodyPr/>
        <a:lstStyle/>
        <a:p>
          <a:endParaRPr lang="ru-RU" dirty="0"/>
        </a:p>
      </dgm:t>
    </dgm:pt>
    <dgm:pt modelId="{0F831F6E-840C-4DE3-9FD0-95CDA9DA33E6}">
      <dgm:prSet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Другие вопросы в области образования      6 208,7тыс.руб.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5AD58FD8-6E88-47F2-A8F1-0832C0321E05}" type="parTrans" cxnId="{DF88BCBC-1EE8-4757-9EEC-3A85FBBCD545}">
      <dgm:prSet/>
      <dgm:spPr/>
      <dgm:t>
        <a:bodyPr/>
        <a:lstStyle/>
        <a:p>
          <a:endParaRPr lang="ru-RU"/>
        </a:p>
      </dgm:t>
    </dgm:pt>
    <dgm:pt modelId="{B64BD6B3-39B4-41D7-98BC-C008E3EFCB4B}" type="sibTrans" cxnId="{DF88BCBC-1EE8-4757-9EEC-3A85FBBCD545}">
      <dgm:prSet/>
      <dgm:spPr/>
      <dgm:t>
        <a:bodyPr/>
        <a:lstStyle/>
        <a:p>
          <a:endParaRPr lang="ru-RU" dirty="0"/>
        </a:p>
      </dgm:t>
    </dgm:pt>
    <dgm:pt modelId="{3C8F3833-E4C5-4E93-8DDE-D116E2A565A9}" type="pres">
      <dgm:prSet presAssocID="{9836508C-A4C1-4790-B63D-E3E4B57392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CDC1A-AE87-4C7B-90D4-A4B07AA00519}" type="pres">
      <dgm:prSet presAssocID="{E3E66BAC-813D-45B8-826C-532855D1148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D65E2-E1FC-478A-86C6-63DD5C481344}" type="pres">
      <dgm:prSet presAssocID="{E3E66BAC-813D-45B8-826C-532855D1148F}" presName="spNode" presStyleCnt="0"/>
      <dgm:spPr/>
    </dgm:pt>
    <dgm:pt modelId="{D011623C-68DC-4454-8FFA-B3A1120FCF73}" type="pres">
      <dgm:prSet presAssocID="{4E423D20-8FD0-4993-A749-B0649734A74D}" presName="sibTrans" presStyleLbl="sibTrans1D1" presStyleIdx="0" presStyleCnt="6"/>
      <dgm:spPr/>
      <dgm:t>
        <a:bodyPr/>
        <a:lstStyle/>
        <a:p>
          <a:endParaRPr lang="ru-RU"/>
        </a:p>
      </dgm:t>
    </dgm:pt>
    <dgm:pt modelId="{2FE42795-A3F6-4162-931D-1C0B1A82E01E}" type="pres">
      <dgm:prSet presAssocID="{F4F4B022-F9E2-42E9-8825-BC5154ADE08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82B3BA-96BE-4465-B5F0-F5BEBD7C94E8}" type="pres">
      <dgm:prSet presAssocID="{F4F4B022-F9E2-42E9-8825-BC5154ADE087}" presName="spNode" presStyleCnt="0"/>
      <dgm:spPr/>
    </dgm:pt>
    <dgm:pt modelId="{7E215FF3-EE70-4EDD-90E2-10742F6B24F3}" type="pres">
      <dgm:prSet presAssocID="{28717753-0FF6-44DB-A9F4-4C8BFE3A5836}" presName="sibTrans" presStyleLbl="sibTrans1D1" presStyleIdx="1" presStyleCnt="6"/>
      <dgm:spPr/>
      <dgm:t>
        <a:bodyPr/>
        <a:lstStyle/>
        <a:p>
          <a:endParaRPr lang="ru-RU"/>
        </a:p>
      </dgm:t>
    </dgm:pt>
    <dgm:pt modelId="{CB9078DD-AB6D-4709-A023-C14FC7E7BA9B}" type="pres">
      <dgm:prSet presAssocID="{0F831F6E-840C-4DE3-9FD0-95CDA9DA33E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84460-4C95-4454-B1AC-C312AEF6BF89}" type="pres">
      <dgm:prSet presAssocID="{0F831F6E-840C-4DE3-9FD0-95CDA9DA33E6}" presName="spNode" presStyleCnt="0"/>
      <dgm:spPr/>
    </dgm:pt>
    <dgm:pt modelId="{4808314E-DA8E-4AC2-84E1-848ADA890516}" type="pres">
      <dgm:prSet presAssocID="{B64BD6B3-39B4-41D7-98BC-C008E3EFCB4B}" presName="sibTrans" presStyleLbl="sibTrans1D1" presStyleIdx="2" presStyleCnt="6"/>
      <dgm:spPr/>
      <dgm:t>
        <a:bodyPr/>
        <a:lstStyle/>
        <a:p>
          <a:endParaRPr lang="ru-RU"/>
        </a:p>
      </dgm:t>
    </dgm:pt>
    <dgm:pt modelId="{DE71E9D6-BD0C-414D-8267-C888A896F176}" type="pres">
      <dgm:prSet presAssocID="{ACCF0577-3A7B-495E-B778-59D63929C716}" presName="node" presStyleLbl="node1" presStyleIdx="3" presStyleCnt="6" custScaleY="117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C19EF-CC94-409C-AA5F-8FC565234784}" type="pres">
      <dgm:prSet presAssocID="{ACCF0577-3A7B-495E-B778-59D63929C716}" presName="spNode" presStyleCnt="0"/>
      <dgm:spPr/>
    </dgm:pt>
    <dgm:pt modelId="{B09D8371-510E-461F-B65C-9664F70883C9}" type="pres">
      <dgm:prSet presAssocID="{FB68696B-A516-493F-B7D0-F049E068C157}" presName="sibTrans" presStyleLbl="sibTrans1D1" presStyleIdx="3" presStyleCnt="6"/>
      <dgm:spPr/>
      <dgm:t>
        <a:bodyPr/>
        <a:lstStyle/>
        <a:p>
          <a:endParaRPr lang="ru-RU"/>
        </a:p>
      </dgm:t>
    </dgm:pt>
    <dgm:pt modelId="{8C41A591-3C09-4CDE-A30C-45221F42AABD}" type="pres">
      <dgm:prSet presAssocID="{BB610A40-9DAA-46EB-810B-B9A972D0B389}" presName="node" presStyleLbl="node1" presStyleIdx="4" presStyleCnt="6" custScaleY="140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E7FCE-E006-4447-8F69-59466CDC90FB}" type="pres">
      <dgm:prSet presAssocID="{BB610A40-9DAA-46EB-810B-B9A972D0B389}" presName="spNode" presStyleCnt="0"/>
      <dgm:spPr/>
    </dgm:pt>
    <dgm:pt modelId="{6ED2F721-E96D-4766-A7E8-4E6ACC71BFC2}" type="pres">
      <dgm:prSet presAssocID="{036A1377-FD74-4439-87D0-325DF971DCE9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18FE42F-569C-4243-9AC8-9A0DB5DDCC36}" type="pres">
      <dgm:prSet presAssocID="{954FB0D2-1558-493A-AC9A-A3793114275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ADD24-2184-46A0-BB09-835AD3FD1F20}" type="pres">
      <dgm:prSet presAssocID="{954FB0D2-1558-493A-AC9A-A37931142755}" presName="spNode" presStyleCnt="0"/>
      <dgm:spPr/>
    </dgm:pt>
    <dgm:pt modelId="{A804A117-B197-4E21-8487-CD84FB81C1B1}" type="pres">
      <dgm:prSet presAssocID="{95E4C819-5294-4BAD-90BE-6598A79A672D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A57BC5BE-C3F6-42B8-BBF1-7892A1D0D42C}" srcId="{9836508C-A4C1-4790-B63D-E3E4B57392E5}" destId="{E3E66BAC-813D-45B8-826C-532855D1148F}" srcOrd="0" destOrd="0" parTransId="{88B29CE7-455E-46C9-9279-4EC74674543F}" sibTransId="{4E423D20-8FD0-4993-A749-B0649734A74D}"/>
    <dgm:cxn modelId="{57757933-6ABA-4019-8134-F6FC93CBCA99}" type="presOf" srcId="{28717753-0FF6-44DB-A9F4-4C8BFE3A5836}" destId="{7E215FF3-EE70-4EDD-90E2-10742F6B24F3}" srcOrd="0" destOrd="0" presId="urn:microsoft.com/office/officeart/2005/8/layout/cycle6"/>
    <dgm:cxn modelId="{22E6BF0C-F194-4F1F-AEA9-BB7FBC6BCF3B}" type="presOf" srcId="{9836508C-A4C1-4790-B63D-E3E4B57392E5}" destId="{3C8F3833-E4C5-4E93-8DDE-D116E2A565A9}" srcOrd="0" destOrd="0" presId="urn:microsoft.com/office/officeart/2005/8/layout/cycle6"/>
    <dgm:cxn modelId="{796283A1-E668-4373-8AA1-E7B8DF63E7B9}" type="presOf" srcId="{ACCF0577-3A7B-495E-B778-59D63929C716}" destId="{DE71E9D6-BD0C-414D-8267-C888A896F176}" srcOrd="0" destOrd="0" presId="urn:microsoft.com/office/officeart/2005/8/layout/cycle6"/>
    <dgm:cxn modelId="{DF88BCBC-1EE8-4757-9EEC-3A85FBBCD545}" srcId="{9836508C-A4C1-4790-B63D-E3E4B57392E5}" destId="{0F831F6E-840C-4DE3-9FD0-95CDA9DA33E6}" srcOrd="2" destOrd="0" parTransId="{5AD58FD8-6E88-47F2-A8F1-0832C0321E05}" sibTransId="{B64BD6B3-39B4-41D7-98BC-C008E3EFCB4B}"/>
    <dgm:cxn modelId="{58DAA38B-8E08-4010-873C-C169D669D8F8}" srcId="{9836508C-A4C1-4790-B63D-E3E4B57392E5}" destId="{BB610A40-9DAA-46EB-810B-B9A972D0B389}" srcOrd="4" destOrd="0" parTransId="{3F484F38-5A15-4CF3-A315-83B9B2E4F0BB}" sibTransId="{036A1377-FD74-4439-87D0-325DF971DCE9}"/>
    <dgm:cxn modelId="{21330F5F-E680-49FB-AEB5-1B318E421E97}" type="presOf" srcId="{F4F4B022-F9E2-42E9-8825-BC5154ADE087}" destId="{2FE42795-A3F6-4162-931D-1C0B1A82E01E}" srcOrd="0" destOrd="0" presId="urn:microsoft.com/office/officeart/2005/8/layout/cycle6"/>
    <dgm:cxn modelId="{DF3DB8E6-5E25-42A9-98E2-E5AC88FF023A}" srcId="{9836508C-A4C1-4790-B63D-E3E4B57392E5}" destId="{954FB0D2-1558-493A-AC9A-A37931142755}" srcOrd="5" destOrd="0" parTransId="{965EE3A5-BF22-4F74-950B-D739DC733040}" sibTransId="{95E4C819-5294-4BAD-90BE-6598A79A672D}"/>
    <dgm:cxn modelId="{B678DC7A-75FB-4F66-A68C-540459D34B8F}" type="presOf" srcId="{BB610A40-9DAA-46EB-810B-B9A972D0B389}" destId="{8C41A591-3C09-4CDE-A30C-45221F42AABD}" srcOrd="0" destOrd="0" presId="urn:microsoft.com/office/officeart/2005/8/layout/cycle6"/>
    <dgm:cxn modelId="{37C137A1-8797-433E-B64B-83CBCAC6C8F5}" srcId="{9836508C-A4C1-4790-B63D-E3E4B57392E5}" destId="{ACCF0577-3A7B-495E-B778-59D63929C716}" srcOrd="3" destOrd="0" parTransId="{D040CD95-7D90-4948-9D61-2BC2A4DED3E8}" sibTransId="{FB68696B-A516-493F-B7D0-F049E068C157}"/>
    <dgm:cxn modelId="{0E39B3E2-1AB1-4517-ADDA-165AE2B7B339}" type="presOf" srcId="{FB68696B-A516-493F-B7D0-F049E068C157}" destId="{B09D8371-510E-461F-B65C-9664F70883C9}" srcOrd="0" destOrd="0" presId="urn:microsoft.com/office/officeart/2005/8/layout/cycle6"/>
    <dgm:cxn modelId="{29F111C2-C2C1-4519-A215-674B831F0D67}" type="presOf" srcId="{036A1377-FD74-4439-87D0-325DF971DCE9}" destId="{6ED2F721-E96D-4766-A7E8-4E6ACC71BFC2}" srcOrd="0" destOrd="0" presId="urn:microsoft.com/office/officeart/2005/8/layout/cycle6"/>
    <dgm:cxn modelId="{42CA628A-80A1-4F50-A60C-171A78162AC4}" type="presOf" srcId="{B64BD6B3-39B4-41D7-98BC-C008E3EFCB4B}" destId="{4808314E-DA8E-4AC2-84E1-848ADA890516}" srcOrd="0" destOrd="0" presId="urn:microsoft.com/office/officeart/2005/8/layout/cycle6"/>
    <dgm:cxn modelId="{F94764F8-E509-4321-962E-9423C248FA8E}" srcId="{9836508C-A4C1-4790-B63D-E3E4B57392E5}" destId="{F4F4B022-F9E2-42E9-8825-BC5154ADE087}" srcOrd="1" destOrd="0" parTransId="{EF3B9F1C-9931-4967-BBC3-544F13465EC0}" sibTransId="{28717753-0FF6-44DB-A9F4-4C8BFE3A5836}"/>
    <dgm:cxn modelId="{5F866490-DA42-46F4-90B6-5E8A8FCD149D}" type="presOf" srcId="{95E4C819-5294-4BAD-90BE-6598A79A672D}" destId="{A804A117-B197-4E21-8487-CD84FB81C1B1}" srcOrd="0" destOrd="0" presId="urn:microsoft.com/office/officeart/2005/8/layout/cycle6"/>
    <dgm:cxn modelId="{1C9E4E15-CEC5-4A4F-B7CA-4E4A087B1986}" type="presOf" srcId="{E3E66BAC-813D-45B8-826C-532855D1148F}" destId="{60BCDC1A-AE87-4C7B-90D4-A4B07AA00519}" srcOrd="0" destOrd="0" presId="urn:microsoft.com/office/officeart/2005/8/layout/cycle6"/>
    <dgm:cxn modelId="{D8B7EB4F-2848-4270-9E7F-C74FA8A2A0A3}" type="presOf" srcId="{4E423D20-8FD0-4993-A749-B0649734A74D}" destId="{D011623C-68DC-4454-8FFA-B3A1120FCF73}" srcOrd="0" destOrd="0" presId="urn:microsoft.com/office/officeart/2005/8/layout/cycle6"/>
    <dgm:cxn modelId="{6C5499E5-C374-45D6-9DA5-A54C5A26194B}" type="presOf" srcId="{0F831F6E-840C-4DE3-9FD0-95CDA9DA33E6}" destId="{CB9078DD-AB6D-4709-A023-C14FC7E7BA9B}" srcOrd="0" destOrd="0" presId="urn:microsoft.com/office/officeart/2005/8/layout/cycle6"/>
    <dgm:cxn modelId="{420ADE1C-C211-4C3B-8D65-315DFB953422}" type="presOf" srcId="{954FB0D2-1558-493A-AC9A-A37931142755}" destId="{118FE42F-569C-4243-9AC8-9A0DB5DDCC36}" srcOrd="0" destOrd="0" presId="urn:microsoft.com/office/officeart/2005/8/layout/cycle6"/>
    <dgm:cxn modelId="{F0DAF22D-65EE-41BB-9DE2-F4995C111208}" type="presParOf" srcId="{3C8F3833-E4C5-4E93-8DDE-D116E2A565A9}" destId="{60BCDC1A-AE87-4C7B-90D4-A4B07AA00519}" srcOrd="0" destOrd="0" presId="urn:microsoft.com/office/officeart/2005/8/layout/cycle6"/>
    <dgm:cxn modelId="{97263C96-FE85-4763-B98E-A81D95EC60AA}" type="presParOf" srcId="{3C8F3833-E4C5-4E93-8DDE-D116E2A565A9}" destId="{72AD65E2-E1FC-478A-86C6-63DD5C481344}" srcOrd="1" destOrd="0" presId="urn:microsoft.com/office/officeart/2005/8/layout/cycle6"/>
    <dgm:cxn modelId="{B0A1C37D-F8F0-4B1B-AF7F-D974E8135FC2}" type="presParOf" srcId="{3C8F3833-E4C5-4E93-8DDE-D116E2A565A9}" destId="{D011623C-68DC-4454-8FFA-B3A1120FCF73}" srcOrd="2" destOrd="0" presId="urn:microsoft.com/office/officeart/2005/8/layout/cycle6"/>
    <dgm:cxn modelId="{C1CE9F7D-9697-4143-892A-6A3270C0362A}" type="presParOf" srcId="{3C8F3833-E4C5-4E93-8DDE-D116E2A565A9}" destId="{2FE42795-A3F6-4162-931D-1C0B1A82E01E}" srcOrd="3" destOrd="0" presId="urn:microsoft.com/office/officeart/2005/8/layout/cycle6"/>
    <dgm:cxn modelId="{81D77CEE-0619-46EE-AB15-D94A88CBD10B}" type="presParOf" srcId="{3C8F3833-E4C5-4E93-8DDE-D116E2A565A9}" destId="{5E82B3BA-96BE-4465-B5F0-F5BEBD7C94E8}" srcOrd="4" destOrd="0" presId="urn:microsoft.com/office/officeart/2005/8/layout/cycle6"/>
    <dgm:cxn modelId="{FAC75977-09C7-4056-920E-521781F36D84}" type="presParOf" srcId="{3C8F3833-E4C5-4E93-8DDE-D116E2A565A9}" destId="{7E215FF3-EE70-4EDD-90E2-10742F6B24F3}" srcOrd="5" destOrd="0" presId="urn:microsoft.com/office/officeart/2005/8/layout/cycle6"/>
    <dgm:cxn modelId="{05D32B9A-179E-4862-A227-D810F9CD43D6}" type="presParOf" srcId="{3C8F3833-E4C5-4E93-8DDE-D116E2A565A9}" destId="{CB9078DD-AB6D-4709-A023-C14FC7E7BA9B}" srcOrd="6" destOrd="0" presId="urn:microsoft.com/office/officeart/2005/8/layout/cycle6"/>
    <dgm:cxn modelId="{C3C7990A-6DFE-44FE-8B8C-38A116B86C1D}" type="presParOf" srcId="{3C8F3833-E4C5-4E93-8DDE-D116E2A565A9}" destId="{21584460-4C95-4454-B1AC-C312AEF6BF89}" srcOrd="7" destOrd="0" presId="urn:microsoft.com/office/officeart/2005/8/layout/cycle6"/>
    <dgm:cxn modelId="{733E38BC-EEF0-4A29-BC4E-61A4BA214A87}" type="presParOf" srcId="{3C8F3833-E4C5-4E93-8DDE-D116E2A565A9}" destId="{4808314E-DA8E-4AC2-84E1-848ADA890516}" srcOrd="8" destOrd="0" presId="urn:microsoft.com/office/officeart/2005/8/layout/cycle6"/>
    <dgm:cxn modelId="{98E4EF8F-26DC-43F5-9A0D-1D262B56EB57}" type="presParOf" srcId="{3C8F3833-E4C5-4E93-8DDE-D116E2A565A9}" destId="{DE71E9D6-BD0C-414D-8267-C888A896F176}" srcOrd="9" destOrd="0" presId="urn:microsoft.com/office/officeart/2005/8/layout/cycle6"/>
    <dgm:cxn modelId="{1B31E348-B870-4B0F-963E-5F8BFC7A7D82}" type="presParOf" srcId="{3C8F3833-E4C5-4E93-8DDE-D116E2A565A9}" destId="{DCAC19EF-CC94-409C-AA5F-8FC565234784}" srcOrd="10" destOrd="0" presId="urn:microsoft.com/office/officeart/2005/8/layout/cycle6"/>
    <dgm:cxn modelId="{AF500E60-A588-48CA-A75A-4AB0516AA2C1}" type="presParOf" srcId="{3C8F3833-E4C5-4E93-8DDE-D116E2A565A9}" destId="{B09D8371-510E-461F-B65C-9664F70883C9}" srcOrd="11" destOrd="0" presId="urn:microsoft.com/office/officeart/2005/8/layout/cycle6"/>
    <dgm:cxn modelId="{010C1877-4E04-44CF-BF2C-29B1DB3E4C41}" type="presParOf" srcId="{3C8F3833-E4C5-4E93-8DDE-D116E2A565A9}" destId="{8C41A591-3C09-4CDE-A30C-45221F42AABD}" srcOrd="12" destOrd="0" presId="urn:microsoft.com/office/officeart/2005/8/layout/cycle6"/>
    <dgm:cxn modelId="{5DF675A3-4D0B-447F-9F36-DAFD8F6D47BE}" type="presParOf" srcId="{3C8F3833-E4C5-4E93-8DDE-D116E2A565A9}" destId="{3CCE7FCE-E006-4447-8F69-59466CDC90FB}" srcOrd="13" destOrd="0" presId="urn:microsoft.com/office/officeart/2005/8/layout/cycle6"/>
    <dgm:cxn modelId="{21F95EB3-0112-4AA4-959F-9288DED55F17}" type="presParOf" srcId="{3C8F3833-E4C5-4E93-8DDE-D116E2A565A9}" destId="{6ED2F721-E96D-4766-A7E8-4E6ACC71BFC2}" srcOrd="14" destOrd="0" presId="urn:microsoft.com/office/officeart/2005/8/layout/cycle6"/>
    <dgm:cxn modelId="{0927E0E4-4CB5-4E1A-A002-1EA775FBADA4}" type="presParOf" srcId="{3C8F3833-E4C5-4E93-8DDE-D116E2A565A9}" destId="{118FE42F-569C-4243-9AC8-9A0DB5DDCC36}" srcOrd="15" destOrd="0" presId="urn:microsoft.com/office/officeart/2005/8/layout/cycle6"/>
    <dgm:cxn modelId="{4E50DB64-4C51-4D36-88BE-8FC77FF4FE4E}" type="presParOf" srcId="{3C8F3833-E4C5-4E93-8DDE-D116E2A565A9}" destId="{854ADD24-2184-46A0-BB09-835AD3FD1F20}" srcOrd="16" destOrd="0" presId="urn:microsoft.com/office/officeart/2005/8/layout/cycle6"/>
    <dgm:cxn modelId="{4B7C23AE-63D2-4B01-9FF2-74C0C268D258}" type="presParOf" srcId="{3C8F3833-E4C5-4E93-8DDE-D116E2A565A9}" destId="{A804A117-B197-4E21-8487-CD84FB81C1B1}" srcOrd="17" destOrd="0" presId="urn:microsoft.com/office/officeart/2005/8/layout/cycle6"/>
  </dgm:cxnLst>
  <dgm:bg>
    <a:blipFill dpi="0" rotWithShape="1">
      <a:blip xmlns:r="http://schemas.openxmlformats.org/officeDocument/2006/relationships" r:embed="rId1">
        <a:alphaModFix amt="30000"/>
      </a:blip>
      <a:srcRect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7D7426-9F3F-4191-B890-E6A55EF168D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0089AED6-8D3E-4B32-BBEA-50C6C7770238}">
      <dgm:prSet phldrT="[Текст]" custT="1"/>
      <dgm:spPr/>
      <dgm:t>
        <a:bodyPr/>
        <a:lstStyle/>
        <a:p>
          <a:r>
            <a:rPr lang="ru-RU" sz="2000" b="1" i="1" dirty="0" smtClean="0"/>
            <a:t>Пенсионное обеспечение </a:t>
          </a:r>
          <a:r>
            <a:rPr lang="ru-RU" sz="1800" dirty="0" smtClean="0"/>
            <a:t>(направлено </a:t>
          </a:r>
          <a:r>
            <a:rPr lang="ru-RU" sz="1800" b="1" u="sng" dirty="0" smtClean="0"/>
            <a:t>3 761,44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3C6545D-D7BC-44C1-8D2D-54710E7BA098}" type="parTrans" cxnId="{CDE72CC0-F86A-4B01-B892-BA2A8026988C}">
      <dgm:prSet/>
      <dgm:spPr/>
      <dgm:t>
        <a:bodyPr/>
        <a:lstStyle/>
        <a:p>
          <a:endParaRPr lang="ru-RU"/>
        </a:p>
      </dgm:t>
    </dgm:pt>
    <dgm:pt modelId="{84D4222C-F66D-4541-932F-689A45AF5F7F}" type="sibTrans" cxnId="{CDE72CC0-F86A-4B01-B892-BA2A8026988C}">
      <dgm:prSet/>
      <dgm:spPr/>
      <dgm:t>
        <a:bodyPr/>
        <a:lstStyle/>
        <a:p>
          <a:endParaRPr lang="ru-RU"/>
        </a:p>
      </dgm:t>
    </dgm:pt>
    <dgm:pt modelId="{3761F26E-096A-49AD-BF06-7D8DF74558D1}">
      <dgm:prSet phldrT="[Текст]" custT="1"/>
      <dgm:spPr/>
      <dgm:t>
        <a:bodyPr/>
        <a:lstStyle/>
        <a:p>
          <a:r>
            <a:rPr lang="ru-RU" sz="2000" b="1" i="1" dirty="0" smtClean="0"/>
            <a:t>Социальное обеспечение </a:t>
          </a:r>
          <a:r>
            <a:rPr lang="ru-RU" sz="1800" dirty="0" smtClean="0"/>
            <a:t>населения (направлено </a:t>
          </a:r>
          <a:r>
            <a:rPr lang="ru-RU" sz="1800" b="1" u="sng" dirty="0" smtClean="0"/>
            <a:t>7 794,9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DC24746-35C2-4632-A226-8E0F0053F3C2}" type="parTrans" cxnId="{3FA06DD6-705D-475E-A1E6-321B29EEEC8C}">
      <dgm:prSet/>
      <dgm:spPr/>
      <dgm:t>
        <a:bodyPr/>
        <a:lstStyle/>
        <a:p>
          <a:endParaRPr lang="ru-RU"/>
        </a:p>
      </dgm:t>
    </dgm:pt>
    <dgm:pt modelId="{597A1D39-B2B2-485A-B982-CA2FDF89F6AF}" type="sibTrans" cxnId="{3FA06DD6-705D-475E-A1E6-321B29EEEC8C}">
      <dgm:prSet/>
      <dgm:spPr/>
      <dgm:t>
        <a:bodyPr/>
        <a:lstStyle/>
        <a:p>
          <a:endParaRPr lang="ru-RU"/>
        </a:p>
      </dgm:t>
    </dgm:pt>
    <dgm:pt modelId="{1BCBF534-5664-4BED-84C8-DC0AA5E62565}">
      <dgm:prSet phldrT="[Текст]" custT="1"/>
      <dgm:spPr/>
      <dgm:t>
        <a:bodyPr/>
        <a:lstStyle/>
        <a:p>
          <a:r>
            <a:rPr lang="ru-RU" sz="2000" b="1" i="1" dirty="0" smtClean="0"/>
            <a:t>Охрана семьи и детства </a:t>
          </a:r>
          <a:r>
            <a:rPr lang="ru-RU" sz="1800" dirty="0" smtClean="0"/>
            <a:t>(направлено </a:t>
          </a:r>
          <a:r>
            <a:rPr lang="ru-RU" sz="1800" b="1" u="sng" dirty="0" smtClean="0"/>
            <a:t>10 554,95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E35B2C46-763A-4B55-894E-771E49C0168C}" type="parTrans" cxnId="{55520514-3DBD-4A28-8883-AF5566AC0ECE}">
      <dgm:prSet/>
      <dgm:spPr/>
      <dgm:t>
        <a:bodyPr/>
        <a:lstStyle/>
        <a:p>
          <a:endParaRPr lang="ru-RU"/>
        </a:p>
      </dgm:t>
    </dgm:pt>
    <dgm:pt modelId="{3D7830E2-8B39-4D1F-A000-D66997750763}" type="sibTrans" cxnId="{55520514-3DBD-4A28-8883-AF5566AC0ECE}">
      <dgm:prSet/>
      <dgm:spPr/>
      <dgm:t>
        <a:bodyPr/>
        <a:lstStyle/>
        <a:p>
          <a:endParaRPr lang="ru-RU"/>
        </a:p>
      </dgm:t>
    </dgm:pt>
    <dgm:pt modelId="{7A27879A-3C3A-45E1-B676-0A88F110EF83}">
      <dgm:prSet custT="1"/>
      <dgm:spPr/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dirty="0" smtClean="0">
              <a:solidFill>
                <a:schemeClr val="tx1"/>
              </a:solidFill>
            </a:rPr>
            <a:t>(направлено </a:t>
          </a:r>
          <a:r>
            <a:rPr lang="ru-RU" sz="1800" b="1" u="sng" dirty="0" smtClean="0">
              <a:solidFill>
                <a:schemeClr val="tx1"/>
              </a:solidFill>
            </a:rPr>
            <a:t>105,45</a:t>
          </a:r>
          <a:r>
            <a:rPr lang="ru-RU" sz="1800" dirty="0" smtClean="0">
              <a:solidFill>
                <a:schemeClr val="tx1"/>
              </a:solidFill>
            </a:rPr>
            <a:t> тыс. руб.)</a:t>
          </a:r>
          <a:endParaRPr lang="ru-RU" sz="1800" dirty="0">
            <a:solidFill>
              <a:schemeClr val="tx1"/>
            </a:solidFill>
          </a:endParaRPr>
        </a:p>
      </dgm:t>
    </dgm:pt>
    <dgm:pt modelId="{D3D810DF-152D-4D5C-82D8-14AAFA929983}" type="parTrans" cxnId="{E7CC3D70-D130-48FE-87F5-4803869E74CB}">
      <dgm:prSet/>
      <dgm:spPr/>
      <dgm:t>
        <a:bodyPr/>
        <a:lstStyle/>
        <a:p>
          <a:endParaRPr lang="ru-RU"/>
        </a:p>
      </dgm:t>
    </dgm:pt>
    <dgm:pt modelId="{C9CD384D-3AB9-4816-B564-9F0EED20311D}" type="sibTrans" cxnId="{E7CC3D70-D130-48FE-87F5-4803869E74CB}">
      <dgm:prSet/>
      <dgm:spPr/>
      <dgm:t>
        <a:bodyPr/>
        <a:lstStyle/>
        <a:p>
          <a:endParaRPr lang="ru-RU"/>
        </a:p>
      </dgm:t>
    </dgm:pt>
    <dgm:pt modelId="{7BE1833F-BA2D-4CEC-8B0E-CC698D927CF7}" type="pres">
      <dgm:prSet presAssocID="{8A7D7426-9F3F-4191-B890-E6A55EF168D2}" presName="compositeShape" presStyleCnt="0">
        <dgm:presLayoutVars>
          <dgm:dir/>
          <dgm:resizeHandles/>
        </dgm:presLayoutVars>
      </dgm:prSet>
      <dgm:spPr/>
    </dgm:pt>
    <dgm:pt modelId="{886A0208-8A10-4036-BA70-1CEC8C2F4070}" type="pres">
      <dgm:prSet presAssocID="{8A7D7426-9F3F-4191-B890-E6A55EF168D2}" presName="pyramid" presStyleLbl="node1" presStyleIdx="0" presStyleCnt="1" custScaleX="93406" custLinFactNeighborX="2872" custLinFactNeighborY="1361"/>
      <dgm:spPr/>
    </dgm:pt>
    <dgm:pt modelId="{888E8D83-835B-4091-BDE5-3D49A36C686D}" type="pres">
      <dgm:prSet presAssocID="{8A7D7426-9F3F-4191-B890-E6A55EF168D2}" presName="theList" presStyleCnt="0"/>
      <dgm:spPr/>
    </dgm:pt>
    <dgm:pt modelId="{CED59C9B-BF15-4B1A-BD26-D0A6E96F0922}" type="pres">
      <dgm:prSet presAssocID="{0089AED6-8D3E-4B32-BBEA-50C6C7770238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FC48F-57B4-489E-BE8C-6FA584B2F909}" type="pres">
      <dgm:prSet presAssocID="{0089AED6-8D3E-4B32-BBEA-50C6C7770238}" presName="aSpace" presStyleCnt="0"/>
      <dgm:spPr/>
    </dgm:pt>
    <dgm:pt modelId="{F42AFB33-9AC3-4CF1-AFCD-0A32776F1C51}" type="pres">
      <dgm:prSet presAssocID="{3761F26E-096A-49AD-BF06-7D8DF74558D1}" presName="aNode" presStyleLbl="fgAcc1" presStyleIdx="1" presStyleCnt="4" custScaleX="118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903E9-3908-445D-8C24-6E533BEDA8C5}" type="pres">
      <dgm:prSet presAssocID="{3761F26E-096A-49AD-BF06-7D8DF74558D1}" presName="aSpace" presStyleCnt="0"/>
      <dgm:spPr/>
    </dgm:pt>
    <dgm:pt modelId="{35F13C8A-6136-4EE3-8410-B4DD1DF2EEB9}" type="pres">
      <dgm:prSet presAssocID="{1BCBF534-5664-4BED-84C8-DC0AA5E62565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E3CC5E-EC68-428B-BB34-A796324330C7}" type="pres">
      <dgm:prSet presAssocID="{1BCBF534-5664-4BED-84C8-DC0AA5E62565}" presName="aSpace" presStyleCnt="0"/>
      <dgm:spPr/>
    </dgm:pt>
    <dgm:pt modelId="{7FD7A7BF-6211-4A5E-8572-C58C649EA197}" type="pres">
      <dgm:prSet presAssocID="{7A27879A-3C3A-45E1-B676-0A88F110EF8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C7F7A-58F8-41D9-B36E-683A8888A84A}" type="pres">
      <dgm:prSet presAssocID="{7A27879A-3C3A-45E1-B676-0A88F110EF83}" presName="aSpace" presStyleCnt="0"/>
      <dgm:spPr/>
    </dgm:pt>
  </dgm:ptLst>
  <dgm:cxnLst>
    <dgm:cxn modelId="{3FA06DD6-705D-475E-A1E6-321B29EEEC8C}" srcId="{8A7D7426-9F3F-4191-B890-E6A55EF168D2}" destId="{3761F26E-096A-49AD-BF06-7D8DF74558D1}" srcOrd="1" destOrd="0" parTransId="{FDC24746-35C2-4632-A226-8E0F0053F3C2}" sibTransId="{597A1D39-B2B2-485A-B982-CA2FDF89F6AF}"/>
    <dgm:cxn modelId="{CDE72CC0-F86A-4B01-B892-BA2A8026988C}" srcId="{8A7D7426-9F3F-4191-B890-E6A55EF168D2}" destId="{0089AED6-8D3E-4B32-BBEA-50C6C7770238}" srcOrd="0" destOrd="0" parTransId="{F3C6545D-D7BC-44C1-8D2D-54710E7BA098}" sibTransId="{84D4222C-F66D-4541-932F-689A45AF5F7F}"/>
    <dgm:cxn modelId="{56E6D15B-8A44-4AE1-BD4B-A6AE6D6142B3}" type="presOf" srcId="{0089AED6-8D3E-4B32-BBEA-50C6C7770238}" destId="{CED59C9B-BF15-4B1A-BD26-D0A6E96F0922}" srcOrd="0" destOrd="0" presId="urn:microsoft.com/office/officeart/2005/8/layout/pyramid2"/>
    <dgm:cxn modelId="{CEE8F1BD-75C5-444F-8028-104E43141530}" type="presOf" srcId="{7A27879A-3C3A-45E1-B676-0A88F110EF83}" destId="{7FD7A7BF-6211-4A5E-8572-C58C649EA197}" srcOrd="0" destOrd="0" presId="urn:microsoft.com/office/officeart/2005/8/layout/pyramid2"/>
    <dgm:cxn modelId="{5F599145-F04F-43EC-89A8-471CFC1E4F29}" type="presOf" srcId="{8A7D7426-9F3F-4191-B890-E6A55EF168D2}" destId="{7BE1833F-BA2D-4CEC-8B0E-CC698D927CF7}" srcOrd="0" destOrd="0" presId="urn:microsoft.com/office/officeart/2005/8/layout/pyramid2"/>
    <dgm:cxn modelId="{AC5E6608-F498-4BD6-9991-AEB046AB3B7E}" type="presOf" srcId="{3761F26E-096A-49AD-BF06-7D8DF74558D1}" destId="{F42AFB33-9AC3-4CF1-AFCD-0A32776F1C51}" srcOrd="0" destOrd="0" presId="urn:microsoft.com/office/officeart/2005/8/layout/pyramid2"/>
    <dgm:cxn modelId="{55520514-3DBD-4A28-8883-AF5566AC0ECE}" srcId="{8A7D7426-9F3F-4191-B890-E6A55EF168D2}" destId="{1BCBF534-5664-4BED-84C8-DC0AA5E62565}" srcOrd="2" destOrd="0" parTransId="{E35B2C46-763A-4B55-894E-771E49C0168C}" sibTransId="{3D7830E2-8B39-4D1F-A000-D66997750763}"/>
    <dgm:cxn modelId="{E7CC3D70-D130-48FE-87F5-4803869E74CB}" srcId="{8A7D7426-9F3F-4191-B890-E6A55EF168D2}" destId="{7A27879A-3C3A-45E1-B676-0A88F110EF83}" srcOrd="3" destOrd="0" parTransId="{D3D810DF-152D-4D5C-82D8-14AAFA929983}" sibTransId="{C9CD384D-3AB9-4816-B564-9F0EED20311D}"/>
    <dgm:cxn modelId="{86490719-D048-4C03-BB6E-B78A32220CB2}" type="presOf" srcId="{1BCBF534-5664-4BED-84C8-DC0AA5E62565}" destId="{35F13C8A-6136-4EE3-8410-B4DD1DF2EEB9}" srcOrd="0" destOrd="0" presId="urn:microsoft.com/office/officeart/2005/8/layout/pyramid2"/>
    <dgm:cxn modelId="{0AA9F1D8-9DD9-4FBC-84A5-349E64A1F6CD}" type="presParOf" srcId="{7BE1833F-BA2D-4CEC-8B0E-CC698D927CF7}" destId="{886A0208-8A10-4036-BA70-1CEC8C2F4070}" srcOrd="0" destOrd="0" presId="urn:microsoft.com/office/officeart/2005/8/layout/pyramid2"/>
    <dgm:cxn modelId="{6E8E6B91-2F20-45E4-8081-725AA0D58485}" type="presParOf" srcId="{7BE1833F-BA2D-4CEC-8B0E-CC698D927CF7}" destId="{888E8D83-835B-4091-BDE5-3D49A36C686D}" srcOrd="1" destOrd="0" presId="urn:microsoft.com/office/officeart/2005/8/layout/pyramid2"/>
    <dgm:cxn modelId="{20F8840B-DBDC-48C5-9E98-1CEDA827C716}" type="presParOf" srcId="{888E8D83-835B-4091-BDE5-3D49A36C686D}" destId="{CED59C9B-BF15-4B1A-BD26-D0A6E96F0922}" srcOrd="0" destOrd="0" presId="urn:microsoft.com/office/officeart/2005/8/layout/pyramid2"/>
    <dgm:cxn modelId="{B98282A3-9F94-453D-A1EA-8C8C4259BCEE}" type="presParOf" srcId="{888E8D83-835B-4091-BDE5-3D49A36C686D}" destId="{BA8FC48F-57B4-489E-BE8C-6FA584B2F909}" srcOrd="1" destOrd="0" presId="urn:microsoft.com/office/officeart/2005/8/layout/pyramid2"/>
    <dgm:cxn modelId="{7BC89490-D595-40EA-A91E-AB62DF553101}" type="presParOf" srcId="{888E8D83-835B-4091-BDE5-3D49A36C686D}" destId="{F42AFB33-9AC3-4CF1-AFCD-0A32776F1C51}" srcOrd="2" destOrd="0" presId="urn:microsoft.com/office/officeart/2005/8/layout/pyramid2"/>
    <dgm:cxn modelId="{8948B8C2-5197-4014-A003-0223F432D88B}" type="presParOf" srcId="{888E8D83-835B-4091-BDE5-3D49A36C686D}" destId="{C2E903E9-3908-445D-8C24-6E533BEDA8C5}" srcOrd="3" destOrd="0" presId="urn:microsoft.com/office/officeart/2005/8/layout/pyramid2"/>
    <dgm:cxn modelId="{8B299676-7490-4E45-AE2D-F4BA605AA327}" type="presParOf" srcId="{888E8D83-835B-4091-BDE5-3D49A36C686D}" destId="{35F13C8A-6136-4EE3-8410-B4DD1DF2EEB9}" srcOrd="4" destOrd="0" presId="urn:microsoft.com/office/officeart/2005/8/layout/pyramid2"/>
    <dgm:cxn modelId="{453AC187-746C-463D-B2ED-2CB9EC8FFA4A}" type="presParOf" srcId="{888E8D83-835B-4091-BDE5-3D49A36C686D}" destId="{15E3CC5E-EC68-428B-BB34-A796324330C7}" srcOrd="5" destOrd="0" presId="urn:microsoft.com/office/officeart/2005/8/layout/pyramid2"/>
    <dgm:cxn modelId="{EDEF7048-55D2-43F6-A0AD-25E9974D2726}" type="presParOf" srcId="{888E8D83-835B-4091-BDE5-3D49A36C686D}" destId="{7FD7A7BF-6211-4A5E-8572-C58C649EA197}" srcOrd="6" destOrd="0" presId="urn:microsoft.com/office/officeart/2005/8/layout/pyramid2"/>
    <dgm:cxn modelId="{B9C25353-4A6B-4085-ADF8-8C47B65CBA41}" type="presParOf" srcId="{888E8D83-835B-4091-BDE5-3D49A36C686D}" destId="{4D0C7F7A-58F8-41D9-B36E-683A8888A84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4BAFEB-B67C-4580-9A28-15276EDBE9A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945E02-1667-4A45-AB8A-4E2DEA98D3D8}">
      <dgm:prSet phldrT="[Текст]"/>
      <dgm:spPr/>
      <dgm:t>
        <a:bodyPr/>
        <a:lstStyle/>
        <a:p>
          <a:r>
            <a:rPr lang="ru-RU" b="0" dirty="0" smtClean="0"/>
            <a:t>Социальное обеспечение населения </a:t>
          </a:r>
          <a:r>
            <a:rPr lang="ru-RU" b="1" dirty="0" smtClean="0"/>
            <a:t>7 794,9 тыс.руб</a:t>
          </a:r>
          <a:r>
            <a:rPr lang="ru-RU" dirty="0" smtClean="0"/>
            <a:t>.</a:t>
          </a:r>
          <a:endParaRPr lang="ru-RU" dirty="0"/>
        </a:p>
      </dgm:t>
    </dgm:pt>
    <dgm:pt modelId="{317A5207-E000-4934-81C7-6116BCC895EF}" type="parTrans" cxnId="{518BA0E8-81EA-48B2-B06C-EE9286AFE9D4}">
      <dgm:prSet/>
      <dgm:spPr/>
      <dgm:t>
        <a:bodyPr/>
        <a:lstStyle/>
        <a:p>
          <a:endParaRPr lang="ru-RU"/>
        </a:p>
      </dgm:t>
    </dgm:pt>
    <dgm:pt modelId="{288B7AE7-B11E-4843-91E0-27FB8837FC07}" type="sibTrans" cxnId="{518BA0E8-81EA-48B2-B06C-EE9286AFE9D4}">
      <dgm:prSet/>
      <dgm:spPr/>
      <dgm:t>
        <a:bodyPr/>
        <a:lstStyle/>
        <a:p>
          <a:endParaRPr lang="ru-RU"/>
        </a:p>
      </dgm:t>
    </dgm:pt>
    <dgm:pt modelId="{8CE5510D-139B-475C-B6D1-FD9FBB164209}">
      <dgm:prSet phldrT="[Текст]" custT="1"/>
      <dgm:spPr/>
      <dgm:t>
        <a:bodyPr/>
        <a:lstStyle/>
        <a:p>
          <a:r>
            <a:rPr lang="ru-RU" sz="13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r>
            <a:rPr lang="ru-RU" sz="1300" b="1" dirty="0" smtClean="0"/>
            <a:t>7 437,0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69AC0964-1EF4-40F4-ADDB-892683CE0872}" type="parTrans" cxnId="{0DCD1B85-25B1-4D9D-8624-0274825F1824}">
      <dgm:prSet/>
      <dgm:spPr/>
      <dgm:t>
        <a:bodyPr/>
        <a:lstStyle/>
        <a:p>
          <a:endParaRPr lang="ru-RU" dirty="0"/>
        </a:p>
      </dgm:t>
    </dgm:pt>
    <dgm:pt modelId="{893FE2FF-161A-42F4-9511-1DA5D4253CC7}" type="sibTrans" cxnId="{0DCD1B85-25B1-4D9D-8624-0274825F1824}">
      <dgm:prSet/>
      <dgm:spPr/>
      <dgm:t>
        <a:bodyPr/>
        <a:lstStyle/>
        <a:p>
          <a:endParaRPr lang="ru-RU"/>
        </a:p>
      </dgm:t>
    </dgm:pt>
    <dgm:pt modelId="{9B3E861A-8C0B-4F50-8518-B08F0B7E7820}">
      <dgm:prSet phldrT="[Текст]" custT="1"/>
      <dgm:spPr/>
      <dgm:t>
        <a:bodyPr/>
        <a:lstStyle/>
        <a:p>
          <a:r>
            <a:rPr lang="ru-RU" sz="13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dirty="0" smtClean="0"/>
            <a:t> </a:t>
          </a:r>
          <a:r>
            <a:rPr lang="ru-RU" sz="1300" dirty="0" smtClean="0"/>
            <a:t>в сумме </a:t>
          </a:r>
          <a:r>
            <a:rPr lang="ru-RU" sz="1300" b="1" dirty="0" smtClean="0"/>
            <a:t>357,9</a:t>
          </a:r>
          <a:r>
            <a:rPr lang="ru-RU" sz="1300" dirty="0" smtClean="0"/>
            <a:t> тыс. руб.</a:t>
          </a:r>
          <a:endParaRPr lang="ru-RU" sz="1300" dirty="0"/>
        </a:p>
      </dgm:t>
    </dgm:pt>
    <dgm:pt modelId="{F309A64F-DE00-4B26-9654-26F89C43A2AD}" type="parTrans" cxnId="{2A97498E-C1BE-4060-8053-DE9F71A16373}">
      <dgm:prSet/>
      <dgm:spPr/>
      <dgm:t>
        <a:bodyPr/>
        <a:lstStyle/>
        <a:p>
          <a:endParaRPr lang="ru-RU" dirty="0"/>
        </a:p>
      </dgm:t>
    </dgm:pt>
    <dgm:pt modelId="{6394B938-0B9A-435C-890F-F655B66FADA6}" type="sibTrans" cxnId="{2A97498E-C1BE-4060-8053-DE9F71A16373}">
      <dgm:prSet/>
      <dgm:spPr/>
      <dgm:t>
        <a:bodyPr/>
        <a:lstStyle/>
        <a:p>
          <a:endParaRPr lang="ru-RU"/>
        </a:p>
      </dgm:t>
    </dgm:pt>
    <dgm:pt modelId="{B4EC370A-8E70-4735-B02A-070BD605D8A2}">
      <dgm:prSet phldrT="[Текст]"/>
      <dgm:spPr/>
      <dgm:t>
        <a:bodyPr/>
        <a:lstStyle/>
        <a:p>
          <a:r>
            <a:rPr lang="ru-RU" dirty="0" smtClean="0"/>
            <a:t>Охрана семьи и детства </a:t>
          </a:r>
        </a:p>
        <a:p>
          <a:r>
            <a:rPr lang="ru-RU" b="1" dirty="0" smtClean="0"/>
            <a:t>10 555,0 </a:t>
          </a:r>
          <a:r>
            <a:rPr lang="ru-RU" dirty="0" smtClean="0"/>
            <a:t>тыс.руб.</a:t>
          </a:r>
          <a:endParaRPr lang="ru-RU" dirty="0"/>
        </a:p>
      </dgm:t>
    </dgm:pt>
    <dgm:pt modelId="{518A063B-CAED-41D8-A93A-78E362D059FF}" type="parTrans" cxnId="{B8D07AE9-0030-4455-9F86-25BD97EFB016}">
      <dgm:prSet/>
      <dgm:spPr/>
      <dgm:t>
        <a:bodyPr/>
        <a:lstStyle/>
        <a:p>
          <a:endParaRPr lang="ru-RU"/>
        </a:p>
      </dgm:t>
    </dgm:pt>
    <dgm:pt modelId="{564E360D-EE5E-42AA-99DD-E168AECCF617}" type="sibTrans" cxnId="{B8D07AE9-0030-4455-9F86-25BD97EFB016}">
      <dgm:prSet/>
      <dgm:spPr/>
      <dgm:t>
        <a:bodyPr/>
        <a:lstStyle/>
        <a:p>
          <a:endParaRPr lang="ru-RU"/>
        </a:p>
      </dgm:t>
    </dgm:pt>
    <dgm:pt modelId="{ADCADB76-A66E-4264-9CFF-8DAC24280010}">
      <dgm:prSet phldrT="[Текст]" custT="1"/>
      <dgm:spPr/>
      <dgm:t>
        <a:bodyPr/>
        <a:lstStyle/>
        <a:p>
          <a:r>
            <a:rPr lang="ru-RU" sz="13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r>
            <a:rPr lang="ru-RU" sz="1300" b="1" dirty="0" smtClean="0"/>
            <a:t> 5 592,8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11579864-CCDF-4C62-AA70-551838C0FEC7}" type="parTrans" cxnId="{B0726549-9972-4E49-9498-ABAE9C9FC231}">
      <dgm:prSet/>
      <dgm:spPr/>
      <dgm:t>
        <a:bodyPr/>
        <a:lstStyle/>
        <a:p>
          <a:endParaRPr lang="ru-RU" dirty="0"/>
        </a:p>
      </dgm:t>
    </dgm:pt>
    <dgm:pt modelId="{B4CA81BB-FDA9-4D67-8977-437107CAD934}" type="sibTrans" cxnId="{B0726549-9972-4E49-9498-ABAE9C9FC231}">
      <dgm:prSet/>
      <dgm:spPr/>
      <dgm:t>
        <a:bodyPr/>
        <a:lstStyle/>
        <a:p>
          <a:endParaRPr lang="ru-RU"/>
        </a:p>
      </dgm:t>
    </dgm:pt>
    <dgm:pt modelId="{3F0E9163-B696-48FC-A832-B93D58D8943F}">
      <dgm:prSet phldrT="[Текст]" custT="1"/>
      <dgm:spPr/>
      <dgm:t>
        <a:bodyPr/>
        <a:lstStyle/>
        <a:p>
          <a:r>
            <a:rPr lang="ru-RU" sz="13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dirty="0" smtClean="0"/>
            <a:t>2 830,8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F3EB65A9-F2B1-4D43-92B5-15B142168C6F}" type="parTrans" cxnId="{2C240869-3797-4C33-9734-32049F7B814A}">
      <dgm:prSet/>
      <dgm:spPr/>
      <dgm:t>
        <a:bodyPr/>
        <a:lstStyle/>
        <a:p>
          <a:endParaRPr lang="ru-RU" dirty="0"/>
        </a:p>
      </dgm:t>
    </dgm:pt>
    <dgm:pt modelId="{F23A6134-9D5D-4252-9E35-D1296E8CB39D}" type="sibTrans" cxnId="{2C240869-3797-4C33-9734-32049F7B814A}">
      <dgm:prSet/>
      <dgm:spPr/>
      <dgm:t>
        <a:bodyPr/>
        <a:lstStyle/>
        <a:p>
          <a:endParaRPr lang="ru-RU"/>
        </a:p>
      </dgm:t>
    </dgm:pt>
    <dgm:pt modelId="{63305CB8-93EC-44A5-89B7-43F73864E704}">
      <dgm:prSet custT="1"/>
      <dgm:spPr/>
      <dgm:t>
        <a:bodyPr/>
        <a:lstStyle/>
        <a:p>
          <a:r>
            <a:rPr lang="ru-RU" sz="13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r>
            <a:rPr lang="ru-RU" sz="1300" b="1" dirty="0" smtClean="0"/>
            <a:t>1 408,3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3E6C1ED6-ECD8-4A56-899F-B5F70832604F}" type="parTrans" cxnId="{226DF01F-2B6A-4173-923B-56F91A9453AA}">
      <dgm:prSet/>
      <dgm:spPr/>
      <dgm:t>
        <a:bodyPr/>
        <a:lstStyle/>
        <a:p>
          <a:endParaRPr lang="ru-RU" dirty="0"/>
        </a:p>
      </dgm:t>
    </dgm:pt>
    <dgm:pt modelId="{78B823B3-2682-408A-9C7A-D04F9A8999A6}" type="sibTrans" cxnId="{226DF01F-2B6A-4173-923B-56F91A9453AA}">
      <dgm:prSet/>
      <dgm:spPr/>
      <dgm:t>
        <a:bodyPr/>
        <a:lstStyle/>
        <a:p>
          <a:endParaRPr lang="ru-RU"/>
        </a:p>
      </dgm:t>
    </dgm:pt>
    <dgm:pt modelId="{28C50826-9D4E-4B60-A4FC-57AF299EF5AE}" type="pres">
      <dgm:prSet presAssocID="{794BAFEB-B67C-4580-9A28-15276EDBE9A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3BE0FF-DA5A-4DA0-87B4-C8F197568AB6}" type="pres">
      <dgm:prSet presAssocID="{DF945E02-1667-4A45-AB8A-4E2DEA98D3D8}" presName="root" presStyleCnt="0"/>
      <dgm:spPr/>
    </dgm:pt>
    <dgm:pt modelId="{66619C20-667F-4325-A464-F2D235006F13}" type="pres">
      <dgm:prSet presAssocID="{DF945E02-1667-4A45-AB8A-4E2DEA98D3D8}" presName="rootComposite" presStyleCnt="0"/>
      <dgm:spPr/>
    </dgm:pt>
    <dgm:pt modelId="{6ABBC5F8-067C-4913-8BF6-67646A240275}" type="pres">
      <dgm:prSet presAssocID="{DF945E02-1667-4A45-AB8A-4E2DEA98D3D8}" presName="rootText" presStyleLbl="node1" presStyleIdx="0" presStyleCnt="2" custScaleX="117792" custLinFactNeighborX="-2639" custLinFactNeighborY="5265"/>
      <dgm:spPr/>
      <dgm:t>
        <a:bodyPr/>
        <a:lstStyle/>
        <a:p>
          <a:endParaRPr lang="ru-RU"/>
        </a:p>
      </dgm:t>
    </dgm:pt>
    <dgm:pt modelId="{994DA5E2-FF62-4092-A4C3-C05432692733}" type="pres">
      <dgm:prSet presAssocID="{DF945E02-1667-4A45-AB8A-4E2DEA98D3D8}" presName="rootConnector" presStyleLbl="node1" presStyleIdx="0" presStyleCnt="2"/>
      <dgm:spPr/>
      <dgm:t>
        <a:bodyPr/>
        <a:lstStyle/>
        <a:p>
          <a:endParaRPr lang="ru-RU"/>
        </a:p>
      </dgm:t>
    </dgm:pt>
    <dgm:pt modelId="{5D1FFCE7-5254-44C9-B494-3218CE73CE40}" type="pres">
      <dgm:prSet presAssocID="{DF945E02-1667-4A45-AB8A-4E2DEA98D3D8}" presName="childShape" presStyleCnt="0"/>
      <dgm:spPr/>
    </dgm:pt>
    <dgm:pt modelId="{125E7D05-EB03-41F8-9A4C-5D241D8C1D39}" type="pres">
      <dgm:prSet presAssocID="{69AC0964-1EF4-40F4-ADDB-892683CE0872}" presName="Name13" presStyleLbl="parChTrans1D2" presStyleIdx="0" presStyleCnt="5"/>
      <dgm:spPr/>
      <dgm:t>
        <a:bodyPr/>
        <a:lstStyle/>
        <a:p>
          <a:endParaRPr lang="ru-RU"/>
        </a:p>
      </dgm:t>
    </dgm:pt>
    <dgm:pt modelId="{EAF88B12-5F0C-4420-B30C-1A00F20FDB40}" type="pres">
      <dgm:prSet presAssocID="{8CE5510D-139B-475C-B6D1-FD9FBB164209}" presName="childText" presStyleLbl="bgAcc1" presStyleIdx="0" presStyleCnt="5" custScaleX="137996" custLinFactNeighborX="-6356" custLinFactNeighborY="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D18EB-53B9-4D62-8D67-1E4F1CB8D3A9}" type="pres">
      <dgm:prSet presAssocID="{F309A64F-DE00-4B26-9654-26F89C43A2AD}" presName="Name13" presStyleLbl="parChTrans1D2" presStyleIdx="1" presStyleCnt="5"/>
      <dgm:spPr/>
      <dgm:t>
        <a:bodyPr/>
        <a:lstStyle/>
        <a:p>
          <a:endParaRPr lang="ru-RU"/>
        </a:p>
      </dgm:t>
    </dgm:pt>
    <dgm:pt modelId="{8E265878-70D7-4269-9A33-0F09E096E82B}" type="pres">
      <dgm:prSet presAssocID="{9B3E861A-8C0B-4F50-8518-B08F0B7E7820}" presName="childText" presStyleLbl="bgAcc1" presStyleIdx="1" presStyleCnt="5" custScaleX="137512" custLinFactNeighborX="-6356" custLinFactNeighborY="-1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F178A-4C8D-42DA-8E52-B5AF58F50E8F}" type="pres">
      <dgm:prSet presAssocID="{B4EC370A-8E70-4735-B02A-070BD605D8A2}" presName="root" presStyleCnt="0"/>
      <dgm:spPr/>
    </dgm:pt>
    <dgm:pt modelId="{5378457E-850C-4BFC-86B6-2B8FEB2DF9C1}" type="pres">
      <dgm:prSet presAssocID="{B4EC370A-8E70-4735-B02A-070BD605D8A2}" presName="rootComposite" presStyleCnt="0"/>
      <dgm:spPr/>
    </dgm:pt>
    <dgm:pt modelId="{8083C8F6-224A-4DFD-B93E-3196B3334CD9}" type="pres">
      <dgm:prSet presAssocID="{B4EC370A-8E70-4735-B02A-070BD605D8A2}" presName="rootText" presStyleLbl="node1" presStyleIdx="1" presStyleCnt="2" custScaleX="132012" custLinFactNeighborX="6651" custLinFactNeighborY="5252"/>
      <dgm:spPr/>
      <dgm:t>
        <a:bodyPr/>
        <a:lstStyle/>
        <a:p>
          <a:endParaRPr lang="ru-RU"/>
        </a:p>
      </dgm:t>
    </dgm:pt>
    <dgm:pt modelId="{E2AD8C2D-B7EF-4A43-890A-FBDB84D0AAF5}" type="pres">
      <dgm:prSet presAssocID="{B4EC370A-8E70-4735-B02A-070BD605D8A2}" presName="rootConnector" presStyleLbl="node1" presStyleIdx="1" presStyleCnt="2"/>
      <dgm:spPr/>
      <dgm:t>
        <a:bodyPr/>
        <a:lstStyle/>
        <a:p>
          <a:endParaRPr lang="ru-RU"/>
        </a:p>
      </dgm:t>
    </dgm:pt>
    <dgm:pt modelId="{5D231723-257B-4A61-8D32-E454DB55C2AE}" type="pres">
      <dgm:prSet presAssocID="{B4EC370A-8E70-4735-B02A-070BD605D8A2}" presName="childShape" presStyleCnt="0"/>
      <dgm:spPr/>
    </dgm:pt>
    <dgm:pt modelId="{44AAD331-BD0A-426A-BAD9-CBAF79C4F56F}" type="pres">
      <dgm:prSet presAssocID="{11579864-CCDF-4C62-AA70-551838C0FEC7}" presName="Name13" presStyleLbl="parChTrans1D2" presStyleIdx="2" presStyleCnt="5"/>
      <dgm:spPr/>
      <dgm:t>
        <a:bodyPr/>
        <a:lstStyle/>
        <a:p>
          <a:endParaRPr lang="ru-RU"/>
        </a:p>
      </dgm:t>
    </dgm:pt>
    <dgm:pt modelId="{6E5A5D80-513F-4571-91C1-4E6703756502}" type="pres">
      <dgm:prSet presAssocID="{ADCADB76-A66E-4264-9CFF-8DAC24280010}" presName="childText" presStyleLbl="bgAcc1" presStyleIdx="2" presStyleCnt="5" custScaleX="172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E7CEE-D406-4F2B-BB69-CCA40D0AA19A}" type="pres">
      <dgm:prSet presAssocID="{F3EB65A9-F2B1-4D43-92B5-15B142168C6F}" presName="Name13" presStyleLbl="parChTrans1D2" presStyleIdx="3" presStyleCnt="5"/>
      <dgm:spPr/>
      <dgm:t>
        <a:bodyPr/>
        <a:lstStyle/>
        <a:p>
          <a:endParaRPr lang="ru-RU"/>
        </a:p>
      </dgm:t>
    </dgm:pt>
    <dgm:pt modelId="{6AB35CB9-D80F-4AED-A685-6A1DE8945EE3}" type="pres">
      <dgm:prSet presAssocID="{3F0E9163-B696-48FC-A832-B93D58D8943F}" presName="childText" presStyleLbl="bgAcc1" presStyleIdx="3" presStyleCnt="5" custScaleX="172595" custScaleY="114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99F61-0FD2-41B6-BCE1-33BB6B0250D3}" type="pres">
      <dgm:prSet presAssocID="{3E6C1ED6-ECD8-4A56-899F-B5F70832604F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51E74D4-A6F3-4EEC-88DE-072D3CEC25CB}" type="pres">
      <dgm:prSet presAssocID="{63305CB8-93EC-44A5-89B7-43F73864E704}" presName="childText" presStyleLbl="bgAcc1" presStyleIdx="4" presStyleCnt="5" custScaleX="188151" custScaleY="11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6DF01F-2B6A-4173-923B-56F91A9453AA}" srcId="{B4EC370A-8E70-4735-B02A-070BD605D8A2}" destId="{63305CB8-93EC-44A5-89B7-43F73864E704}" srcOrd="2" destOrd="0" parTransId="{3E6C1ED6-ECD8-4A56-899F-B5F70832604F}" sibTransId="{78B823B3-2682-408A-9C7A-D04F9A8999A6}"/>
    <dgm:cxn modelId="{43821C1B-4F56-4F2A-9469-CB356CCD1C4E}" type="presOf" srcId="{3F0E9163-B696-48FC-A832-B93D58D8943F}" destId="{6AB35CB9-D80F-4AED-A685-6A1DE8945EE3}" srcOrd="0" destOrd="0" presId="urn:microsoft.com/office/officeart/2005/8/layout/hierarchy3"/>
    <dgm:cxn modelId="{6A8DAD9D-F1AB-4360-BD70-4241FBA0F9FC}" type="presOf" srcId="{3E6C1ED6-ECD8-4A56-899F-B5F70832604F}" destId="{FD399F61-0FD2-41B6-BCE1-33BB6B0250D3}" srcOrd="0" destOrd="0" presId="urn:microsoft.com/office/officeart/2005/8/layout/hierarchy3"/>
    <dgm:cxn modelId="{3E8C857D-219E-43A2-94CF-727910985CE9}" type="presOf" srcId="{DF945E02-1667-4A45-AB8A-4E2DEA98D3D8}" destId="{994DA5E2-FF62-4092-A4C3-C05432692733}" srcOrd="1" destOrd="0" presId="urn:microsoft.com/office/officeart/2005/8/layout/hierarchy3"/>
    <dgm:cxn modelId="{72A42930-CC31-4707-B947-1D2D047794FB}" type="presOf" srcId="{F309A64F-DE00-4B26-9654-26F89C43A2AD}" destId="{FBCD18EB-53B9-4D62-8D67-1E4F1CB8D3A9}" srcOrd="0" destOrd="0" presId="urn:microsoft.com/office/officeart/2005/8/layout/hierarchy3"/>
    <dgm:cxn modelId="{A8A1D233-9732-44FA-89A8-6481C51A95C9}" type="presOf" srcId="{11579864-CCDF-4C62-AA70-551838C0FEC7}" destId="{44AAD331-BD0A-426A-BAD9-CBAF79C4F56F}" srcOrd="0" destOrd="0" presId="urn:microsoft.com/office/officeart/2005/8/layout/hierarchy3"/>
    <dgm:cxn modelId="{F4A97EED-716D-4D7C-A7D9-26B394378580}" type="presOf" srcId="{8CE5510D-139B-475C-B6D1-FD9FBB164209}" destId="{EAF88B12-5F0C-4420-B30C-1A00F20FDB40}" srcOrd="0" destOrd="0" presId="urn:microsoft.com/office/officeart/2005/8/layout/hierarchy3"/>
    <dgm:cxn modelId="{98978EBD-9200-43F0-BB9E-E9D2D0EFD879}" type="presOf" srcId="{F3EB65A9-F2B1-4D43-92B5-15B142168C6F}" destId="{B7FE7CEE-D406-4F2B-BB69-CCA40D0AA19A}" srcOrd="0" destOrd="0" presId="urn:microsoft.com/office/officeart/2005/8/layout/hierarchy3"/>
    <dgm:cxn modelId="{593A2833-A9CF-419A-9F7F-7E854FA739AD}" type="presOf" srcId="{B4EC370A-8E70-4735-B02A-070BD605D8A2}" destId="{8083C8F6-224A-4DFD-B93E-3196B3334CD9}" srcOrd="0" destOrd="0" presId="urn:microsoft.com/office/officeart/2005/8/layout/hierarchy3"/>
    <dgm:cxn modelId="{CF5E45B6-F312-4E1C-89C9-F7FCA5DFC22C}" type="presOf" srcId="{B4EC370A-8E70-4735-B02A-070BD605D8A2}" destId="{E2AD8C2D-B7EF-4A43-890A-FBDB84D0AAF5}" srcOrd="1" destOrd="0" presId="urn:microsoft.com/office/officeart/2005/8/layout/hierarchy3"/>
    <dgm:cxn modelId="{518BA0E8-81EA-48B2-B06C-EE9286AFE9D4}" srcId="{794BAFEB-B67C-4580-9A28-15276EDBE9A6}" destId="{DF945E02-1667-4A45-AB8A-4E2DEA98D3D8}" srcOrd="0" destOrd="0" parTransId="{317A5207-E000-4934-81C7-6116BCC895EF}" sibTransId="{288B7AE7-B11E-4843-91E0-27FB8837FC07}"/>
    <dgm:cxn modelId="{B8D07AE9-0030-4455-9F86-25BD97EFB016}" srcId="{794BAFEB-B67C-4580-9A28-15276EDBE9A6}" destId="{B4EC370A-8E70-4735-B02A-070BD605D8A2}" srcOrd="1" destOrd="0" parTransId="{518A063B-CAED-41D8-A93A-78E362D059FF}" sibTransId="{564E360D-EE5E-42AA-99DD-E168AECCF617}"/>
    <dgm:cxn modelId="{2C240869-3797-4C33-9734-32049F7B814A}" srcId="{B4EC370A-8E70-4735-B02A-070BD605D8A2}" destId="{3F0E9163-B696-48FC-A832-B93D58D8943F}" srcOrd="1" destOrd="0" parTransId="{F3EB65A9-F2B1-4D43-92B5-15B142168C6F}" sibTransId="{F23A6134-9D5D-4252-9E35-D1296E8CB39D}"/>
    <dgm:cxn modelId="{B0726549-9972-4E49-9498-ABAE9C9FC231}" srcId="{B4EC370A-8E70-4735-B02A-070BD605D8A2}" destId="{ADCADB76-A66E-4264-9CFF-8DAC24280010}" srcOrd="0" destOrd="0" parTransId="{11579864-CCDF-4C62-AA70-551838C0FEC7}" sibTransId="{B4CA81BB-FDA9-4D67-8977-437107CAD934}"/>
    <dgm:cxn modelId="{9EFE8DBD-6AB7-4D22-979D-7DBF0A82E930}" type="presOf" srcId="{794BAFEB-B67C-4580-9A28-15276EDBE9A6}" destId="{28C50826-9D4E-4B60-A4FC-57AF299EF5AE}" srcOrd="0" destOrd="0" presId="urn:microsoft.com/office/officeart/2005/8/layout/hierarchy3"/>
    <dgm:cxn modelId="{2A97498E-C1BE-4060-8053-DE9F71A16373}" srcId="{DF945E02-1667-4A45-AB8A-4E2DEA98D3D8}" destId="{9B3E861A-8C0B-4F50-8518-B08F0B7E7820}" srcOrd="1" destOrd="0" parTransId="{F309A64F-DE00-4B26-9654-26F89C43A2AD}" sibTransId="{6394B938-0B9A-435C-890F-F655B66FADA6}"/>
    <dgm:cxn modelId="{3B4CB9E4-9614-4120-87EE-2C3097E69457}" type="presOf" srcId="{63305CB8-93EC-44A5-89B7-43F73864E704}" destId="{251E74D4-A6F3-4EEC-88DE-072D3CEC25CB}" srcOrd="0" destOrd="0" presId="urn:microsoft.com/office/officeart/2005/8/layout/hierarchy3"/>
    <dgm:cxn modelId="{69985C32-ECDB-4FB0-AD1B-7E222D445805}" type="presOf" srcId="{DF945E02-1667-4A45-AB8A-4E2DEA98D3D8}" destId="{6ABBC5F8-067C-4913-8BF6-67646A240275}" srcOrd="0" destOrd="0" presId="urn:microsoft.com/office/officeart/2005/8/layout/hierarchy3"/>
    <dgm:cxn modelId="{2CD47D40-2E16-4579-A4D5-400F3D0CDE1F}" type="presOf" srcId="{ADCADB76-A66E-4264-9CFF-8DAC24280010}" destId="{6E5A5D80-513F-4571-91C1-4E6703756502}" srcOrd="0" destOrd="0" presId="urn:microsoft.com/office/officeart/2005/8/layout/hierarchy3"/>
    <dgm:cxn modelId="{3300B585-C673-4DC8-BF4E-18267ACC1C00}" type="presOf" srcId="{69AC0964-1EF4-40F4-ADDB-892683CE0872}" destId="{125E7D05-EB03-41F8-9A4C-5D241D8C1D39}" srcOrd="0" destOrd="0" presId="urn:microsoft.com/office/officeart/2005/8/layout/hierarchy3"/>
    <dgm:cxn modelId="{0DCD1B85-25B1-4D9D-8624-0274825F1824}" srcId="{DF945E02-1667-4A45-AB8A-4E2DEA98D3D8}" destId="{8CE5510D-139B-475C-B6D1-FD9FBB164209}" srcOrd="0" destOrd="0" parTransId="{69AC0964-1EF4-40F4-ADDB-892683CE0872}" sibTransId="{893FE2FF-161A-42F4-9511-1DA5D4253CC7}"/>
    <dgm:cxn modelId="{B97260A4-891D-48F2-BAD2-0C3F4F3EB2B2}" type="presOf" srcId="{9B3E861A-8C0B-4F50-8518-B08F0B7E7820}" destId="{8E265878-70D7-4269-9A33-0F09E096E82B}" srcOrd="0" destOrd="0" presId="urn:microsoft.com/office/officeart/2005/8/layout/hierarchy3"/>
    <dgm:cxn modelId="{547F5C8B-AD6A-460C-B10E-5D13812555CD}" type="presParOf" srcId="{28C50826-9D4E-4B60-A4FC-57AF299EF5AE}" destId="{723BE0FF-DA5A-4DA0-87B4-C8F197568AB6}" srcOrd="0" destOrd="0" presId="urn:microsoft.com/office/officeart/2005/8/layout/hierarchy3"/>
    <dgm:cxn modelId="{CE6CCC52-EE40-4969-A7BA-9D031F3FECDE}" type="presParOf" srcId="{723BE0FF-DA5A-4DA0-87B4-C8F197568AB6}" destId="{66619C20-667F-4325-A464-F2D235006F13}" srcOrd="0" destOrd="0" presId="urn:microsoft.com/office/officeart/2005/8/layout/hierarchy3"/>
    <dgm:cxn modelId="{9554F065-0128-47EC-9F55-6D4AC28F7E8B}" type="presParOf" srcId="{66619C20-667F-4325-A464-F2D235006F13}" destId="{6ABBC5F8-067C-4913-8BF6-67646A240275}" srcOrd="0" destOrd="0" presId="urn:microsoft.com/office/officeart/2005/8/layout/hierarchy3"/>
    <dgm:cxn modelId="{7B9088CA-4FBD-4834-BCD6-443B7B76B345}" type="presParOf" srcId="{66619C20-667F-4325-A464-F2D235006F13}" destId="{994DA5E2-FF62-4092-A4C3-C05432692733}" srcOrd="1" destOrd="0" presId="urn:microsoft.com/office/officeart/2005/8/layout/hierarchy3"/>
    <dgm:cxn modelId="{177BDA2E-B3BA-4653-992D-070ABBB878E3}" type="presParOf" srcId="{723BE0FF-DA5A-4DA0-87B4-C8F197568AB6}" destId="{5D1FFCE7-5254-44C9-B494-3218CE73CE40}" srcOrd="1" destOrd="0" presId="urn:microsoft.com/office/officeart/2005/8/layout/hierarchy3"/>
    <dgm:cxn modelId="{7A2921DF-9D09-47F6-8053-9C53E93924EF}" type="presParOf" srcId="{5D1FFCE7-5254-44C9-B494-3218CE73CE40}" destId="{125E7D05-EB03-41F8-9A4C-5D241D8C1D39}" srcOrd="0" destOrd="0" presId="urn:microsoft.com/office/officeart/2005/8/layout/hierarchy3"/>
    <dgm:cxn modelId="{752EC524-B782-4B1F-ABB1-256B93F06BBB}" type="presParOf" srcId="{5D1FFCE7-5254-44C9-B494-3218CE73CE40}" destId="{EAF88B12-5F0C-4420-B30C-1A00F20FDB40}" srcOrd="1" destOrd="0" presId="urn:microsoft.com/office/officeart/2005/8/layout/hierarchy3"/>
    <dgm:cxn modelId="{A30A1746-8304-4C10-BB72-2EC96A11E5D8}" type="presParOf" srcId="{5D1FFCE7-5254-44C9-B494-3218CE73CE40}" destId="{FBCD18EB-53B9-4D62-8D67-1E4F1CB8D3A9}" srcOrd="2" destOrd="0" presId="urn:microsoft.com/office/officeart/2005/8/layout/hierarchy3"/>
    <dgm:cxn modelId="{D9B7DC2D-A3A0-4727-B761-567CE57C0592}" type="presParOf" srcId="{5D1FFCE7-5254-44C9-B494-3218CE73CE40}" destId="{8E265878-70D7-4269-9A33-0F09E096E82B}" srcOrd="3" destOrd="0" presId="urn:microsoft.com/office/officeart/2005/8/layout/hierarchy3"/>
    <dgm:cxn modelId="{21FB88CC-1DEA-423C-9B76-726DAA4DDC6F}" type="presParOf" srcId="{28C50826-9D4E-4B60-A4FC-57AF299EF5AE}" destId="{410F178A-4C8D-42DA-8E52-B5AF58F50E8F}" srcOrd="1" destOrd="0" presId="urn:microsoft.com/office/officeart/2005/8/layout/hierarchy3"/>
    <dgm:cxn modelId="{0649FA6F-1083-4209-A672-0481F5AE580C}" type="presParOf" srcId="{410F178A-4C8D-42DA-8E52-B5AF58F50E8F}" destId="{5378457E-850C-4BFC-86B6-2B8FEB2DF9C1}" srcOrd="0" destOrd="0" presId="urn:microsoft.com/office/officeart/2005/8/layout/hierarchy3"/>
    <dgm:cxn modelId="{73254917-8EF7-4DCC-8D18-01CDB7A9CC7B}" type="presParOf" srcId="{5378457E-850C-4BFC-86B6-2B8FEB2DF9C1}" destId="{8083C8F6-224A-4DFD-B93E-3196B3334CD9}" srcOrd="0" destOrd="0" presId="urn:microsoft.com/office/officeart/2005/8/layout/hierarchy3"/>
    <dgm:cxn modelId="{B861C617-D830-430D-B52A-5CB415078EF7}" type="presParOf" srcId="{5378457E-850C-4BFC-86B6-2B8FEB2DF9C1}" destId="{E2AD8C2D-B7EF-4A43-890A-FBDB84D0AAF5}" srcOrd="1" destOrd="0" presId="urn:microsoft.com/office/officeart/2005/8/layout/hierarchy3"/>
    <dgm:cxn modelId="{23C87C49-76AB-4A00-BB25-F945938AF12C}" type="presParOf" srcId="{410F178A-4C8D-42DA-8E52-B5AF58F50E8F}" destId="{5D231723-257B-4A61-8D32-E454DB55C2AE}" srcOrd="1" destOrd="0" presId="urn:microsoft.com/office/officeart/2005/8/layout/hierarchy3"/>
    <dgm:cxn modelId="{2E207E80-B93E-4DDB-B223-439AD8AD5E33}" type="presParOf" srcId="{5D231723-257B-4A61-8D32-E454DB55C2AE}" destId="{44AAD331-BD0A-426A-BAD9-CBAF79C4F56F}" srcOrd="0" destOrd="0" presId="urn:microsoft.com/office/officeart/2005/8/layout/hierarchy3"/>
    <dgm:cxn modelId="{71FF681B-6D49-483B-A79D-DAD5E62301ED}" type="presParOf" srcId="{5D231723-257B-4A61-8D32-E454DB55C2AE}" destId="{6E5A5D80-513F-4571-91C1-4E6703756502}" srcOrd="1" destOrd="0" presId="urn:microsoft.com/office/officeart/2005/8/layout/hierarchy3"/>
    <dgm:cxn modelId="{AFA0FB76-BB88-4FD3-9BBB-6117E8C04EB9}" type="presParOf" srcId="{5D231723-257B-4A61-8D32-E454DB55C2AE}" destId="{B7FE7CEE-D406-4F2B-BB69-CCA40D0AA19A}" srcOrd="2" destOrd="0" presId="urn:microsoft.com/office/officeart/2005/8/layout/hierarchy3"/>
    <dgm:cxn modelId="{36D276BD-8803-4F71-A32A-E92DDB743526}" type="presParOf" srcId="{5D231723-257B-4A61-8D32-E454DB55C2AE}" destId="{6AB35CB9-D80F-4AED-A685-6A1DE8945EE3}" srcOrd="3" destOrd="0" presId="urn:microsoft.com/office/officeart/2005/8/layout/hierarchy3"/>
    <dgm:cxn modelId="{73FE39CE-1FDF-4704-B975-6482D4C72024}" type="presParOf" srcId="{5D231723-257B-4A61-8D32-E454DB55C2AE}" destId="{FD399F61-0FD2-41B6-BCE1-33BB6B0250D3}" srcOrd="4" destOrd="0" presId="urn:microsoft.com/office/officeart/2005/8/layout/hierarchy3"/>
    <dgm:cxn modelId="{AFB09542-5738-4B27-9340-B5CB1A8714B9}" type="presParOf" srcId="{5D231723-257B-4A61-8D32-E454DB55C2AE}" destId="{251E74D4-A6F3-4EEC-88DE-072D3CEC25CB}" srcOrd="5" destOrd="0" presId="urn:microsoft.com/office/officeart/2005/8/layout/hierarchy3"/>
  </dgm:cxnLst>
  <dgm:bg>
    <a:solidFill>
      <a:srgbClr val="FFFF00">
        <a:alpha val="22000"/>
      </a:srgb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35851D-0385-40A7-BEA6-6C725A85E18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BCDB67-975F-4B0F-B225-EE793D013B3D}">
      <dgm:prSet custT="1"/>
      <dgm:spPr>
        <a:solidFill>
          <a:srgbClr val="66FFCC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поддержку мер по обеспечению сбалансированности бюджетов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33 661,5 тыс. руб.  </a:t>
          </a:r>
        </a:p>
      </dgm:t>
    </dgm:pt>
    <dgm:pt modelId="{2277FA65-21DC-4198-9FA8-F8BE4B52776D}" type="parTrans" cxnId="{E61C9DA3-A6D6-45FF-AC36-44C326A00343}">
      <dgm:prSet/>
      <dgm:spPr/>
      <dgm:t>
        <a:bodyPr/>
        <a:lstStyle/>
        <a:p>
          <a:endParaRPr lang="ru-RU"/>
        </a:p>
      </dgm:t>
    </dgm:pt>
    <dgm:pt modelId="{9820EEA0-1B0D-45CD-A0D5-D4B1F6FE37E2}" type="sibTrans" cxnId="{E61C9DA3-A6D6-45FF-AC36-44C326A00343}">
      <dgm:prSet/>
      <dgm:spPr/>
      <dgm:t>
        <a:bodyPr/>
        <a:lstStyle/>
        <a:p>
          <a:endParaRPr lang="ru-RU"/>
        </a:p>
      </dgm:t>
    </dgm:pt>
    <dgm:pt modelId="{C8A6451E-067C-4CF8-961E-15C516F9F030}">
      <dgm:prSet/>
      <dgm:spPr>
        <a:solidFill>
          <a:schemeClr val="accent5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активизацию работы органов местного самоуправления городских и сельских поселений по ведению самообложения граждан 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2 692,35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C25FB3-A6CE-42A7-9AC1-5928B3D31099}" type="parTrans" cxnId="{C9ACB8CF-71B5-4EAE-B68F-A7174BFC1D27}">
      <dgm:prSet/>
      <dgm:spPr/>
      <dgm:t>
        <a:bodyPr/>
        <a:lstStyle/>
        <a:p>
          <a:endParaRPr lang="ru-RU"/>
        </a:p>
      </dgm:t>
    </dgm:pt>
    <dgm:pt modelId="{21DB1FC5-5CA8-46CB-A486-7AFF0475F9E6}" type="sibTrans" cxnId="{C9ACB8CF-71B5-4EAE-B68F-A7174BFC1D27}">
      <dgm:prSet/>
      <dgm:spPr/>
      <dgm:t>
        <a:bodyPr/>
        <a:lstStyle/>
        <a:p>
          <a:endParaRPr lang="ru-RU"/>
        </a:p>
      </dgm:t>
    </dgm:pt>
    <dgm:pt modelId="{B1AC90AD-94ED-4C26-85A6-FD607B42035D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инвестиционные программы и проекты развития общественной  инфраструктуры муниципальных образований</a:t>
          </a:r>
        </a:p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3 602,9 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</a:t>
          </a:r>
        </a:p>
      </dgm:t>
    </dgm:pt>
    <dgm:pt modelId="{1D0FC97D-CD15-43CB-AB89-E64C1EE99F2B}" type="parTrans" cxnId="{3599EE31-B41D-459B-B868-009B31F6E5E9}">
      <dgm:prSet/>
      <dgm:spPr/>
      <dgm:t>
        <a:bodyPr/>
        <a:lstStyle/>
        <a:p>
          <a:endParaRPr lang="ru-RU"/>
        </a:p>
      </dgm:t>
    </dgm:pt>
    <dgm:pt modelId="{4A138F0E-9797-4BD5-BAC8-8963F943217F}" type="sibTrans" cxnId="{3599EE31-B41D-459B-B868-009B31F6E5E9}">
      <dgm:prSet/>
      <dgm:spPr/>
      <dgm:t>
        <a:bodyPr/>
        <a:lstStyle/>
        <a:p>
          <a:endParaRPr lang="ru-RU"/>
        </a:p>
      </dgm:t>
    </dgm:pt>
    <dgm:pt modelId="{330C7C08-D01A-4E6B-B68B-1C36A8F13CFC}">
      <dgm:prSet custT="1"/>
      <dgm:spPr>
        <a:solidFill>
          <a:srgbClr val="FFCC66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создание мест (площадок) накопления твердых  коммунальных отходов 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420,6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</a:t>
          </a:r>
          <a:r>
            <a: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C8948612-72E5-4473-8C4E-0C28563D1A33}" type="parTrans" cxnId="{64815588-C6A5-4DC2-85B4-2E6AD75DC8EC}">
      <dgm:prSet/>
      <dgm:spPr/>
      <dgm:t>
        <a:bodyPr/>
        <a:lstStyle/>
        <a:p>
          <a:endParaRPr lang="ru-RU"/>
        </a:p>
      </dgm:t>
    </dgm:pt>
    <dgm:pt modelId="{D91569A6-BE58-4A23-84FA-C1B38B73FDCA}" type="sibTrans" cxnId="{64815588-C6A5-4DC2-85B4-2E6AD75DC8EC}">
      <dgm:prSet/>
      <dgm:spPr/>
      <dgm:t>
        <a:bodyPr/>
        <a:lstStyle/>
        <a:p>
          <a:endParaRPr lang="ru-RU"/>
        </a:p>
      </dgm:t>
    </dgm:pt>
    <dgm:pt modelId="{EB903C3A-22BF-49BC-BCDE-A337F63E0134}">
      <dgm:prSet custT="1"/>
      <dgm:spPr>
        <a:solidFill>
          <a:srgbClr val="FFCCFF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Субсидия на выполнение расходных обязательств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522,6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2E1309-3677-4E0A-8FDE-E796096BC775}" type="parTrans" cxnId="{D795F82D-5EB4-4B0D-A10F-C89629B38445}">
      <dgm:prSet/>
      <dgm:spPr/>
      <dgm:t>
        <a:bodyPr/>
        <a:lstStyle/>
        <a:p>
          <a:endParaRPr lang="ru-RU"/>
        </a:p>
      </dgm:t>
    </dgm:pt>
    <dgm:pt modelId="{62D858A6-D748-4AF1-ADEA-BE93C2D02632}" type="sibTrans" cxnId="{D795F82D-5EB4-4B0D-A10F-C89629B38445}">
      <dgm:prSet/>
      <dgm:spPr/>
      <dgm:t>
        <a:bodyPr/>
        <a:lstStyle/>
        <a:p>
          <a:endParaRPr lang="ru-RU"/>
        </a:p>
      </dgm:t>
    </dgm:pt>
    <dgm:pt modelId="{4BB36466-61C5-44E8-A67D-3EEF4B2D9730}">
      <dgm:prSet custT="1"/>
      <dgm:spPr>
        <a:solidFill>
          <a:srgbClr val="CCCC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Дотация на выравнивание бюджетной обеспеченности 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4 790,0 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 </a:t>
          </a:r>
        </a:p>
      </dgm:t>
    </dgm:pt>
    <dgm:pt modelId="{BA9E9015-0D6D-46D0-9C52-CDDA5CF48786}" type="parTrans" cxnId="{7F2BB7D1-0692-4F9A-B379-C4EB88737706}">
      <dgm:prSet/>
      <dgm:spPr/>
      <dgm:t>
        <a:bodyPr/>
        <a:lstStyle/>
        <a:p>
          <a:endParaRPr lang="ru-RU"/>
        </a:p>
      </dgm:t>
    </dgm:pt>
    <dgm:pt modelId="{98237D13-59D7-4E47-80EA-20DC729CF069}" type="sibTrans" cxnId="{7F2BB7D1-0692-4F9A-B379-C4EB88737706}">
      <dgm:prSet/>
      <dgm:spPr/>
      <dgm:t>
        <a:bodyPr/>
        <a:lstStyle/>
        <a:p>
          <a:endParaRPr lang="ru-RU"/>
        </a:p>
      </dgm:t>
    </dgm:pt>
    <dgm:pt modelId="{0514D8B7-56E3-4F7A-9259-99A8A92768E6}">
      <dgm:prSet custT="1"/>
      <dgm:spPr>
        <a:solidFill>
          <a:srgbClr val="FFCC66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Иные МБТ бюджетам городского и сельских поселений на решение социально-значимых вопросов</a:t>
          </a:r>
        </a:p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886,0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руб.</a:t>
          </a:r>
        </a:p>
      </dgm:t>
    </dgm:pt>
    <dgm:pt modelId="{2E7CBD54-E760-4010-BAF2-4476AC1798A3}" type="parTrans" cxnId="{396A1712-D43E-4B15-BA4C-DE577AEB0D7C}">
      <dgm:prSet/>
      <dgm:spPr/>
      <dgm:t>
        <a:bodyPr/>
        <a:lstStyle/>
        <a:p>
          <a:endParaRPr lang="ru-RU"/>
        </a:p>
      </dgm:t>
    </dgm:pt>
    <dgm:pt modelId="{79437F63-C19C-472E-8BF5-98A1389AB7D8}" type="sibTrans" cxnId="{396A1712-D43E-4B15-BA4C-DE577AEB0D7C}">
      <dgm:prSet/>
      <dgm:spPr/>
      <dgm:t>
        <a:bodyPr/>
        <a:lstStyle/>
        <a:p>
          <a:endParaRPr lang="ru-RU"/>
        </a:p>
      </dgm:t>
    </dgm:pt>
    <dgm:pt modelId="{FA5BD85D-EC69-4CE4-84D9-4FC5F5405B9B}" type="pres">
      <dgm:prSet presAssocID="{F935851D-0385-40A7-BEA6-6C725A85E18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615641-B4EE-4837-BA6B-229D6AEF248A}" type="pres">
      <dgm:prSet presAssocID="{BDBCDB67-975F-4B0F-B225-EE793D013B3D}" presName="composite" presStyleCnt="0"/>
      <dgm:spPr/>
    </dgm:pt>
    <dgm:pt modelId="{EDB10C0F-C618-44EC-95D3-F90EC224D4B5}" type="pres">
      <dgm:prSet presAssocID="{BDBCDB67-975F-4B0F-B225-EE793D013B3D}" presName="imgShp" presStyleLbl="fgImgPlace1" presStyleIdx="0" presStyleCnt="7" custLinFactY="249104" custLinFactNeighborX="-42113" custLinFactNeighborY="3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1F7CF3D8-B073-469C-A94F-5FBB9179A21F}" type="pres">
      <dgm:prSet presAssocID="{BDBCDB67-975F-4B0F-B225-EE793D013B3D}" presName="txShp" presStyleLbl="node1" presStyleIdx="0" presStyleCnt="7" custScaleY="88882" custLinFactY="200000" custLinFactNeighborX="2214" custLinFactNeighborY="223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BF12F-8C1B-4BA6-9B98-A1BF377909E5}" type="pres">
      <dgm:prSet presAssocID="{9820EEA0-1B0D-45CD-A0D5-D4B1F6FE37E2}" presName="spacing" presStyleCnt="0"/>
      <dgm:spPr/>
    </dgm:pt>
    <dgm:pt modelId="{007EC228-9BDE-4DA3-8C17-11C2661BF8A6}" type="pres">
      <dgm:prSet presAssocID="{C8A6451E-067C-4CF8-961E-15C516F9F030}" presName="composite" presStyleCnt="0"/>
      <dgm:spPr/>
    </dgm:pt>
    <dgm:pt modelId="{CDCA672A-4AD7-4E5C-85CE-1A6809B8F385}" type="pres">
      <dgm:prSet presAssocID="{C8A6451E-067C-4CF8-961E-15C516F9F030}" presName="imgShp" presStyleLbl="fgImgPlace1" presStyleIdx="1" presStyleCnt="7" custLinFactNeighborX="-42113" custLinFactNeighborY="70302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6E641063-A36A-4589-B556-3FC9B19537DB}" type="pres">
      <dgm:prSet presAssocID="{C8A6451E-067C-4CF8-961E-15C516F9F030}" presName="txShp" presStyleLbl="node1" presStyleIdx="1" presStyleCnt="7" custLinFactNeighborX="524" custLinFactNeighborY="79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49608-C03F-4943-B080-18C866B74364}" type="pres">
      <dgm:prSet presAssocID="{21DB1FC5-5CA8-46CB-A486-7AFF0475F9E6}" presName="spacing" presStyleCnt="0"/>
      <dgm:spPr/>
    </dgm:pt>
    <dgm:pt modelId="{1689EE2D-84D4-46A5-ABBA-8898EAB39D00}" type="pres">
      <dgm:prSet presAssocID="{B1AC90AD-94ED-4C26-85A6-FD607B42035D}" presName="composite" presStyleCnt="0"/>
      <dgm:spPr/>
    </dgm:pt>
    <dgm:pt modelId="{1DF55055-7442-453A-B6FB-B9A683A2A066}" type="pres">
      <dgm:prSet presAssocID="{B1AC90AD-94ED-4C26-85A6-FD607B42035D}" presName="imgShp" presStyleLbl="fgImgPlace1" presStyleIdx="2" presStyleCnt="7" custScaleX="101373" custLinFactNeighborX="-41770" custLinFactNeighborY="62584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AA104412-9349-4756-8A44-824662E504FA}" type="pres">
      <dgm:prSet presAssocID="{B1AC90AD-94ED-4C26-85A6-FD607B42035D}" presName="txShp" presStyleLbl="node1" presStyleIdx="2" presStyleCnt="7" custScaleY="78381" custLinFactNeighborX="478" custLinFactNeighborY="60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FD50F-EE45-4553-B04E-0F56BCA89F9F}" type="pres">
      <dgm:prSet presAssocID="{4A138F0E-9797-4BD5-BAC8-8963F943217F}" presName="spacing" presStyleCnt="0"/>
      <dgm:spPr/>
    </dgm:pt>
    <dgm:pt modelId="{25A208A7-48D5-4943-9D50-1B8E49D0F546}" type="pres">
      <dgm:prSet presAssocID="{330C7C08-D01A-4E6B-B68B-1C36A8F13CFC}" presName="composite" presStyleCnt="0"/>
      <dgm:spPr/>
    </dgm:pt>
    <dgm:pt modelId="{20028AD1-C780-43B8-8EA5-F85BADCABCC7}" type="pres">
      <dgm:prSet presAssocID="{330C7C08-D01A-4E6B-B68B-1C36A8F13CFC}" presName="imgShp" presStyleLbl="fgImgPlace1" presStyleIdx="3" presStyleCnt="7" custLinFactNeighborX="-42113" custLinFactNeighborY="46143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B9418D1-5AB1-488E-89FD-A5DEADC49962}" type="pres">
      <dgm:prSet presAssocID="{330C7C08-D01A-4E6B-B68B-1C36A8F13CFC}" presName="txShp" presStyleLbl="node1" presStyleIdx="3" presStyleCnt="7" custLinFactY="62516" custLinFactNeighborX="102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37EFD-29C5-45A9-B202-56A7081449A2}" type="pres">
      <dgm:prSet presAssocID="{D91569A6-BE58-4A23-84FA-C1B38B73FDCA}" presName="spacing" presStyleCnt="0"/>
      <dgm:spPr/>
    </dgm:pt>
    <dgm:pt modelId="{F6CEACD4-E40B-4117-BABD-E69734546079}" type="pres">
      <dgm:prSet presAssocID="{EB903C3A-22BF-49BC-BCDE-A337F63E0134}" presName="composite" presStyleCnt="0"/>
      <dgm:spPr/>
    </dgm:pt>
    <dgm:pt modelId="{AB623E11-614D-4963-ABC8-A691DAF11A36}" type="pres">
      <dgm:prSet presAssocID="{EB903C3A-22BF-49BC-BCDE-A337F63E0134}" presName="imgShp" presStyleLbl="fgImgPlace1" presStyleIdx="4" presStyleCnt="7" custLinFactY="-200000" custLinFactNeighborX="-39182" custLinFactNeighborY="-221729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737CFD38-3BE9-472C-A611-80024332E46E}" type="pres">
      <dgm:prSet presAssocID="{EB903C3A-22BF-49BC-BCDE-A337F63E0134}" presName="txShp" presStyleLbl="node1" presStyleIdx="4" presStyleCnt="7" custScaleY="65733" custLinFactY="-200000" custLinFactNeighborX="-357" custLinFactNeighborY="-221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B8FE2-7615-4D43-9666-1C8E42F2A7A1}" type="pres">
      <dgm:prSet presAssocID="{62D858A6-D748-4AF1-ADEA-BE93C2D02632}" presName="spacing" presStyleCnt="0"/>
      <dgm:spPr/>
    </dgm:pt>
    <dgm:pt modelId="{A8B3AA28-300A-4653-9A9E-BE81AF7162FA}" type="pres">
      <dgm:prSet presAssocID="{4BB36466-61C5-44E8-A67D-3EEF4B2D9730}" presName="composite" presStyleCnt="0"/>
      <dgm:spPr/>
    </dgm:pt>
    <dgm:pt modelId="{27AD7317-4DD5-4F47-A814-082A59688F14}" type="pres">
      <dgm:prSet presAssocID="{4BB36466-61C5-44E8-A67D-3EEF4B2D9730}" presName="imgShp" presStyleLbl="fgImgPlace1" presStyleIdx="5" presStyleCnt="7" custLinFactY="-300000" custLinFactNeighborX="-39181" custLinFactNeighborY="-366817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42226FC-77CF-4433-86CA-6A8233E85074}" type="pres">
      <dgm:prSet presAssocID="{4BB36466-61C5-44E8-A67D-3EEF4B2D9730}" presName="txShp" presStyleLbl="node1" presStyleIdx="5" presStyleCnt="7" custScaleY="80180" custLinFactY="-300000" custLinFactNeighborX="-1546" custLinFactNeighborY="-376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08399C-1748-4AF7-B627-73A5779C3A5B}" type="pres">
      <dgm:prSet presAssocID="{98237D13-59D7-4E47-80EA-20DC729CF069}" presName="spacing" presStyleCnt="0"/>
      <dgm:spPr/>
    </dgm:pt>
    <dgm:pt modelId="{74C0BA27-E994-4B71-80A4-CA5681A0DE88}" type="pres">
      <dgm:prSet presAssocID="{0514D8B7-56E3-4F7A-9259-99A8A92768E6}" presName="composite" presStyleCnt="0"/>
      <dgm:spPr/>
    </dgm:pt>
    <dgm:pt modelId="{87C8FE12-CF25-4A0C-865A-97A65FC8CB79}" type="pres">
      <dgm:prSet presAssocID="{0514D8B7-56E3-4F7A-9259-99A8A92768E6}" presName="imgShp" presStyleLbl="fgImgPlace1" presStyleIdx="6" presStyleCnt="7" custAng="21434591" custLinFactX="600000" custLinFactNeighborX="645332" custLinFactNeighborY="18448"/>
      <dgm:spPr/>
    </dgm:pt>
    <dgm:pt modelId="{C36A44AF-FAEA-4922-8BC3-CEBD9A89A6F4}" type="pres">
      <dgm:prSet presAssocID="{0514D8B7-56E3-4F7A-9259-99A8A92768E6}" presName="txShp" presStyleLbl="node1" presStyleIdx="6" presStyleCnt="7" custLinFactNeighborX="2214" custLinFactNeighborY="-940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99EE31-B41D-459B-B868-009B31F6E5E9}" srcId="{F935851D-0385-40A7-BEA6-6C725A85E180}" destId="{B1AC90AD-94ED-4C26-85A6-FD607B42035D}" srcOrd="2" destOrd="0" parTransId="{1D0FC97D-CD15-43CB-AB89-E64C1EE99F2B}" sibTransId="{4A138F0E-9797-4BD5-BAC8-8963F943217F}"/>
    <dgm:cxn modelId="{43F3814C-2B04-4ED0-9071-4461FCE623CB}" type="presOf" srcId="{B1AC90AD-94ED-4C26-85A6-FD607B42035D}" destId="{AA104412-9349-4756-8A44-824662E504FA}" srcOrd="0" destOrd="0" presId="urn:microsoft.com/office/officeart/2005/8/layout/vList3"/>
    <dgm:cxn modelId="{7F2BB7D1-0692-4F9A-B379-C4EB88737706}" srcId="{F935851D-0385-40A7-BEA6-6C725A85E180}" destId="{4BB36466-61C5-44E8-A67D-3EEF4B2D9730}" srcOrd="5" destOrd="0" parTransId="{BA9E9015-0D6D-46D0-9C52-CDDA5CF48786}" sibTransId="{98237D13-59D7-4E47-80EA-20DC729CF069}"/>
    <dgm:cxn modelId="{E61C9DA3-A6D6-45FF-AC36-44C326A00343}" srcId="{F935851D-0385-40A7-BEA6-6C725A85E180}" destId="{BDBCDB67-975F-4B0F-B225-EE793D013B3D}" srcOrd="0" destOrd="0" parTransId="{2277FA65-21DC-4198-9FA8-F8BE4B52776D}" sibTransId="{9820EEA0-1B0D-45CD-A0D5-D4B1F6FE37E2}"/>
    <dgm:cxn modelId="{F50EEDA1-B2F1-47CE-8C53-09EC8BE9293C}" type="presOf" srcId="{4BB36466-61C5-44E8-A67D-3EEF4B2D9730}" destId="{E42226FC-77CF-4433-86CA-6A8233E85074}" srcOrd="0" destOrd="0" presId="urn:microsoft.com/office/officeart/2005/8/layout/vList3"/>
    <dgm:cxn modelId="{DFB1D004-CCDF-4147-90BC-C25ACB2232E5}" type="presOf" srcId="{330C7C08-D01A-4E6B-B68B-1C36A8F13CFC}" destId="{EB9418D1-5AB1-488E-89FD-A5DEADC49962}" srcOrd="0" destOrd="0" presId="urn:microsoft.com/office/officeart/2005/8/layout/vList3"/>
    <dgm:cxn modelId="{5677EB40-D238-45C9-B67C-EB25BD3C4B60}" type="presOf" srcId="{F935851D-0385-40A7-BEA6-6C725A85E180}" destId="{FA5BD85D-EC69-4CE4-84D9-4FC5F5405B9B}" srcOrd="0" destOrd="0" presId="urn:microsoft.com/office/officeart/2005/8/layout/vList3"/>
    <dgm:cxn modelId="{64815588-C6A5-4DC2-85B4-2E6AD75DC8EC}" srcId="{F935851D-0385-40A7-BEA6-6C725A85E180}" destId="{330C7C08-D01A-4E6B-B68B-1C36A8F13CFC}" srcOrd="3" destOrd="0" parTransId="{C8948612-72E5-4473-8C4E-0C28563D1A33}" sibTransId="{D91569A6-BE58-4A23-84FA-C1B38B73FDCA}"/>
    <dgm:cxn modelId="{206D5027-B7D1-458F-9B23-AC6BF2A0640C}" type="presOf" srcId="{0514D8B7-56E3-4F7A-9259-99A8A92768E6}" destId="{C36A44AF-FAEA-4922-8BC3-CEBD9A89A6F4}" srcOrd="0" destOrd="0" presId="urn:microsoft.com/office/officeart/2005/8/layout/vList3"/>
    <dgm:cxn modelId="{396A1712-D43E-4B15-BA4C-DE577AEB0D7C}" srcId="{F935851D-0385-40A7-BEA6-6C725A85E180}" destId="{0514D8B7-56E3-4F7A-9259-99A8A92768E6}" srcOrd="6" destOrd="0" parTransId="{2E7CBD54-E760-4010-BAF2-4476AC1798A3}" sibTransId="{79437F63-C19C-472E-8BF5-98A1389AB7D8}"/>
    <dgm:cxn modelId="{545E13FE-1622-4F2B-9D45-967E68342A59}" type="presOf" srcId="{C8A6451E-067C-4CF8-961E-15C516F9F030}" destId="{6E641063-A36A-4589-B556-3FC9B19537DB}" srcOrd="0" destOrd="0" presId="urn:microsoft.com/office/officeart/2005/8/layout/vList3"/>
    <dgm:cxn modelId="{C9ACB8CF-71B5-4EAE-B68F-A7174BFC1D27}" srcId="{F935851D-0385-40A7-BEA6-6C725A85E180}" destId="{C8A6451E-067C-4CF8-961E-15C516F9F030}" srcOrd="1" destOrd="0" parTransId="{7DC25FB3-A6CE-42A7-9AC1-5928B3D31099}" sibTransId="{21DB1FC5-5CA8-46CB-A486-7AFF0475F9E6}"/>
    <dgm:cxn modelId="{D795F82D-5EB4-4B0D-A10F-C89629B38445}" srcId="{F935851D-0385-40A7-BEA6-6C725A85E180}" destId="{EB903C3A-22BF-49BC-BCDE-A337F63E0134}" srcOrd="4" destOrd="0" parTransId="{632E1309-3677-4E0A-8FDE-E796096BC775}" sibTransId="{62D858A6-D748-4AF1-ADEA-BE93C2D02632}"/>
    <dgm:cxn modelId="{2C53E25A-6EC2-496E-A418-9AAAC213E3E5}" type="presOf" srcId="{BDBCDB67-975F-4B0F-B225-EE793D013B3D}" destId="{1F7CF3D8-B073-469C-A94F-5FBB9179A21F}" srcOrd="0" destOrd="0" presId="urn:microsoft.com/office/officeart/2005/8/layout/vList3"/>
    <dgm:cxn modelId="{D35B6AC6-D9AA-40AB-81F6-AFDA53A52B3D}" type="presOf" srcId="{EB903C3A-22BF-49BC-BCDE-A337F63E0134}" destId="{737CFD38-3BE9-472C-A611-80024332E46E}" srcOrd="0" destOrd="0" presId="urn:microsoft.com/office/officeart/2005/8/layout/vList3"/>
    <dgm:cxn modelId="{1F007AF9-D58A-4187-84A2-55EEC9DB4A5A}" type="presParOf" srcId="{FA5BD85D-EC69-4CE4-84D9-4FC5F5405B9B}" destId="{B3615641-B4EE-4837-BA6B-229D6AEF248A}" srcOrd="0" destOrd="0" presId="urn:microsoft.com/office/officeart/2005/8/layout/vList3"/>
    <dgm:cxn modelId="{72E945DF-2CA5-4391-8982-274F467A27F6}" type="presParOf" srcId="{B3615641-B4EE-4837-BA6B-229D6AEF248A}" destId="{EDB10C0F-C618-44EC-95D3-F90EC224D4B5}" srcOrd="0" destOrd="0" presId="urn:microsoft.com/office/officeart/2005/8/layout/vList3"/>
    <dgm:cxn modelId="{21954D72-D76D-4516-AD62-947AA7E63229}" type="presParOf" srcId="{B3615641-B4EE-4837-BA6B-229D6AEF248A}" destId="{1F7CF3D8-B073-469C-A94F-5FBB9179A21F}" srcOrd="1" destOrd="0" presId="urn:microsoft.com/office/officeart/2005/8/layout/vList3"/>
    <dgm:cxn modelId="{D7A8D819-0D56-46BC-B033-E1F98B18DEE0}" type="presParOf" srcId="{FA5BD85D-EC69-4CE4-84D9-4FC5F5405B9B}" destId="{826BF12F-8C1B-4BA6-9B98-A1BF377909E5}" srcOrd="1" destOrd="0" presId="urn:microsoft.com/office/officeart/2005/8/layout/vList3"/>
    <dgm:cxn modelId="{E1A1C163-3399-4F54-B89E-3068906FB316}" type="presParOf" srcId="{FA5BD85D-EC69-4CE4-84D9-4FC5F5405B9B}" destId="{007EC228-9BDE-4DA3-8C17-11C2661BF8A6}" srcOrd="2" destOrd="0" presId="urn:microsoft.com/office/officeart/2005/8/layout/vList3"/>
    <dgm:cxn modelId="{6C47FC56-F40F-4DF7-8A52-3ED9506F2A63}" type="presParOf" srcId="{007EC228-9BDE-4DA3-8C17-11C2661BF8A6}" destId="{CDCA672A-4AD7-4E5C-85CE-1A6809B8F385}" srcOrd="0" destOrd="0" presId="urn:microsoft.com/office/officeart/2005/8/layout/vList3"/>
    <dgm:cxn modelId="{A3F5CC75-3E11-42E0-ABC3-068840605D21}" type="presParOf" srcId="{007EC228-9BDE-4DA3-8C17-11C2661BF8A6}" destId="{6E641063-A36A-4589-B556-3FC9B19537DB}" srcOrd="1" destOrd="0" presId="urn:microsoft.com/office/officeart/2005/8/layout/vList3"/>
    <dgm:cxn modelId="{238AB269-5B77-43B6-B1C3-8EE12B2ED71E}" type="presParOf" srcId="{FA5BD85D-EC69-4CE4-84D9-4FC5F5405B9B}" destId="{D7F49608-C03F-4943-B080-18C866B74364}" srcOrd="3" destOrd="0" presId="urn:microsoft.com/office/officeart/2005/8/layout/vList3"/>
    <dgm:cxn modelId="{64825E95-51AA-4301-AC2D-F200EB302039}" type="presParOf" srcId="{FA5BD85D-EC69-4CE4-84D9-4FC5F5405B9B}" destId="{1689EE2D-84D4-46A5-ABBA-8898EAB39D00}" srcOrd="4" destOrd="0" presId="urn:microsoft.com/office/officeart/2005/8/layout/vList3"/>
    <dgm:cxn modelId="{BDD31E59-97F8-477F-912A-325422212963}" type="presParOf" srcId="{1689EE2D-84D4-46A5-ABBA-8898EAB39D00}" destId="{1DF55055-7442-453A-B6FB-B9A683A2A066}" srcOrd="0" destOrd="0" presId="urn:microsoft.com/office/officeart/2005/8/layout/vList3"/>
    <dgm:cxn modelId="{6188AEE9-588F-4B8E-858A-C6A377443C03}" type="presParOf" srcId="{1689EE2D-84D4-46A5-ABBA-8898EAB39D00}" destId="{AA104412-9349-4756-8A44-824662E504FA}" srcOrd="1" destOrd="0" presId="urn:microsoft.com/office/officeart/2005/8/layout/vList3"/>
    <dgm:cxn modelId="{6DF35742-F254-4738-A146-5315493E3E59}" type="presParOf" srcId="{FA5BD85D-EC69-4CE4-84D9-4FC5F5405B9B}" destId="{6B6FD50F-EE45-4553-B04E-0F56BCA89F9F}" srcOrd="5" destOrd="0" presId="urn:microsoft.com/office/officeart/2005/8/layout/vList3"/>
    <dgm:cxn modelId="{2EC80B43-E275-4D8D-9AFA-B00ECA6AD7DA}" type="presParOf" srcId="{FA5BD85D-EC69-4CE4-84D9-4FC5F5405B9B}" destId="{25A208A7-48D5-4943-9D50-1B8E49D0F546}" srcOrd="6" destOrd="0" presId="urn:microsoft.com/office/officeart/2005/8/layout/vList3"/>
    <dgm:cxn modelId="{D0FA1C20-BF5D-4F1C-A2C8-26A3EC6920EF}" type="presParOf" srcId="{25A208A7-48D5-4943-9D50-1B8E49D0F546}" destId="{20028AD1-C780-43B8-8EA5-F85BADCABCC7}" srcOrd="0" destOrd="0" presId="urn:microsoft.com/office/officeart/2005/8/layout/vList3"/>
    <dgm:cxn modelId="{495D9EAB-C887-4CBF-8545-01C34D0BBE59}" type="presParOf" srcId="{25A208A7-48D5-4943-9D50-1B8E49D0F546}" destId="{EB9418D1-5AB1-488E-89FD-A5DEADC49962}" srcOrd="1" destOrd="0" presId="urn:microsoft.com/office/officeart/2005/8/layout/vList3"/>
    <dgm:cxn modelId="{9BE313EF-3159-4D58-B6E7-CDFD22CA25A7}" type="presParOf" srcId="{FA5BD85D-EC69-4CE4-84D9-4FC5F5405B9B}" destId="{6BF37EFD-29C5-45A9-B202-56A7081449A2}" srcOrd="7" destOrd="0" presId="urn:microsoft.com/office/officeart/2005/8/layout/vList3"/>
    <dgm:cxn modelId="{493BCED5-BB29-4F78-8613-0872BB072211}" type="presParOf" srcId="{FA5BD85D-EC69-4CE4-84D9-4FC5F5405B9B}" destId="{F6CEACD4-E40B-4117-BABD-E69734546079}" srcOrd="8" destOrd="0" presId="urn:microsoft.com/office/officeart/2005/8/layout/vList3"/>
    <dgm:cxn modelId="{602B0945-0FAB-450B-8FB5-5F1B37A4B028}" type="presParOf" srcId="{F6CEACD4-E40B-4117-BABD-E69734546079}" destId="{AB623E11-614D-4963-ABC8-A691DAF11A36}" srcOrd="0" destOrd="0" presId="urn:microsoft.com/office/officeart/2005/8/layout/vList3"/>
    <dgm:cxn modelId="{279E223E-E33B-4BB1-88DB-20F56A0069C2}" type="presParOf" srcId="{F6CEACD4-E40B-4117-BABD-E69734546079}" destId="{737CFD38-3BE9-472C-A611-80024332E46E}" srcOrd="1" destOrd="0" presId="urn:microsoft.com/office/officeart/2005/8/layout/vList3"/>
    <dgm:cxn modelId="{70CCB98E-F192-464C-912A-E664B55AC9EE}" type="presParOf" srcId="{FA5BD85D-EC69-4CE4-84D9-4FC5F5405B9B}" destId="{213B8FE2-7615-4D43-9666-1C8E42F2A7A1}" srcOrd="9" destOrd="0" presId="urn:microsoft.com/office/officeart/2005/8/layout/vList3"/>
    <dgm:cxn modelId="{BB12DEC6-03E8-420D-BD0C-1E0589295F4D}" type="presParOf" srcId="{FA5BD85D-EC69-4CE4-84D9-4FC5F5405B9B}" destId="{A8B3AA28-300A-4653-9A9E-BE81AF7162FA}" srcOrd="10" destOrd="0" presId="urn:microsoft.com/office/officeart/2005/8/layout/vList3"/>
    <dgm:cxn modelId="{5918DE78-6A15-4EDC-B0A8-6EF758ED9982}" type="presParOf" srcId="{A8B3AA28-300A-4653-9A9E-BE81AF7162FA}" destId="{27AD7317-4DD5-4F47-A814-082A59688F14}" srcOrd="0" destOrd="0" presId="urn:microsoft.com/office/officeart/2005/8/layout/vList3"/>
    <dgm:cxn modelId="{4C180DF8-3358-4BC6-8506-200C953C8117}" type="presParOf" srcId="{A8B3AA28-300A-4653-9A9E-BE81AF7162FA}" destId="{E42226FC-77CF-4433-86CA-6A8233E85074}" srcOrd="1" destOrd="0" presId="urn:microsoft.com/office/officeart/2005/8/layout/vList3"/>
    <dgm:cxn modelId="{77D63356-4D35-4267-9F1E-F275FA3FD917}" type="presParOf" srcId="{FA5BD85D-EC69-4CE4-84D9-4FC5F5405B9B}" destId="{4C08399C-1748-4AF7-B627-73A5779C3A5B}" srcOrd="11" destOrd="0" presId="urn:microsoft.com/office/officeart/2005/8/layout/vList3"/>
    <dgm:cxn modelId="{5CF9B5F4-4AA9-43C7-8AD4-0AA3D3AA3B37}" type="presParOf" srcId="{FA5BD85D-EC69-4CE4-84D9-4FC5F5405B9B}" destId="{74C0BA27-E994-4B71-80A4-CA5681A0DE88}" srcOrd="12" destOrd="0" presId="urn:microsoft.com/office/officeart/2005/8/layout/vList3"/>
    <dgm:cxn modelId="{07554841-F405-4B10-AF12-5DABB3E15D1C}" type="presParOf" srcId="{74C0BA27-E994-4B71-80A4-CA5681A0DE88}" destId="{87C8FE12-CF25-4A0C-865A-97A65FC8CB79}" srcOrd="0" destOrd="0" presId="urn:microsoft.com/office/officeart/2005/8/layout/vList3"/>
    <dgm:cxn modelId="{CDCE1F84-5286-4FB8-8F51-8B40CCDDD7F9}" type="presParOf" srcId="{74C0BA27-E994-4B71-80A4-CA5681A0DE88}" destId="{C36A44AF-FAEA-4922-8BC3-CEBD9A89A6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452410-2769-4171-9ABE-97DE3CDBD49D}">
      <dsp:nvSpPr>
        <dsp:cNvPr id="0" name=""/>
        <dsp:cNvSpPr/>
      </dsp:nvSpPr>
      <dsp:spPr>
        <a:xfrm>
          <a:off x="2028381" y="2263612"/>
          <a:ext cx="4476346" cy="196535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28381" y="2263612"/>
        <a:ext cx="4476346" cy="1965352"/>
      </dsp:txXfrm>
    </dsp:sp>
    <dsp:sp modelId="{6BC1AFDE-C38F-4683-81B8-43054FBD4DA9}">
      <dsp:nvSpPr>
        <dsp:cNvPr id="0" name=""/>
        <dsp:cNvSpPr/>
      </dsp:nvSpPr>
      <dsp:spPr>
        <a:xfrm rot="16193509">
          <a:off x="3506855" y="1486836"/>
          <a:ext cx="1512830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512830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6193509">
        <a:off x="4225450" y="1469377"/>
        <a:ext cx="75641" cy="75641"/>
      </dsp:txXfrm>
    </dsp:sp>
    <dsp:sp modelId="{B51A3AFF-2128-4984-BBFA-2B6381961CA3}">
      <dsp:nvSpPr>
        <dsp:cNvPr id="0" name=""/>
        <dsp:cNvSpPr/>
      </dsp:nvSpPr>
      <dsp:spPr>
        <a:xfrm>
          <a:off x="2093291" y="0"/>
          <a:ext cx="4335686" cy="750784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Финансовое управление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93291" y="0"/>
        <a:ext cx="4335686" cy="750784"/>
      </dsp:txXfrm>
    </dsp:sp>
    <dsp:sp modelId="{5FABF679-421B-482D-B0AA-C50A91A4D3E3}">
      <dsp:nvSpPr>
        <dsp:cNvPr id="0" name=""/>
        <dsp:cNvSpPr/>
      </dsp:nvSpPr>
      <dsp:spPr>
        <a:xfrm rot="19635026">
          <a:off x="5470245" y="2216457"/>
          <a:ext cx="73146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73146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9635026">
        <a:off x="5817690" y="2218533"/>
        <a:ext cx="36573" cy="36573"/>
      </dsp:txXfrm>
    </dsp:sp>
    <dsp:sp modelId="{AC58618C-9BD7-4382-94C1-C74F460E7B0F}">
      <dsp:nvSpPr>
        <dsp:cNvPr id="0" name=""/>
        <dsp:cNvSpPr/>
      </dsp:nvSpPr>
      <dsp:spPr>
        <a:xfrm>
          <a:off x="4657360" y="1308080"/>
          <a:ext cx="4086793" cy="745006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образования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657360" y="1308080"/>
        <a:ext cx="4086793" cy="745006"/>
      </dsp:txXfrm>
    </dsp:sp>
    <dsp:sp modelId="{71E6C074-5E89-4280-BFDD-D34FEC380D4A}">
      <dsp:nvSpPr>
        <dsp:cNvPr id="0" name=""/>
        <dsp:cNvSpPr/>
      </dsp:nvSpPr>
      <dsp:spPr>
        <a:xfrm rot="2630267">
          <a:off x="5005080" y="4597205"/>
          <a:ext cx="1379089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379089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2630267">
        <a:off x="5660148" y="4583090"/>
        <a:ext cx="68954" cy="68954"/>
      </dsp:txXfrm>
    </dsp:sp>
    <dsp:sp modelId="{555E64C1-2D5F-459B-9891-ACB02260B720}">
      <dsp:nvSpPr>
        <dsp:cNvPr id="0" name=""/>
        <dsp:cNvSpPr/>
      </dsp:nvSpPr>
      <dsp:spPr>
        <a:xfrm>
          <a:off x="4495999" y="5087996"/>
          <a:ext cx="4190800" cy="781365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495999" y="5087996"/>
        <a:ext cx="4190800" cy="781365"/>
      </dsp:txXfrm>
    </dsp:sp>
    <dsp:sp modelId="{24E6EB31-5855-474B-92CE-6AC98CFAB038}">
      <dsp:nvSpPr>
        <dsp:cNvPr id="0" name=""/>
        <dsp:cNvSpPr/>
      </dsp:nvSpPr>
      <dsp:spPr>
        <a:xfrm rot="8151957">
          <a:off x="2800043" y="4341633"/>
          <a:ext cx="633117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33117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8151957">
        <a:off x="3100774" y="4346167"/>
        <a:ext cx="31655" cy="31655"/>
      </dsp:txXfrm>
    </dsp:sp>
    <dsp:sp modelId="{5B06BE2A-E16C-44AE-980F-A6E1E8898AFA}">
      <dsp:nvSpPr>
        <dsp:cNvPr id="0" name=""/>
        <dsp:cNvSpPr/>
      </dsp:nvSpPr>
      <dsp:spPr>
        <a:xfrm>
          <a:off x="0" y="4463325"/>
          <a:ext cx="3931314" cy="2030681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4463325"/>
        <a:ext cx="3931314" cy="2030681"/>
      </dsp:txXfrm>
    </dsp:sp>
    <dsp:sp modelId="{C542BD72-90AE-4FAB-9C61-78BF0D29D4C8}">
      <dsp:nvSpPr>
        <dsp:cNvPr id="0" name=""/>
        <dsp:cNvSpPr/>
      </dsp:nvSpPr>
      <dsp:spPr>
        <a:xfrm rot="12727729">
          <a:off x="2364709" y="2242190"/>
          <a:ext cx="67077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7077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2727729">
        <a:off x="2683326" y="2245783"/>
        <a:ext cx="33538" cy="33538"/>
      </dsp:txXfrm>
    </dsp:sp>
    <dsp:sp modelId="{6E96DD51-6D41-4999-8CC6-07BE55D2151B}">
      <dsp:nvSpPr>
        <dsp:cNvPr id="0" name=""/>
        <dsp:cNvSpPr/>
      </dsp:nvSpPr>
      <dsp:spPr>
        <a:xfrm>
          <a:off x="-57354" y="1332184"/>
          <a:ext cx="3779412" cy="770850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Районная Дума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-57354" y="1332184"/>
        <a:ext cx="3779412" cy="7708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6A0208-8A10-4036-BA70-1CEC8C2F4070}">
      <dsp:nvSpPr>
        <dsp:cNvPr id="0" name=""/>
        <dsp:cNvSpPr/>
      </dsp:nvSpPr>
      <dsp:spPr>
        <a:xfrm>
          <a:off x="1214392" y="0"/>
          <a:ext cx="5747782" cy="615354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D59C9B-BF15-4B1A-BD26-D0A6E96F0922}">
      <dsp:nvSpPr>
        <dsp:cNvPr id="0" name=""/>
        <dsp:cNvSpPr/>
      </dsp:nvSpPr>
      <dsp:spPr>
        <a:xfrm>
          <a:off x="3768729" y="615955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Пенсионное обеспечение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3 440,7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615955"/>
        <a:ext cx="3999805" cy="1093696"/>
      </dsp:txXfrm>
    </dsp:sp>
    <dsp:sp modelId="{F42AFB33-9AC3-4CF1-AFCD-0A32776F1C51}">
      <dsp:nvSpPr>
        <dsp:cNvPr id="0" name=""/>
        <dsp:cNvSpPr/>
      </dsp:nvSpPr>
      <dsp:spPr>
        <a:xfrm>
          <a:off x="3395607" y="1846364"/>
          <a:ext cx="4746049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Социальное обеспечение </a:t>
          </a:r>
          <a:r>
            <a:rPr lang="ru-RU" sz="1800" kern="1200" dirty="0" smtClean="0"/>
            <a:t>населения (направлено </a:t>
          </a:r>
          <a:r>
            <a:rPr lang="ru-RU" sz="1800" b="1" kern="1200" dirty="0" smtClean="0"/>
            <a:t>7 098,1,0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395607" y="1846364"/>
        <a:ext cx="4746049" cy="1093696"/>
      </dsp:txXfrm>
    </dsp:sp>
    <dsp:sp modelId="{35F13C8A-6136-4EE3-8410-B4DD1DF2EEB9}">
      <dsp:nvSpPr>
        <dsp:cNvPr id="0" name=""/>
        <dsp:cNvSpPr/>
      </dsp:nvSpPr>
      <dsp:spPr>
        <a:xfrm>
          <a:off x="3768729" y="3076773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Охрана семьи и детства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10 320,1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3076773"/>
        <a:ext cx="3999805" cy="1093696"/>
      </dsp:txXfrm>
    </dsp:sp>
    <dsp:sp modelId="{7FD7A7BF-6211-4A5E-8572-C58C649EA197}">
      <dsp:nvSpPr>
        <dsp:cNvPr id="0" name=""/>
        <dsp:cNvSpPr/>
      </dsp:nvSpPr>
      <dsp:spPr>
        <a:xfrm>
          <a:off x="3768729" y="4307182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kern="1200" dirty="0" smtClean="0">
              <a:solidFill>
                <a:schemeClr val="tx1"/>
              </a:solidFill>
            </a:rPr>
            <a:t>(направлено </a:t>
          </a:r>
          <a:r>
            <a:rPr lang="ru-RU" sz="1800" b="1" kern="1200" dirty="0" smtClean="0">
              <a:solidFill>
                <a:schemeClr val="tx1"/>
              </a:solidFill>
            </a:rPr>
            <a:t>179,2</a:t>
          </a:r>
          <a:r>
            <a:rPr lang="ru-RU" sz="1800" kern="1200" dirty="0" smtClean="0">
              <a:solidFill>
                <a:schemeClr val="tx1"/>
              </a:solidFill>
            </a:rPr>
            <a:t> тыс. руб.)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768729" y="4307182"/>
        <a:ext cx="3999805" cy="109369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BBC5F8-067C-4913-8BF6-67646A240275}">
      <dsp:nvSpPr>
        <dsp:cNvPr id="0" name=""/>
        <dsp:cNvSpPr/>
      </dsp:nvSpPr>
      <dsp:spPr>
        <a:xfrm>
          <a:off x="147541" y="72178"/>
          <a:ext cx="3077114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kern="1200" dirty="0" smtClean="0"/>
            <a:t>Социальное обеспечение населения </a:t>
          </a:r>
          <a:r>
            <a:rPr lang="ru-RU" sz="2100" b="1" kern="1200" dirty="0" smtClean="0"/>
            <a:t>7 098,1тыс.руб</a:t>
          </a:r>
          <a:r>
            <a:rPr lang="ru-RU" sz="2100" kern="1200" dirty="0" smtClean="0"/>
            <a:t>.</a:t>
          </a:r>
          <a:endParaRPr lang="ru-RU" sz="2100" kern="1200" dirty="0"/>
        </a:p>
      </dsp:txBody>
      <dsp:txXfrm>
        <a:off x="147541" y="72178"/>
        <a:ext cx="3077114" cy="1306164"/>
      </dsp:txXfrm>
    </dsp:sp>
    <dsp:sp modelId="{125E7D05-EB03-41F8-9A4C-5D241D8C1D39}">
      <dsp:nvSpPr>
        <dsp:cNvPr id="0" name=""/>
        <dsp:cNvSpPr/>
      </dsp:nvSpPr>
      <dsp:spPr>
        <a:xfrm>
          <a:off x="455253" y="1378343"/>
          <a:ext cx="243819" cy="932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2536"/>
              </a:lnTo>
              <a:lnTo>
                <a:pt x="243819" y="93253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88B12-5F0C-4420-B30C-1A00F20FDB40}">
      <dsp:nvSpPr>
        <dsp:cNvPr id="0" name=""/>
        <dsp:cNvSpPr/>
      </dsp:nvSpPr>
      <dsp:spPr>
        <a:xfrm>
          <a:off x="699072" y="1657796"/>
          <a:ext cx="288392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6 744,0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699072" y="1657796"/>
        <a:ext cx="2883927" cy="1306164"/>
      </dsp:txXfrm>
    </dsp:sp>
    <dsp:sp modelId="{FBCD18EB-53B9-4D62-8D67-1E4F1CB8D3A9}">
      <dsp:nvSpPr>
        <dsp:cNvPr id="0" name=""/>
        <dsp:cNvSpPr/>
      </dsp:nvSpPr>
      <dsp:spPr>
        <a:xfrm>
          <a:off x="455253" y="1378343"/>
          <a:ext cx="243819" cy="2518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8167"/>
              </a:lnTo>
              <a:lnTo>
                <a:pt x="243819" y="2518167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265878-70D7-4269-9A33-0F09E096E82B}">
      <dsp:nvSpPr>
        <dsp:cNvPr id="0" name=""/>
        <dsp:cNvSpPr/>
      </dsp:nvSpPr>
      <dsp:spPr>
        <a:xfrm>
          <a:off x="699072" y="3243428"/>
          <a:ext cx="2873813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kern="1200" dirty="0" smtClean="0"/>
            <a:t> </a:t>
          </a:r>
          <a:r>
            <a:rPr lang="ru-RU" sz="1300" kern="1200" dirty="0" smtClean="0"/>
            <a:t>в сумме </a:t>
          </a:r>
          <a:r>
            <a:rPr lang="ru-RU" sz="1300" b="1" kern="1200" dirty="0" smtClean="0"/>
            <a:t>354,1,0</a:t>
          </a:r>
          <a:r>
            <a:rPr lang="ru-RU" sz="1300" kern="1200" dirty="0" smtClean="0"/>
            <a:t> тыс. руб.</a:t>
          </a:r>
          <a:endParaRPr lang="ru-RU" sz="1300" kern="1200" dirty="0"/>
        </a:p>
      </dsp:txBody>
      <dsp:txXfrm>
        <a:off x="699072" y="3243428"/>
        <a:ext cx="2873813" cy="1306164"/>
      </dsp:txXfrm>
    </dsp:sp>
    <dsp:sp modelId="{8083C8F6-224A-4DFD-B93E-3196B3334CD9}">
      <dsp:nvSpPr>
        <dsp:cNvPr id="0" name=""/>
        <dsp:cNvSpPr/>
      </dsp:nvSpPr>
      <dsp:spPr>
        <a:xfrm>
          <a:off x="4120424" y="72008"/>
          <a:ext cx="3448588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Охрана семьи и детства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10 320,1 </a:t>
          </a:r>
          <a:r>
            <a:rPr lang="ru-RU" sz="2100" kern="1200" dirty="0" smtClean="0"/>
            <a:t>тыс.руб.</a:t>
          </a:r>
          <a:endParaRPr lang="ru-RU" sz="2100" kern="1200" dirty="0"/>
        </a:p>
      </dsp:txBody>
      <dsp:txXfrm>
        <a:off x="4120424" y="72008"/>
        <a:ext cx="3448588" cy="1306164"/>
      </dsp:txXfrm>
    </dsp:sp>
    <dsp:sp modelId="{44AAD331-BD0A-426A-BAD9-CBAF79C4F56F}">
      <dsp:nvSpPr>
        <dsp:cNvPr id="0" name=""/>
        <dsp:cNvSpPr/>
      </dsp:nvSpPr>
      <dsp:spPr>
        <a:xfrm>
          <a:off x="4465283" y="1378173"/>
          <a:ext cx="171112" cy="911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1023"/>
              </a:lnTo>
              <a:lnTo>
                <a:pt x="171112" y="911023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5A5D80-513F-4571-91C1-4E6703756502}">
      <dsp:nvSpPr>
        <dsp:cNvPr id="0" name=""/>
        <dsp:cNvSpPr/>
      </dsp:nvSpPr>
      <dsp:spPr>
        <a:xfrm>
          <a:off x="4636395" y="1636114"/>
          <a:ext cx="361508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 3 156,5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1636114"/>
        <a:ext cx="3615087" cy="1306164"/>
      </dsp:txXfrm>
    </dsp:sp>
    <dsp:sp modelId="{B7FE7CEE-D406-4F2B-BB69-CCA40D0AA19A}">
      <dsp:nvSpPr>
        <dsp:cNvPr id="0" name=""/>
        <dsp:cNvSpPr/>
      </dsp:nvSpPr>
      <dsp:spPr>
        <a:xfrm>
          <a:off x="4465283" y="1378173"/>
          <a:ext cx="171112" cy="26379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7982"/>
              </a:lnTo>
              <a:lnTo>
                <a:pt x="171112" y="2637982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B35CB9-D80F-4AED-A685-6A1DE8945EE3}">
      <dsp:nvSpPr>
        <dsp:cNvPr id="0" name=""/>
        <dsp:cNvSpPr/>
      </dsp:nvSpPr>
      <dsp:spPr>
        <a:xfrm>
          <a:off x="4636395" y="3268820"/>
          <a:ext cx="3606999" cy="14946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kern="1200" dirty="0" smtClean="0"/>
            <a:t>2 836,3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3268820"/>
        <a:ext cx="3606999" cy="1494670"/>
      </dsp:txXfrm>
    </dsp:sp>
    <dsp:sp modelId="{FD399F61-0FD2-41B6-BCE1-33BB6B0250D3}">
      <dsp:nvSpPr>
        <dsp:cNvPr id="0" name=""/>
        <dsp:cNvSpPr/>
      </dsp:nvSpPr>
      <dsp:spPr>
        <a:xfrm>
          <a:off x="4465283" y="1378173"/>
          <a:ext cx="171112" cy="4477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7506"/>
              </a:lnTo>
              <a:lnTo>
                <a:pt x="171112" y="447750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E74D4-A6F3-4EEC-88DE-072D3CEC25CB}">
      <dsp:nvSpPr>
        <dsp:cNvPr id="0" name=""/>
        <dsp:cNvSpPr/>
      </dsp:nvSpPr>
      <dsp:spPr>
        <a:xfrm>
          <a:off x="4636395" y="5090031"/>
          <a:ext cx="3932098" cy="1531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1 237,3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5090031"/>
        <a:ext cx="3932098" cy="153129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278333-46EB-4982-BB42-D6F6AF2AA3BC}">
      <dsp:nvSpPr>
        <dsp:cNvPr id="0" name=""/>
        <dsp:cNvSpPr/>
      </dsp:nvSpPr>
      <dsp:spPr>
        <a:xfrm rot="10800000">
          <a:off x="1803328" y="78884"/>
          <a:ext cx="6009269" cy="425174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0800000">
        <a:off x="1803328" y="78884"/>
        <a:ext cx="6009269" cy="425174"/>
      </dsp:txXfrm>
    </dsp:sp>
    <dsp:sp modelId="{7BE45035-EED4-4A8F-A9B5-EA6AF12D827B}">
      <dsp:nvSpPr>
        <dsp:cNvPr id="0" name=""/>
        <dsp:cNvSpPr/>
      </dsp:nvSpPr>
      <dsp:spPr>
        <a:xfrm>
          <a:off x="1223898" y="3198"/>
          <a:ext cx="1158860" cy="5765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857B6-DB97-4249-9A10-263E70988D50}">
      <dsp:nvSpPr>
        <dsp:cNvPr id="0" name=""/>
        <dsp:cNvSpPr/>
      </dsp:nvSpPr>
      <dsp:spPr>
        <a:xfrm rot="10800000">
          <a:off x="1783584" y="925671"/>
          <a:ext cx="6009269" cy="605017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10800000">
        <a:off x="1783584" y="925671"/>
        <a:ext cx="6009269" cy="605017"/>
      </dsp:txXfrm>
    </dsp:sp>
    <dsp:sp modelId="{742258D6-0CA9-4B1C-93E2-C23752F88D71}">
      <dsp:nvSpPr>
        <dsp:cNvPr id="0" name=""/>
        <dsp:cNvSpPr/>
      </dsp:nvSpPr>
      <dsp:spPr>
        <a:xfrm>
          <a:off x="1243642" y="936107"/>
          <a:ext cx="1079883" cy="5841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11BF85-2803-4972-86EB-139FFD084BB5}">
      <dsp:nvSpPr>
        <dsp:cNvPr id="0" name=""/>
        <dsp:cNvSpPr/>
      </dsp:nvSpPr>
      <dsp:spPr>
        <a:xfrm rot="10800000">
          <a:off x="1803328" y="1946073"/>
          <a:ext cx="6009269" cy="684642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0800000">
        <a:off x="1803328" y="1946073"/>
        <a:ext cx="6009269" cy="684642"/>
      </dsp:txXfrm>
    </dsp:sp>
    <dsp:sp modelId="{CDFFD604-A328-4D55-AE5B-E322488EA396}">
      <dsp:nvSpPr>
        <dsp:cNvPr id="0" name=""/>
        <dsp:cNvSpPr/>
      </dsp:nvSpPr>
      <dsp:spPr>
        <a:xfrm>
          <a:off x="1223898" y="1876617"/>
          <a:ext cx="1158860" cy="82355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1DE3A-DA7E-4C8A-92D4-5FC5A02979F4}">
      <dsp:nvSpPr>
        <dsp:cNvPr id="0" name=""/>
        <dsp:cNvSpPr/>
      </dsp:nvSpPr>
      <dsp:spPr>
        <a:xfrm rot="10800000">
          <a:off x="1803328" y="3168349"/>
          <a:ext cx="6009269" cy="561479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0800000">
        <a:off x="1803328" y="3168349"/>
        <a:ext cx="6009269" cy="561479"/>
      </dsp:txXfrm>
    </dsp:sp>
    <dsp:sp modelId="{8FAB8F35-96FC-45A5-ACDE-D30FE91497C0}">
      <dsp:nvSpPr>
        <dsp:cNvPr id="0" name=""/>
        <dsp:cNvSpPr/>
      </dsp:nvSpPr>
      <dsp:spPr>
        <a:xfrm>
          <a:off x="1223898" y="3046101"/>
          <a:ext cx="1158860" cy="80597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39477-0C58-44A6-9488-DF81F0FFFEEE}">
      <dsp:nvSpPr>
        <dsp:cNvPr id="0" name=""/>
        <dsp:cNvSpPr/>
      </dsp:nvSpPr>
      <dsp:spPr>
        <a:xfrm rot="10800000">
          <a:off x="1803328" y="4320479"/>
          <a:ext cx="6009269" cy="461156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10800000">
        <a:off x="1803328" y="4320479"/>
        <a:ext cx="6009269" cy="461156"/>
      </dsp:txXfrm>
    </dsp:sp>
    <dsp:sp modelId="{E265F691-E0DE-449A-9CC6-440C4568E577}">
      <dsp:nvSpPr>
        <dsp:cNvPr id="0" name=""/>
        <dsp:cNvSpPr/>
      </dsp:nvSpPr>
      <dsp:spPr>
        <a:xfrm>
          <a:off x="1223898" y="4198005"/>
          <a:ext cx="1158860" cy="70610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11FAA5-5854-4800-9834-B15243E16907}">
      <dsp:nvSpPr>
        <dsp:cNvPr id="0" name=""/>
        <dsp:cNvSpPr/>
      </dsp:nvSpPr>
      <dsp:spPr>
        <a:xfrm rot="10800000">
          <a:off x="1803328" y="5328592"/>
          <a:ext cx="6009269" cy="494311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10800000">
        <a:off x="1803328" y="5328592"/>
        <a:ext cx="6009269" cy="494311"/>
      </dsp:txXfrm>
    </dsp:sp>
    <dsp:sp modelId="{98EA7CFE-2379-4DC5-AEF7-FC20DCBCDF45}">
      <dsp:nvSpPr>
        <dsp:cNvPr id="0" name=""/>
        <dsp:cNvSpPr/>
      </dsp:nvSpPr>
      <dsp:spPr>
        <a:xfrm>
          <a:off x="1223898" y="5250038"/>
          <a:ext cx="1158860" cy="65141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0.12397</cdr:x>
      <cdr:y>0.2546</cdr:y>
    </cdr:from>
    <cdr:to>
      <cdr:x>0.13997</cdr:x>
      <cdr:y>0.27741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rot="16200000" flipH="1">
          <a:off x="1106910" y="1595006"/>
          <a:ext cx="142878" cy="14287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0.74004</cdr:x>
      <cdr:y>0.0157</cdr:y>
    </cdr:from>
    <cdr:to>
      <cdr:x>0.98009</cdr:x>
      <cdr:y>0.15211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6607190" y="90471"/>
          <a:ext cx="2143140" cy="78581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</a:rPr>
            <a:t>1 910,5 </a:t>
          </a:r>
        </a:p>
        <a:p xmlns:a="http://schemas.openxmlformats.org/drawingml/2006/main">
          <a:pPr algn="ctr"/>
          <a:r>
            <a:rPr lang="ru-RU" sz="2000" dirty="0" smtClean="0">
              <a:solidFill>
                <a:schemeClr val="tx1"/>
              </a:solidFill>
            </a:rPr>
            <a:t>тыс. руб</a:t>
          </a:r>
          <a:r>
            <a:rPr lang="ru-RU" sz="1400" dirty="0" smtClean="0">
              <a:solidFill>
                <a:schemeClr val="tx1"/>
              </a:solidFill>
            </a:rPr>
            <a:t>.</a:t>
          </a:r>
          <a:endParaRPr lang="ru-RU" sz="1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0.84015</cdr:x>
      <cdr:y>0.84128</cdr:y>
    </cdr:from>
    <cdr:to>
      <cdr:x>0.99449</cdr:x>
      <cdr:y>1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7500958" y="4846638"/>
          <a:ext cx="1377954" cy="9144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</a:rPr>
            <a:t>Налог на имущество организаций (1,5%)</a:t>
          </a:r>
          <a:endParaRPr lang="ru-RU" sz="1400" dirty="0">
            <a:solidFill>
              <a:schemeClr val="tx1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0.00359</cdr:y>
    </cdr:from>
    <cdr:to>
      <cdr:x>0.64093</cdr:x>
      <cdr:y>0.11895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2230"/>
          <a:ext cx="572285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i="1" dirty="0" smtClean="0"/>
            <a:t>Расходы социальной направленности 412 783,35 тыс. руб. или 75,8 % в общем объеме расходов</a:t>
          </a:r>
          <a:endParaRPr lang="ru-RU" sz="1600" b="1" i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0.31298</cdr:x>
      <cdr:y>0.132</cdr:y>
    </cdr:from>
    <cdr:to>
      <cdr:x>0.33737</cdr:x>
      <cdr:y>0.15534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flipV="1">
          <a:off x="2749538" y="808048"/>
          <a:ext cx="214314" cy="14287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0.23333</cdr:x>
      <cdr:y>0.07649</cdr:y>
    </cdr:from>
    <cdr:to>
      <cdr:x>0.24146</cdr:x>
      <cdr:y>0.11247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 rot="5400000" flipH="1">
          <a:off x="1927957" y="527923"/>
          <a:ext cx="214308" cy="6969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0.58278</cdr:x>
      <cdr:y>0.04688</cdr:y>
    </cdr:from>
    <cdr:to>
      <cdr:x>1</cdr:x>
      <cdr:y>0.97495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036716" y="357215"/>
          <a:ext cx="4321762" cy="707233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5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В отчетном году в ряде дошкольных учреждений района проведены ремонтные работы: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«Колосок» с. Рожки – 273,8 тыс. рублей (ремонт сантехники);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№4 «Сказка» - 210,0 тыс. рублей (проведены работы по замене котлов);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№5 «Золотой ключик» - 253,7тыс. рублей (замена оконных блоков);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№2 «Полянка» - 423,3 тыс. рублей (прокладка водопровода, замена изоляции на трубопроводе);</a:t>
          </a:r>
        </a:p>
        <a:p xmlns:a="http://schemas.openxmlformats.org/drawingml/2006/main">
          <a:pPr lvl="0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МКДОУ детский сад с.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Савали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835,0 тыс. рублей (ремонт кровли веранды, отопления, монтаж водопровода).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Учреждения общего образования (подраздел 0702) профинансированы в сумме 230 266,92 тыс. рублей или 99,37 % к годовым назначениям.</a:t>
          </a:r>
        </a:p>
        <a:p xmlns:a="http://schemas.openxmlformats.org/drawingml/2006/main">
          <a:pPr algn="just"/>
          <a:r>
            <a:rPr lang="ru-RU" sz="900" dirty="0" smtClean="0"/>
            <a:t> </a:t>
          </a:r>
          <a:r>
            <a:rPr lang="ru-RU" sz="9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В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целях создания в общеобразовательных организациях, расположенных в сельской местности, условий для занятий физической культурой и спортом (МКОУ ООШ с. Т.В. Гоньба) профинансированы расходы на сумму 1996,5 тыс. рублей</a:t>
          </a:r>
          <a:r>
            <a:rPr lang="ru-RU" sz="9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.</a:t>
          </a:r>
        </a:p>
        <a:p xmlns:a="http://schemas.openxmlformats.org/drawingml/2006/main">
          <a:pPr algn="just"/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  Расходы за счет средств областного бюджета на реализацию мер, направленных на выполнение предписаний надзорных органов и приведение зданий в соответствии с требованиями, предъявляемыми к безопасности в процессе эксплуатации, в муниципальных общеобразовательных организациях составили 2 743,5 тыс. рублей.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 </a:t>
          </a:r>
          <a:r>
            <a:rPr lang="ru-RU" sz="9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Ремонтные работы проведены в следующих общеобразовательных организациях: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им. генерал-лейтенанта В.Г.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Асапова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597,5 тыс. рублей (проведены работы по обследованию технического состояния фасада здания, работы по ремонту кабинетов)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с. Б.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Китяк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1 101,2 тыс.рублей (замена окон, ремонт кровли)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с. Н.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Смаиль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129,7 тыс. рублей (ремонт фасада и фундамента); 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с. Рожки – 95,5 тыс. рублей (чистка и ремонт канализации);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Каксинвай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287,1тыс. рублей (ремонт жаротрубного котла, изготовление и установка входной двери);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СОШ № 2 – 770,1 тыс. рублей (ремонт здания(фасада), ремонт кабинетов, коридора))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д.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Кинерь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864,9 тыс. рублей (капитальный ремонт здания, прокладка трубопровода, ремонт системы электроснабжения);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Мари-Малмыж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519,1 тыс. рублей (установка ограждения территории школы, замена оконных блоков, ремонт отопления);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Ральники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– 95,5 тыс. рублей (текущий ремонт);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Старая Тушка – 1 722,8 тыс. рублей (разработка ПСД, капитальный ремонт здания, ремонт электропроводки, канализации);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- МКОУ ООШ с. Тат-Верх-Гоньба – 170,1 тыс. рублей (изготовление и монтаж оконных блоков);</a:t>
          </a:r>
        </a:p>
        <a:p xmlns:a="http://schemas.openxmlformats.org/drawingml/2006/main"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       Расходы на благоустройство зданий муниципальных общеобразовательных организаций в целях соблюдения требований к воздушно тепловому режиму, водоснабжению и канализации составили         2 236,6 тыс.рублей. (Работы проведены в МКОУ ООШ д. 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Кинерь</a:t>
          </a:r>
          <a:r>
            <a:rPr lang="ru-RU" sz="900" dirty="0">
              <a:solidFill>
                <a:schemeClr val="dk1"/>
              </a:solidFill>
              <a:latin typeface="+mn-lt"/>
              <a:ea typeface="+mn-ea"/>
              <a:cs typeface="+mn-cs"/>
            </a:rPr>
            <a:t> и МКОУ ООШ с. Ст. Тушка)</a:t>
          </a: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>
            <a:solidFill>
              <a:schemeClr val="dk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0.048</cdr:x>
      <cdr:y>0.78303</cdr:y>
    </cdr:from>
    <cdr:to>
      <cdr:x>0.6</cdr:x>
      <cdr:y>0.95169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680520"/>
          <a:ext cx="4968552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i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063CE-22C0-439F-96C4-DA1CA05A484B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2F7DC-BD71-4F89-B36C-0CD00ACD0B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0230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31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A43FAE-1B81-48F9-9E00-65A12E21C346}" type="datetimeFigureOut">
              <a:rPr lang="ru-RU" smtClean="0"/>
              <a:pPr/>
              <a:t>28.04.2022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22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microsoft.com/office/2007/relationships/diagramDrawing" Target="../diagrams/drawin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669359"/>
            <a:ext cx="6400800" cy="16728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13375"/>
          </a:xfrm>
          <a:solidFill>
            <a:schemeClr val="bg2"/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Отчет </a:t>
            </a:r>
            <a:r>
              <a:rPr lang="ru-RU" sz="5400" b="1" dirty="0">
                <a:solidFill>
                  <a:schemeClr val="tx1"/>
                </a:solidFill>
              </a:rPr>
              <a:t>об исполнении </a:t>
            </a:r>
            <a:r>
              <a:rPr lang="ru-RU" sz="5400" b="1" dirty="0" smtClean="0">
                <a:solidFill>
                  <a:schemeClr val="tx1"/>
                </a:solidFill>
              </a:rPr>
              <a:t>бюджета </a:t>
            </a:r>
            <a:r>
              <a:rPr lang="ru-RU" sz="5400" b="1" dirty="0">
                <a:solidFill>
                  <a:schemeClr val="tx1"/>
                </a:solidFill>
              </a:rPr>
              <a:t>Малмыжского муниципального района </a:t>
            </a:r>
            <a:r>
              <a:rPr lang="ru-RU" sz="5400" b="1" dirty="0" smtClean="0">
                <a:solidFill>
                  <a:schemeClr val="tx1"/>
                </a:solidFill>
              </a:rPr>
              <a:t>за 2021 год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357694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lum bright="16000" contrast="18000"/>
          </a:blip>
          <a:srcRect/>
          <a:stretch>
            <a:fillRect/>
          </a:stretch>
        </p:blipFill>
        <p:spPr bwMode="auto">
          <a:xfrm>
            <a:off x="3143240" y="4357694"/>
            <a:ext cx="2786082" cy="2181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357694"/>
            <a:ext cx="271464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ontrols>
      <p:control spid="1043" name="SapphireHiddenControl" r:id="rId2" imgW="6095880" imgH="4067280"/>
    </p:controls>
    <p:extLst>
      <p:ext uri="{BB962C8B-B14F-4D97-AF65-F5344CB8AC3E}">
        <p14:creationId xmlns:p14="http://schemas.microsoft.com/office/powerpoint/2010/main" xmlns="" val="182955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429552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Неналоговые доходы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1142984"/>
          <a:ext cx="8643998" cy="4278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5643570" y="3643314"/>
            <a:ext cx="1914532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30 862,3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28926" y="3786190"/>
            <a:ext cx="185738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25 570,5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857752" y="3214686"/>
            <a:ext cx="928694" cy="285752"/>
          </a:xfrm>
          <a:prstGeom prst="straightConnector1">
            <a:avLst/>
          </a:prstGeom>
          <a:ln w="603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4477398">
            <a:off x="5038835" y="2490920"/>
            <a:ext cx="507831" cy="951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200" b="1" dirty="0" smtClean="0"/>
              <a:t>+ 5 291,8 </a:t>
            </a:r>
            <a:r>
              <a:rPr lang="ru-RU" sz="900" b="1" dirty="0" smtClean="0"/>
              <a:t>тыс.руб.</a:t>
            </a:r>
            <a:endParaRPr lang="ru-RU" sz="9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230432023"/>
              </p:ext>
            </p:extLst>
          </p:nvPr>
        </p:nvGraphicFramePr>
        <p:xfrm>
          <a:off x="0" y="-785842"/>
          <a:ext cx="9144002" cy="7643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0"/>
                <a:gridCol w="1224136"/>
                <a:gridCol w="1152128"/>
                <a:gridCol w="792088"/>
                <a:gridCol w="1080120"/>
                <a:gridCol w="864096"/>
                <a:gridCol w="1259634"/>
              </a:tblGrid>
              <a:tr h="111259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на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плана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Рост (снижение) поступлений в 2021 году к 2020 году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6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%</a:t>
                      </a:r>
                      <a:endParaRPr kumimoji="0" lang="ru-RU" sz="12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</a:t>
                      </a:r>
                      <a:r>
                        <a:rPr kumimoji="0" lang="ru-RU" sz="12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сумме</a:t>
                      </a:r>
                      <a:endParaRPr kumimoji="0" lang="ru-RU" sz="12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840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НЕНАЛОГОВЫЕ ДОХОДЫ ВСЕГО, в т.ч.: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30796,1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30862,3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25570,5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120,7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/>
                          <a:ea typeface="Times New Roman"/>
                          <a:cs typeface="Times New Roman"/>
                        </a:rPr>
                        <a:t>5 291,8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7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аренда земли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2575,4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2605,1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101,2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2346,4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111,0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258,6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аренда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4733,4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4748,0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4280,2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110,9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467,8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122,5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116,7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99,3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123,5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23,3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2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139,6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139,6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39,3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355,1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20965,2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20969,3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15251,7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137,5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5 717,5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1123,1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1122,6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1532,6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73,2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-410,0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7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-30,0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-30,0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975,8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-3,1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-1 005,8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земли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313,8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313,8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226,2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138,7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87,6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2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штрафов, санкций и иных сумм в возмещение ущерба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792,6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803,6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101,4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815,9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-12,2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2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Прочие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77,9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67,9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87,2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В 2,1 раза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64,7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54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000" dirty="0" smtClean="0"/>
              <a:t>Динамика недоимки  по налоговым платежам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87709950"/>
              </p:ext>
            </p:extLst>
          </p:nvPr>
        </p:nvGraphicFramePr>
        <p:xfrm>
          <a:off x="0" y="1096962"/>
          <a:ext cx="8928100" cy="5761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3213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Малмыжского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 по расходам за 2021 год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285992"/>
            <a:ext cx="1843094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2500306"/>
            <a:ext cx="1785950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514351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план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86578" y="514351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факт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86117" y="3143248"/>
            <a:ext cx="29289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Процент исполнения </a:t>
            </a:r>
            <a:r>
              <a:rPr lang="ru-RU" sz="3200" b="1" dirty="0" smtClean="0">
                <a:solidFill>
                  <a:srgbClr val="00B050"/>
                </a:solidFill>
              </a:rPr>
              <a:t>98,9%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3214686"/>
            <a:ext cx="1571636" cy="9286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550 832,84 </a:t>
            </a:r>
            <a:r>
              <a:rPr lang="ru-RU" dirty="0" smtClean="0">
                <a:solidFill>
                  <a:schemeClr val="tx1"/>
                </a:solidFill>
              </a:rPr>
              <a:t>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3214686"/>
            <a:ext cx="1500198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544 570,40 </a:t>
            </a:r>
            <a:r>
              <a:rPr lang="ru-RU" dirty="0" smtClean="0">
                <a:solidFill>
                  <a:schemeClr val="tx1"/>
                </a:solidFill>
              </a:rPr>
              <a:t>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2071678"/>
            <a:ext cx="1285884" cy="914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1353867" y="214290"/>
            <a:ext cx="6357982" cy="2143140"/>
          </a:xfrm>
          <a:prstGeom prst="downArrowCallout">
            <a:avLst/>
          </a:prstGeom>
          <a:solidFill>
            <a:schemeClr val="accent5">
              <a:lumMod val="40000"/>
              <a:lumOff val="60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 реализацию муниципальных программ направлено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одним скругленным углом 2"/>
          <p:cNvSpPr/>
          <p:nvPr/>
        </p:nvSpPr>
        <p:spPr>
          <a:xfrm rot="10800000" flipV="1">
            <a:off x="2357422" y="2357430"/>
            <a:ext cx="4286280" cy="1071570"/>
          </a:xfrm>
          <a:prstGeom prst="round1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542 783,4 </a:t>
            </a:r>
            <a:r>
              <a:rPr lang="ru-RU" sz="2400" b="1" dirty="0" smtClean="0">
                <a:solidFill>
                  <a:schemeClr val="tx1"/>
                </a:solidFill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или</a:t>
            </a:r>
            <a:r>
              <a:rPr lang="ru-RU" sz="2800" b="1" dirty="0" smtClean="0">
                <a:solidFill>
                  <a:schemeClr val="tx1"/>
                </a:solidFill>
              </a:rPr>
              <a:t> 99,7 %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929198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3500438"/>
            <a:ext cx="4786346" cy="28575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83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1008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Отраслевая структура расходов района за </a:t>
            </a:r>
            <a:r>
              <a:rPr lang="ru-RU" sz="2800" b="1" dirty="0" smtClean="0">
                <a:solidFill>
                  <a:schemeClr val="tx1"/>
                </a:solidFill>
              </a:rPr>
              <a:t>2021 </a:t>
            </a:r>
            <a:r>
              <a:rPr lang="ru-RU" sz="2800" b="1" dirty="0">
                <a:solidFill>
                  <a:schemeClr val="tx1"/>
                </a:solidFill>
              </a:rPr>
              <a:t>год в разрезе источников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47851821"/>
              </p:ext>
            </p:extLst>
          </p:nvPr>
        </p:nvGraphicFramePr>
        <p:xfrm>
          <a:off x="179388" y="1124744"/>
          <a:ext cx="8569325" cy="629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420"/>
                <a:gridCol w="792088"/>
                <a:gridCol w="2007674"/>
                <a:gridCol w="1520718"/>
                <a:gridCol w="1584425"/>
              </a:tblGrid>
              <a:tr h="66118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показателя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Утверждено сводной бюджетной росписью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Исполнено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Процент исполнения (%)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Общегосударственные</a:t>
                      </a:r>
                      <a:r>
                        <a:rPr lang="ru-RU" sz="1200" b="1" baseline="0" dirty="0" smtClean="0"/>
                        <a:t> вопросы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0100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44 154,16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43 540,04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98,6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Национальная безопасность и правоохранительная деятельность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0300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1 568,3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1 559,5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Национальная экономика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0400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41 045,78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39 937,5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97,3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64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Жилищно-коммунальное хозяйство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0500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139,9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139,9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029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Охрана окружающей среды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0600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24,17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24,17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Образование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0700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336 113,03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334 418,18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99,5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Культура и кинематография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0800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57 152,61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56 048,72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98,</a:t>
                      </a:r>
                      <a:r>
                        <a:rPr lang="ru-RU" sz="1200" b="1" dirty="0" smtClean="0"/>
                        <a:t>1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Здравоохранение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0900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305,30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305,24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Социальная политика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23 931,31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22 216,74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92,8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Физическая культура </a:t>
                      </a:r>
                      <a:r>
                        <a:rPr lang="ru-RU" sz="1200" b="1" baseline="0" dirty="0" smtClean="0"/>
                        <a:t>и спорт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1100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23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Обслуживание государственного и муниципального долга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1300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10,04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10,04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100,0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Межбюджетные</a:t>
                      </a:r>
                      <a:r>
                        <a:rPr lang="ru-RU" sz="1200" b="1" baseline="0" dirty="0" smtClean="0"/>
                        <a:t> трансферты общего характера бюджетам бюджетной системы РФ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1400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46 593,57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46 576,0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99,96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ВСЕГО</a:t>
                      </a:r>
                      <a:r>
                        <a:rPr lang="ru-RU" sz="1200" b="1" baseline="0" dirty="0" smtClean="0"/>
                        <a:t> РАСХОДОВ: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550</a:t>
                      </a:r>
                      <a:r>
                        <a:rPr lang="ru-RU" sz="1400" b="1" baseline="0" dirty="0" smtClean="0"/>
                        <a:t> 832,84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544 570,40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98,9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2881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/>
          <a:lstStyle/>
          <a:p>
            <a:r>
              <a:rPr lang="ru-RU" sz="3600" u="sng" dirty="0" smtClean="0"/>
              <a:t>Функциональная структура расходов</a:t>
            </a:r>
            <a:endParaRPr lang="ru-RU" sz="3600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6594633"/>
              </p:ext>
            </p:extLst>
          </p:nvPr>
        </p:nvGraphicFramePr>
        <p:xfrm>
          <a:off x="107504" y="620688"/>
          <a:ext cx="8928992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8891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05273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900" b="1" dirty="0">
                <a:solidFill>
                  <a:schemeClr val="tx1"/>
                </a:solidFill>
              </a:rPr>
              <a:t>Кассовый расход в разрезе КОСГУ бюджетной классификации</a:t>
            </a:r>
            <a:endParaRPr lang="ru-RU" sz="29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50446608"/>
              </p:ext>
            </p:extLst>
          </p:nvPr>
        </p:nvGraphicFramePr>
        <p:xfrm>
          <a:off x="214282" y="901681"/>
          <a:ext cx="8572560" cy="5956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034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907"/>
            <a:ext cx="8568952" cy="733797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Общегосударственные вопросы</a:t>
            </a:r>
            <a:endParaRPr lang="ru-RU" sz="4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0291505"/>
              </p:ext>
            </p:extLst>
          </p:nvPr>
        </p:nvGraphicFramePr>
        <p:xfrm>
          <a:off x="107504" y="0"/>
          <a:ext cx="8856984" cy="6697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scale_12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785794"/>
            <a:ext cx="3643339" cy="24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09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214290"/>
            <a:ext cx="7715304" cy="1214446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sz="3200" b="1" u="sng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71612"/>
            <a:ext cx="8429684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Расходы осуществлены в рамках целевой программы «Обеспечение безопасности  и жизнедеятельности населения Малмыжского района» и направлены на содержание едино дежурно-диспетчерской службы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1 559,4 тыс.руб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g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4786322"/>
            <a:ext cx="3929090" cy="2286016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4071934" y="3071810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714752"/>
            <a:ext cx="728667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Содержание единой дежурно-диспетчерской службы </a:t>
            </a:r>
            <a:r>
              <a:rPr lang="ru-RU" dirty="0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 и обслуживание системы оповещения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526791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5847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Национальная экономика ( 39 937,5 тыс.руб. или 97,3 % к уточненному плану)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428999"/>
          <a:ext cx="8229600" cy="2736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96"/>
                <a:gridCol w="1714512"/>
                <a:gridCol w="1714512"/>
                <a:gridCol w="1257280"/>
              </a:tblGrid>
              <a:tr h="77226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Фактическое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исполнение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% исполнения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6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Всего расходов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41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045,78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39 937,46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97,3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</a:tr>
              <a:tr h="356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Сельское хозяйство и рыболовство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515,57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260,57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50,54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6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Транспорт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3 081,3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3 081,3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100,0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761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Дорожное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хозяйство (дорожные фонды)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37 181,81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36 342,11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97,74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761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Другие вопросы в области</a:t>
                      </a:r>
                      <a:r>
                        <a:rPr lang="ru-RU" sz="12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национальной экономики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267,10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253,49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94,9</a:t>
                      </a:r>
                      <a:endParaRPr lang="ru-RU" sz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0034" y="1357298"/>
            <a:ext cx="8143932" cy="1928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Расходы осуществлялись в рамках 4 муниципальных программ: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«Обеспечение безопасности  и жизнедеятельности населения     </a:t>
            </a:r>
            <a:r>
              <a:rPr lang="ru-RU" dirty="0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«Развитие </a:t>
            </a:r>
            <a:r>
              <a:rPr lang="ru-RU" dirty="0" smtClean="0">
                <a:solidFill>
                  <a:schemeClr val="tx1"/>
                </a:solidFill>
              </a:rPr>
              <a:t>агропромыщленного</a:t>
            </a:r>
            <a:r>
              <a:rPr lang="ru-RU" dirty="0" smtClean="0">
                <a:solidFill>
                  <a:schemeClr val="tx1"/>
                </a:solidFill>
              </a:rPr>
              <a:t> комплекса в </a:t>
            </a:r>
            <a:r>
              <a:rPr lang="ru-RU" dirty="0" smtClean="0">
                <a:solidFill>
                  <a:schemeClr val="tx1"/>
                </a:solidFill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</a:rPr>
              <a:t> районе»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 «Развитие транспортной системы в </a:t>
            </a:r>
            <a:r>
              <a:rPr lang="ru-RU" dirty="0" smtClean="0">
                <a:solidFill>
                  <a:schemeClr val="tx1"/>
                </a:solidFill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</a:rPr>
              <a:t> районе»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 «Управление муниципальным имуществом»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1590664"/>
          </a:xfrm>
        </p:spPr>
        <p:txBody>
          <a:bodyPr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сельское хозяйств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285860"/>
            <a:ext cx="5495928" cy="4000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3" y="2000240"/>
            <a:ext cx="3343268" cy="412592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Расходы составили </a:t>
            </a:r>
            <a:r>
              <a:rPr lang="ru-RU" sz="2800" b="1" dirty="0" smtClean="0">
                <a:solidFill>
                  <a:schemeClr val="tx1"/>
                </a:solidFill>
              </a:rPr>
              <a:t>260,57</a:t>
            </a:r>
            <a:r>
              <a:rPr lang="ru-RU" sz="2000" b="1" dirty="0" smtClean="0">
                <a:solidFill>
                  <a:schemeClr val="tx1"/>
                </a:solidFill>
              </a:rPr>
              <a:t> тыс.рублей, которые направлены на возмещение процентной ставки по инвестиционным кредитам сельхозпроизводителям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285728"/>
            <a:ext cx="3286148" cy="15716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Сельское хозяйство и рыболовство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285728"/>
            <a:ext cx="4929222" cy="45005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 2021 году в целях создания условий для предоставления транспортных услуг населению в границах </a:t>
            </a:r>
            <a:r>
              <a:rPr lang="ru-RU" sz="2800" dirty="0" smtClean="0">
                <a:solidFill>
                  <a:schemeClr val="tx1"/>
                </a:solidFill>
              </a:rPr>
              <a:t>Малмыжского</a:t>
            </a:r>
            <a:r>
              <a:rPr lang="ru-RU" sz="2800" dirty="0" smtClean="0">
                <a:solidFill>
                  <a:schemeClr val="tx1"/>
                </a:solidFill>
              </a:rPr>
              <a:t> района по подразделу </a:t>
            </a:r>
            <a:r>
              <a:rPr lang="ru-RU" sz="2800" b="1" i="1" dirty="0" smtClean="0">
                <a:solidFill>
                  <a:schemeClr val="tx1"/>
                </a:solidFill>
              </a:rPr>
              <a:t>«ТРАНСПОРТ» освоено </a:t>
            </a:r>
            <a:r>
              <a:rPr lang="ru-RU" sz="2800" b="1" i="1" dirty="0" smtClean="0">
                <a:solidFill>
                  <a:srgbClr val="FF0000"/>
                </a:solidFill>
              </a:rPr>
              <a:t>3 081,3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</a:rPr>
              <a:t>тыс. рублей</a:t>
            </a:r>
            <a:r>
              <a:rPr lang="ru-RU" sz="3200" b="1" i="1" dirty="0" smtClean="0">
                <a:solidFill>
                  <a:schemeClr val="tx1"/>
                </a:solidFill>
              </a:rPr>
              <a:t>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2" y="0"/>
            <a:ext cx="9140627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914485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700987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s://xn--80ad9akg2d.xn--p1ai/files/images/items/9/9706zeb02be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6"/>
            <a:ext cx="3214710" cy="23574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57554" y="785794"/>
            <a:ext cx="5643602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Подраздел 0503 «Благоустройство»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928934"/>
            <a:ext cx="7643866" cy="24288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составили </a:t>
            </a:r>
            <a:r>
              <a:rPr lang="ru-RU" sz="2400" b="1" dirty="0" smtClean="0">
                <a:solidFill>
                  <a:srgbClr val="FF0000"/>
                </a:solidFill>
              </a:rPr>
              <a:t>139,9 тыс.рублей</a:t>
            </a:r>
            <a:r>
              <a:rPr lang="ru-RU" sz="2400" b="1" dirty="0" smtClean="0">
                <a:solidFill>
                  <a:schemeClr val="tx1"/>
                </a:solidFill>
              </a:rPr>
              <a:t>, на создание площадок накопления твердых коммунальных отходов  за счет </a:t>
            </a:r>
            <a:r>
              <a:rPr lang="ru-RU" sz="2400" b="1" u="sng" dirty="0" smtClean="0">
                <a:solidFill>
                  <a:schemeClr val="tx1"/>
                </a:solidFill>
              </a:rPr>
              <a:t>средств областного бюджета</a:t>
            </a:r>
            <a:r>
              <a:rPr lang="ru-RU" sz="2400" b="1" dirty="0" smtClean="0">
                <a:solidFill>
                  <a:schemeClr val="tx1"/>
                </a:solidFill>
              </a:rPr>
              <a:t> направлено </a:t>
            </a:r>
            <a:r>
              <a:rPr lang="ru-RU" sz="2400" b="1" dirty="0" smtClean="0">
                <a:solidFill>
                  <a:srgbClr val="FF0000"/>
                </a:solidFill>
              </a:rPr>
              <a:t>132,9 тыс.рублей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214290"/>
          <a:ext cx="600076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1571604" y="2428868"/>
            <a:ext cx="3000396" cy="128588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ОБРАЗОВАНИЕ 334 418,18 тыс.руб.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464579" y="1821645"/>
            <a:ext cx="1071570" cy="1588"/>
          </a:xfrm>
          <a:prstGeom prst="line">
            <a:avLst/>
          </a:prstGeom>
          <a:ln w="34925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714744" y="2214554"/>
            <a:ext cx="500066" cy="285752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00562" y="3357562"/>
            <a:ext cx="500066" cy="42862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536017" y="4321975"/>
            <a:ext cx="928694" cy="158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785786" y="3214686"/>
            <a:ext cx="714380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1714480" y="2071678"/>
            <a:ext cx="642942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89002413"/>
              </p:ext>
            </p:extLst>
          </p:nvPr>
        </p:nvGraphicFramePr>
        <p:xfrm>
          <a:off x="0" y="-357214"/>
          <a:ext cx="10358478" cy="7620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олова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357298"/>
            <a:ext cx="3357586" cy="1597496"/>
          </a:xfrm>
        </p:spPr>
      </p:pic>
      <p:pic>
        <p:nvPicPr>
          <p:cNvPr id="15362" name="Picture 2" descr="https://gubdaily.ru/wp-content/uploads/2020/12/sh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357298"/>
            <a:ext cx="3286148" cy="16430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357166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Обеспечение бесплатным горячим, здоровым питанием всех учащихся начальной школы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142852"/>
            <a:ext cx="4000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Ежемесячное денежное вознаграждение за классное руководство педагогическим работникам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357562"/>
            <a:ext cx="3429024" cy="300039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44" y="3643314"/>
            <a:ext cx="3000396" cy="8572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Расходы в 2021 году </a:t>
            </a:r>
          </a:p>
          <a:p>
            <a:pPr algn="ctr"/>
            <a:r>
              <a:rPr lang="ru-RU" sz="2000" b="1" dirty="0" smtClean="0"/>
              <a:t>7 314,2 тыс.рублей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42976" y="4929198"/>
            <a:ext cx="2857520" cy="10001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Охват бесплатным горячим питанием обучающихся, получающих начальное образование составил 100%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3286124"/>
            <a:ext cx="3500462" cy="300039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57752" y="3643314"/>
            <a:ext cx="2857520" cy="8572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Расходы в 2021 году      13 154,3 тыс.рублей</a:t>
            </a:r>
            <a:endParaRPr lang="ru-RU" sz="20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00826" y="4786322"/>
            <a:ext cx="2357454" cy="114300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Доля педагогов общеобразовательных организаций, получивших вознаграждение за классное руководство составила 100%</a:t>
            </a:r>
            <a:endParaRPr lang="ru-RU" sz="1200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1072332" y="3285330"/>
            <a:ext cx="571504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000232" y="4714884"/>
            <a:ext cx="42862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572132" y="3357562"/>
            <a:ext cx="571504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7000892" y="4643446"/>
            <a:ext cx="285752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400684" cy="15001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доп образ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215074" cy="3929066"/>
          </a:xfrm>
        </p:spPr>
      </p:pic>
      <p:sp>
        <p:nvSpPr>
          <p:cNvPr id="5" name="Прямоугольник 4"/>
          <p:cNvSpPr/>
          <p:nvPr/>
        </p:nvSpPr>
        <p:spPr>
          <a:xfrm>
            <a:off x="6429388" y="857232"/>
            <a:ext cx="2428892" cy="12715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21 985,6 </a:t>
            </a:r>
            <a:r>
              <a:rPr lang="ru-RU" sz="2800" b="1" dirty="0" smtClean="0">
                <a:solidFill>
                  <a:schemeClr val="tx1"/>
                </a:solidFill>
              </a:rPr>
              <a:t>тыс.рублей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572008"/>
            <a:ext cx="6786610" cy="10715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рамках федерального проекта «Культурная среда» проведены работы по ремонту здания МКОУ ДО </a:t>
            </a:r>
            <a:r>
              <a:rPr lang="ru-RU" b="1" dirty="0" smtClean="0">
                <a:solidFill>
                  <a:schemeClr val="tx1"/>
                </a:solidFill>
              </a:rPr>
              <a:t>Малмыжская</a:t>
            </a:r>
            <a:r>
              <a:rPr lang="ru-RU" b="1" dirty="0" smtClean="0">
                <a:solidFill>
                  <a:schemeClr val="tx1"/>
                </a:solidFill>
              </a:rPr>
              <a:t> детская школа искусств Кировской области на сумму 2 665,7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72008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Культура и кинематография</a:t>
            </a:r>
            <a:endParaRPr lang="ru-RU" u="sng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5044257"/>
              </p:ext>
            </p:extLst>
          </p:nvPr>
        </p:nvGraphicFramePr>
        <p:xfrm>
          <a:off x="35496" y="908720"/>
          <a:ext cx="6696744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764704"/>
            <a:ext cx="4178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56 048,72 тыс. руб.</a:t>
            </a:r>
            <a:endParaRPr lang="ru-RU" sz="3200" b="1" i="1" dirty="0"/>
          </a:p>
        </p:txBody>
      </p:sp>
      <p:pic>
        <p:nvPicPr>
          <p:cNvPr id="6" name="Рисунок 5" descr="культур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929320" y="1428736"/>
            <a:ext cx="3214679" cy="25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30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b="1" u="sng" dirty="0" smtClean="0"/>
              <a:t>Социальная политика</a:t>
            </a:r>
            <a:endParaRPr lang="ru-RU" b="1" u="sng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01274234"/>
              </p:ext>
            </p:extLst>
          </p:nvPr>
        </p:nvGraphicFramePr>
        <p:xfrm>
          <a:off x="0" y="620688"/>
          <a:ext cx="9036496" cy="6153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958" y="642918"/>
            <a:ext cx="36724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Расходы по разделу 1000 «Социальная политика» составили </a:t>
            </a:r>
            <a:r>
              <a:rPr lang="ru-RU" sz="3200" b="1" i="1" u="sng" dirty="0" smtClean="0"/>
              <a:t>22 216,7 </a:t>
            </a:r>
            <a:r>
              <a:rPr lang="ru-RU" sz="2800" b="1" i="1" dirty="0" smtClean="0"/>
              <a:t>тыс. руб., в том числе:</a:t>
            </a:r>
            <a:endParaRPr lang="ru-RU" sz="2800" b="1" i="1" dirty="0"/>
          </a:p>
        </p:txBody>
      </p:sp>
      <p:pic>
        <p:nvPicPr>
          <p:cNvPr id="6" name="Рисунок 5" descr="пенс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10438" y="714356"/>
            <a:ext cx="1733562" cy="928695"/>
          </a:xfrm>
          <a:prstGeom prst="rect">
            <a:avLst/>
          </a:prstGeom>
        </p:spPr>
      </p:pic>
      <p:pic>
        <p:nvPicPr>
          <p:cNvPr id="7" name="Рисунок 6" descr="ЖКХ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2071678"/>
            <a:ext cx="1643074" cy="1023410"/>
          </a:xfrm>
          <a:prstGeom prst="rect">
            <a:avLst/>
          </a:prstGeom>
        </p:spPr>
      </p:pic>
      <p:pic>
        <p:nvPicPr>
          <p:cNvPr id="10" name="Рисунок 9" descr="семь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43835" y="3571876"/>
            <a:ext cx="1714512" cy="100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0071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45719"/>
          </a:xfrm>
        </p:spPr>
        <p:txBody>
          <a:bodyPr/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  <a:solidFill>
            <a:schemeClr val="bg1">
              <a:alpha val="49000"/>
            </a:schemeClr>
          </a:solidFill>
        </p:spPr>
        <p:txBody>
          <a:bodyPr/>
          <a:lstStyle/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В течение года в решение районной Думы «Об утверждении бюджета муниципального образования Малмыжский муниципальный район Кировской области на 2021 год и плановый период 2022 и 2023 годов» внесено  5 изменений, в результате которых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564904"/>
            <a:ext cx="2736304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</a:t>
            </a:r>
            <a:r>
              <a:rPr lang="ru-RU" dirty="0" smtClean="0">
                <a:solidFill>
                  <a:schemeClr val="tx1"/>
                </a:solidFill>
              </a:rPr>
              <a:t>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519 577,8 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2564904"/>
            <a:ext cx="2808312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535 015,31 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>
            <a:stCxn id="4" idx="3"/>
            <a:endCxn id="5" idx="1"/>
          </p:cNvCxnSpPr>
          <p:nvPr/>
        </p:nvCxnSpPr>
        <p:spPr>
          <a:xfrm>
            <a:off x="3059832" y="3140968"/>
            <a:ext cx="273630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3848" y="25649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+ 15 437,51 тыс. руб.</a:t>
            </a:r>
            <a:endParaRPr lang="ru-RU" b="1" dirty="0"/>
          </a:p>
        </p:txBody>
      </p:sp>
      <p:cxnSp>
        <p:nvCxnSpPr>
          <p:cNvPr id="10" name="Прямая соединительная линия 9"/>
          <p:cNvCxnSpPr>
            <a:stCxn id="4" idx="1"/>
          </p:cNvCxnSpPr>
          <p:nvPr/>
        </p:nvCxnSpPr>
        <p:spPr>
          <a:xfrm flipH="1">
            <a:off x="107504" y="3140968"/>
            <a:ext cx="21602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504" y="3140968"/>
            <a:ext cx="0" cy="18002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504" y="4221088"/>
            <a:ext cx="28803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07504" y="4941168"/>
            <a:ext cx="28803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95536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113 833,90тыс.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4725144"/>
            <a:ext cx="2664296" cy="6120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404 990,42 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>
            <a:stCxn id="5" idx="3"/>
          </p:cNvCxnSpPr>
          <p:nvPr/>
        </p:nvCxnSpPr>
        <p:spPr>
          <a:xfrm>
            <a:off x="8604448" y="314096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892480" y="3140968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8604448" y="4257092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8604448" y="5013176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922193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114 396,49 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932859" y="4689140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419 903,15 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cxnSp>
        <p:nvCxnSpPr>
          <p:cNvPr id="34" name="Прямая со стрелкой 33"/>
          <p:cNvCxnSpPr>
            <a:stCxn id="18" idx="3"/>
            <a:endCxn id="28" idx="1"/>
          </p:cNvCxnSpPr>
          <p:nvPr/>
        </p:nvCxnSpPr>
        <p:spPr>
          <a:xfrm>
            <a:off x="3059832" y="4257092"/>
            <a:ext cx="286236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9" idx="3"/>
            <a:endCxn id="29" idx="1"/>
          </p:cNvCxnSpPr>
          <p:nvPr/>
        </p:nvCxnSpPr>
        <p:spPr>
          <a:xfrm flipV="1">
            <a:off x="3059832" y="5013176"/>
            <a:ext cx="2873027" cy="1800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347864" y="378904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+ 562,59тыс. руб.</a:t>
            </a:r>
            <a:endParaRPr lang="ru-RU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286116" y="458112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+ 14 912,73 тыс. 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23528" y="5517232"/>
            <a:ext cx="2736304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526 824,94 тыс. руб.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92849" y="5536629"/>
            <a:ext cx="2664296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550 832,84 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6" name="Прямая со стрелкой 45"/>
          <p:cNvCxnSpPr>
            <a:stCxn id="43" idx="3"/>
            <a:endCxn id="44" idx="1"/>
          </p:cNvCxnSpPr>
          <p:nvPr/>
        </p:nvCxnSpPr>
        <p:spPr>
          <a:xfrm>
            <a:off x="3059832" y="6057292"/>
            <a:ext cx="2833017" cy="1939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491880" y="5517232"/>
            <a:ext cx="2294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+ 24 007,9 тыс. руб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957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547290596"/>
              </p:ext>
            </p:extLst>
          </p:nvPr>
        </p:nvGraphicFramePr>
        <p:xfrm>
          <a:off x="107504" y="188640"/>
          <a:ext cx="8784976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5547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4500" dirty="0" smtClean="0"/>
              <a:t>Физическая культура и спорт</a:t>
            </a:r>
            <a:endParaRPr lang="ru-RU" sz="4500" dirty="0"/>
          </a:p>
        </p:txBody>
      </p:sp>
      <p:pic>
        <p:nvPicPr>
          <p:cNvPr id="5" name="Содержимое 4" descr="спорт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42000" contrast="3000"/>
          </a:blip>
          <a:stretch>
            <a:fillRect/>
          </a:stretch>
        </p:blipFill>
        <p:spPr>
          <a:xfrm>
            <a:off x="0" y="1285860"/>
            <a:ext cx="9144000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Овал 3"/>
          <p:cNvSpPr/>
          <p:nvPr/>
        </p:nvSpPr>
        <p:spPr>
          <a:xfrm>
            <a:off x="4286248" y="1214422"/>
            <a:ext cx="3643338" cy="15716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99,7 тыс.руб.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7504" y="714356"/>
          <a:ext cx="9036496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0"/>
            <a:ext cx="8001056" cy="642918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929586" y="357166"/>
            <a:ext cx="1628780" cy="7143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46 576,0 </a:t>
            </a:r>
            <a:r>
              <a:rPr lang="ru-RU" dirty="0" smtClean="0">
                <a:solidFill>
                  <a:schemeClr val="tx1"/>
                </a:solidFill>
              </a:rPr>
              <a:t>тыс.руб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Левая круглая скобка 7"/>
          <p:cNvSpPr/>
          <p:nvPr/>
        </p:nvSpPr>
        <p:spPr>
          <a:xfrm>
            <a:off x="857224" y="857232"/>
            <a:ext cx="71438" cy="5429288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4-конечная звезда 5"/>
          <p:cNvSpPr/>
          <p:nvPr/>
        </p:nvSpPr>
        <p:spPr>
          <a:xfrm>
            <a:off x="1071538" y="5429264"/>
            <a:ext cx="818888" cy="818888"/>
          </a:xfrm>
          <a:prstGeom prst="star4">
            <a:avLst/>
          </a:prstGeom>
          <a:solidFill>
            <a:srgbClr val="FF0000">
              <a:alpha val="43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7572428" cy="91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Предоставление бюджетного кредита из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бюджета </a:t>
            </a:r>
            <a:r>
              <a:rPr lang="ru-RU" sz="2400" b="1" dirty="0" smtClean="0">
                <a:solidFill>
                  <a:schemeClr val="tx1"/>
                </a:solidFill>
              </a:rPr>
              <a:t>Малмыжского</a:t>
            </a:r>
            <a:r>
              <a:rPr lang="ru-RU" sz="2400" b="1" dirty="0" smtClean="0">
                <a:solidFill>
                  <a:schemeClr val="tx1"/>
                </a:solidFill>
              </a:rPr>
              <a:t> района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43042" y="1928802"/>
            <a:ext cx="5929354" cy="18573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2000240"/>
            <a:ext cx="41434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 ноябре 2021 года на покрытие кассового разрыва предоставлен</a:t>
            </a:r>
          </a:p>
          <a:p>
            <a:pPr algn="ctr"/>
            <a:r>
              <a:rPr lang="ru-RU" b="1" dirty="0" smtClean="0"/>
              <a:t>  бюджетный кредит </a:t>
            </a:r>
            <a:r>
              <a:rPr lang="ru-RU" b="1" dirty="0" smtClean="0"/>
              <a:t>Большекитякскому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сельскому поселению</a:t>
            </a:r>
          </a:p>
          <a:p>
            <a:pPr algn="ctr"/>
            <a:r>
              <a:rPr lang="ru-RU" b="1" dirty="0" smtClean="0"/>
              <a:t>400,0 тыс. рублей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14290"/>
            <a:ext cx="8136904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Дефицит бюджета и муниципальный долг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357694"/>
            <a:ext cx="8136904" cy="22145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 итогам работы за 2021 год получен </a:t>
            </a:r>
            <a:r>
              <a:rPr lang="ru-RU" sz="3200" b="1" u="sng" dirty="0" smtClean="0">
                <a:solidFill>
                  <a:schemeClr val="tx1"/>
                </a:solidFill>
              </a:rPr>
              <a:t>дефицит </a:t>
            </a:r>
            <a:r>
              <a:rPr lang="ru-RU" sz="2400" dirty="0" smtClean="0">
                <a:solidFill>
                  <a:schemeClr val="tx1"/>
                </a:solidFill>
              </a:rPr>
              <a:t>бюджета в сумме </a:t>
            </a:r>
            <a:r>
              <a:rPr lang="ru-RU" sz="2800" b="1" u="sng" dirty="0" smtClean="0">
                <a:solidFill>
                  <a:schemeClr val="tx1"/>
                </a:solidFill>
              </a:rPr>
              <a:t>11 161,89</a:t>
            </a:r>
            <a:r>
              <a:rPr lang="ru-RU" sz="2400" u="sng" dirty="0" smtClean="0">
                <a:solidFill>
                  <a:schemeClr val="tx1"/>
                </a:solidFill>
              </a:rPr>
              <a:t> тыс. руб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Муниципальный долг </a:t>
            </a:r>
            <a:r>
              <a:rPr lang="ru-RU" sz="2400" dirty="0" smtClean="0">
                <a:solidFill>
                  <a:schemeClr val="tx1"/>
                </a:solidFill>
              </a:rPr>
              <a:t>Малмыжского</a:t>
            </a:r>
            <a:r>
              <a:rPr lang="ru-RU" sz="2400" dirty="0" smtClean="0">
                <a:solidFill>
                  <a:schemeClr val="tx1"/>
                </a:solidFill>
              </a:rPr>
              <a:t> района равен       </a:t>
            </a:r>
            <a:r>
              <a:rPr lang="ru-RU" sz="2400" b="1" dirty="0" smtClean="0">
                <a:solidFill>
                  <a:schemeClr val="tx1"/>
                </a:solidFill>
              </a:rPr>
              <a:t>5 582,26 </a:t>
            </a:r>
            <a:r>
              <a:rPr lang="ru-RU" sz="2400" dirty="0" smtClean="0">
                <a:solidFill>
                  <a:schemeClr val="tx1"/>
                </a:solidFill>
              </a:rPr>
              <a:t>тыс.рублей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714488"/>
            <a:ext cx="7715304" cy="8572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Кредиты кредитных организаций 7000,00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4394199" y="2820983"/>
            <a:ext cx="35719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500166" y="3000372"/>
            <a:ext cx="6072230" cy="50006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Погашение кредита 1 417,74 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4179092" y="3893347"/>
            <a:ext cx="785819" cy="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8675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спасиб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32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714512"/>
          </a:xfrm>
        </p:spPr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Основные показатели бюджета района за 2021 год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94063019"/>
              </p:ext>
            </p:extLst>
          </p:nvPr>
        </p:nvGraphicFramePr>
        <p:xfrm>
          <a:off x="142844" y="2214554"/>
          <a:ext cx="8858312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576"/>
                <a:gridCol w="1857574"/>
                <a:gridCol w="1929019"/>
                <a:gridCol w="1371481"/>
                <a:gridCol w="1771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Первоначальный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% к уточненному плану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Доходы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– всего,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из них: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519 577,8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535 015,31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533 408,51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налоговые, неналоговые доходы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113 833,9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114 396,49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115 304,30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безвозмездные поступления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404 990,42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419 903,15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417 388,54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2. Расходы - всего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526 824,94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550 832,84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544 570,40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98,9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578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548680"/>
          </a:xfrm>
        </p:spPr>
        <p:txBody>
          <a:bodyPr/>
          <a:lstStyle/>
          <a:p>
            <a:r>
              <a:rPr lang="ru-RU" sz="3600" dirty="0" smtClean="0"/>
              <a:t>Основные виды доходов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79917805"/>
              </p:ext>
            </p:extLst>
          </p:nvPr>
        </p:nvGraphicFramePr>
        <p:xfrm>
          <a:off x="-32" y="404667"/>
          <a:ext cx="9144032" cy="737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1428760"/>
                <a:gridCol w="1357322"/>
                <a:gridCol w="1000132"/>
                <a:gridCol w="1142976"/>
              </a:tblGrid>
              <a:tr h="561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 показателя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Первоначальный план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увеличения (снижения)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увеличения, снижения плана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69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Налоговые доходы всего, в том числе: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79274,6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83600,4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4325,8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34676,70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35389,9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713,23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102,1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уплаты акцизов на нефтепродукты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6564,70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6688,3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123,6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101,9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1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УСН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28485,0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30264,4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1779,4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106,2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5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единый налог на вмененный доход для отдельных видов деятельности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1689,0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1719,1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30,1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101,8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314,50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-211,5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95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723,0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2119,3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1396,3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 2,9 раза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организаций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5482,7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5835,7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353,0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106,4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1339,0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1480,7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141,70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110,6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Неналоговые доходы всего, в том числе: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34559,3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30796,1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-3763,2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89,1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Доходы, полученные от предоставления бюджетных кредитов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0,03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0,03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9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аренда земли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2330,3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2575,4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245,1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110,5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аренда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4799,4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4733,4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-65,97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98,6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25,1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131,4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105,0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139,6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34,6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133,0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25408,8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20965,2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-4443,6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82,5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1299,2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1123,1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-176,1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86,4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-30,0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-30,0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земли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33,5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313,8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280,3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 9,3 раза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доходы от штрафов, санкций и иных сумм в возмещение ущерба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503,1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792,6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289,5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157,5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Прочие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Times New Roman"/>
                        </a:rPr>
                        <a:t>77,9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77,9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поступления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405743,9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420618,8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14874,9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103,7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доходов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519577,8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535015,3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Times New Roman"/>
                        </a:rPr>
                        <a:t>15437,5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9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/>
          <a:lstStyle/>
          <a:p>
            <a:r>
              <a:rPr lang="ru-RU" sz="4000" dirty="0" smtClean="0"/>
              <a:t>Поступление налоговых доходов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04498013"/>
              </p:ext>
            </p:extLst>
          </p:nvPr>
        </p:nvGraphicFramePr>
        <p:xfrm>
          <a:off x="0" y="593304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548680"/>
            <a:ext cx="3821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84 442,0 тыс. руб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370805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  <a:solidFill>
            <a:srgbClr val="FFFFCC"/>
          </a:solidFill>
        </p:spPr>
        <p:txBody>
          <a:bodyPr/>
          <a:lstStyle/>
          <a:p>
            <a:r>
              <a:rPr lang="ru-RU" sz="2800" b="1" dirty="0" smtClean="0"/>
              <a:t>Исполнение основных налоговых доходов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0681622"/>
              </p:ext>
            </p:extLst>
          </p:nvPr>
        </p:nvGraphicFramePr>
        <p:xfrm>
          <a:off x="35492" y="571480"/>
          <a:ext cx="9108508" cy="614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702"/>
                <a:gridCol w="1301242"/>
                <a:gridCol w="1084368"/>
                <a:gridCol w="686887"/>
                <a:gridCol w="979547"/>
                <a:gridCol w="954924"/>
                <a:gridCol w="1101838"/>
              </a:tblGrid>
              <a:tr h="78091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на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плана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Рост (снижение) поступлений в 2021 году к 2020 году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3336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сумме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95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НАЛОГОВЫЕ ДОХОДЫ ВСЕГО, в том числе: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/>
                          <a:ea typeface="Times New Roman"/>
                          <a:cs typeface="Times New Roman"/>
                        </a:rPr>
                        <a:t>83 600,4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84442,0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80735,0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104,6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3707,0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35 389,9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35942,4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101,6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34989,5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102,7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952,9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уплаты акцизов на нефтепродукты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6 688,3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6692,4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5863,0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114,2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829,4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УСН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30 264,4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30369,2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26364,5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115,2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4004,7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7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единый налог на вмененный доход для отдельных видов деятельности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1 719,1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1719,2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6285,5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27,4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-4566,4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85,2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120,9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2 119,3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2282,1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107,7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393,1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580,6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1889,0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организаций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5 835,7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5849,4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5257,8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111,3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591,6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2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1 480,7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1484,3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1496,4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99,2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-12,0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80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11372"/>
              </p:ext>
            </p:extLst>
          </p:nvPr>
        </p:nvGraphicFramePr>
        <p:xfrm>
          <a:off x="107504" y="1214423"/>
          <a:ext cx="8928991" cy="322897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90210"/>
                <a:gridCol w="6626614"/>
                <a:gridCol w="1512167"/>
              </a:tblGrid>
              <a:tr h="9778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организации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поступлений  НДФЛ, %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01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ПАО "ФСК ЕЭС"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45,8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5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АО "Газпром газораспределение Киров"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10,8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КОГПОАУ  "Савальский политехникум"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6,3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89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ООО "Газпром трансгаз Нижний Новгород"-Вятское ЛПУМГ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2,6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285728"/>
            <a:ext cx="8429684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Наибольший удельный вес в объеме поступлений по налогу на доходы физических лиц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НДФ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4643446"/>
            <a:ext cx="3643312" cy="189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50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500175"/>
          <a:ext cx="7858180" cy="3427197"/>
        </p:xfrm>
        <a:graphic>
          <a:graphicData uri="http://schemas.openxmlformats.org/drawingml/2006/table">
            <a:tbl>
              <a:tblPr/>
              <a:tblGrid>
                <a:gridCol w="695444"/>
                <a:gridCol w="5495519"/>
                <a:gridCol w="1667217"/>
              </a:tblGrid>
              <a:tr h="1201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организации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 общем объеме поступлений налога на имущество организаций,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ПАО "ФСК ЕЭС"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АО "Газпром газораспределение Киров"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КОГПОАУ  "Савальский политехникум"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ООО "Газпром трансгаз Нижний Новгород"-Вятское ЛПУМГ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2,6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14290"/>
            <a:ext cx="7929618" cy="107157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Объём поступлений по налогу на имущество организаций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налог на иму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00826" y="5072074"/>
            <a:ext cx="2857488" cy="192882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14506</TotalTime>
  <Words>2321</Words>
  <Application>Microsoft Office PowerPoint</Application>
  <PresentationFormat>Экран (4:3)</PresentationFormat>
  <Paragraphs>646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Исполнительная</vt:lpstr>
      <vt:lpstr>Отчет об исполнении бюджета Малмыжского муниципального района за 2021 год </vt:lpstr>
      <vt:lpstr>Слайд 2</vt:lpstr>
      <vt:lpstr>Слайд 3</vt:lpstr>
      <vt:lpstr>                                Основные показатели бюджета района за 2021 год </vt:lpstr>
      <vt:lpstr>Основные виды доходов</vt:lpstr>
      <vt:lpstr>Поступление налоговых доходов</vt:lpstr>
      <vt:lpstr>Исполнение основных налоговых доходов</vt:lpstr>
      <vt:lpstr>Слайд 8</vt:lpstr>
      <vt:lpstr>Объём поступлений по налогу на имущество организаций</vt:lpstr>
      <vt:lpstr>Слайд 10</vt:lpstr>
      <vt:lpstr>Слайд 11</vt:lpstr>
      <vt:lpstr>Динамика недоимки  по налоговым платежам</vt:lpstr>
      <vt:lpstr>Бюджет Малмыжского района  по расходам за 2021 год</vt:lpstr>
      <vt:lpstr>Слайд 14</vt:lpstr>
      <vt:lpstr>Отраслевая структура расходов района за 2021 год в разрезе источников </vt:lpstr>
      <vt:lpstr>Функциональная структура расходов</vt:lpstr>
      <vt:lpstr>Кассовый расход в разрезе КОСГУ бюджетной классификации</vt:lpstr>
      <vt:lpstr>Общегосударственные вопросы</vt:lpstr>
      <vt:lpstr>Слайд 19</vt:lpstr>
      <vt:lpstr>Национальная экономика ( 39 937,5 тыс.руб. или 97,3 % к уточненному плану)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Культура и кинематография</vt:lpstr>
      <vt:lpstr>Социальная политика</vt:lpstr>
      <vt:lpstr>Слайд 30</vt:lpstr>
      <vt:lpstr>Физическая культура и спорт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933</cp:revision>
  <dcterms:created xsi:type="dcterms:W3CDTF">2018-03-22T06:25:54Z</dcterms:created>
  <dcterms:modified xsi:type="dcterms:W3CDTF">2022-04-28T13:20:11Z</dcterms:modified>
</cp:coreProperties>
</file>