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harts/chart9.xml" ContentType="application/vnd.openxmlformats-officedocument.drawingml.char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activeX/activeX1.xml" ContentType="application/vnd.ms-office.activeX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charts/chart8.xml" ContentType="application/vnd.openxmlformats-officedocument.drawingml.char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35"/>
  </p:notesMasterIdLst>
  <p:sldIdLst>
    <p:sldId id="256" r:id="rId2"/>
    <p:sldId id="293" r:id="rId3"/>
    <p:sldId id="294" r:id="rId4"/>
    <p:sldId id="295" r:id="rId5"/>
    <p:sldId id="278" r:id="rId6"/>
    <p:sldId id="296" r:id="rId7"/>
    <p:sldId id="297" r:id="rId8"/>
    <p:sldId id="301" r:id="rId9"/>
    <p:sldId id="311" r:id="rId10"/>
    <p:sldId id="298" r:id="rId11"/>
    <p:sldId id="287" r:id="rId12"/>
    <p:sldId id="312" r:id="rId13"/>
    <p:sldId id="310" r:id="rId14"/>
    <p:sldId id="288" r:id="rId15"/>
    <p:sldId id="271" r:id="rId16"/>
    <p:sldId id="259" r:id="rId17"/>
    <p:sldId id="303" r:id="rId18"/>
    <p:sldId id="260" r:id="rId19"/>
    <p:sldId id="261" r:id="rId20"/>
    <p:sldId id="263" r:id="rId21"/>
    <p:sldId id="306" r:id="rId22"/>
    <p:sldId id="307" r:id="rId23"/>
    <p:sldId id="308" r:id="rId24"/>
    <p:sldId id="309" r:id="rId25"/>
    <p:sldId id="266" r:id="rId26"/>
    <p:sldId id="267" r:id="rId27"/>
    <p:sldId id="305" r:id="rId28"/>
    <p:sldId id="272" r:id="rId29"/>
    <p:sldId id="269" r:id="rId30"/>
    <p:sldId id="270" r:id="rId31"/>
    <p:sldId id="273" r:id="rId32"/>
    <p:sldId id="274" r:id="rId33"/>
    <p:sldId id="27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5050"/>
    <a:srgbClr val="FF99FF"/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08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0"/>
  <ax:ocxPr ax:name="FontCharSet" ax:value="204"/>
  <ax:ocxPr ax:name="FontPitchAndFamily" ax:value="2"/>
</ax:ocx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5645663026688791E-2"/>
          <c:y val="0"/>
          <c:w val="0.67047243406646573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chemeClr val="accent3">
                  <a:lumMod val="75000"/>
                </a:schemeClr>
              </a:solidFill>
            </c:spPr>
          </c:dPt>
          <c:dLbls>
            <c:dLbl>
              <c:idx val="3"/>
              <c:layout>
                <c:manualLayout>
                  <c:x val="1.6793608953843839E-2"/>
                  <c:y val="-6.1932933377772864E-2"/>
                </c:manualLayout>
              </c:layout>
              <c:showPercent val="1"/>
            </c:dLbl>
            <c:dLbl>
              <c:idx val="4"/>
              <c:layout>
                <c:manualLayout>
                  <c:x val="5.0585777207550423E-3"/>
                  <c:y val="-3.9404146665696228E-2"/>
                </c:manualLayout>
              </c:layout>
              <c:showPercent val="1"/>
            </c:dLbl>
            <c:dLbl>
              <c:idx val="7"/>
              <c:layout>
                <c:manualLayout>
                  <c:x val="8.4071975873648508E-2"/>
                  <c:y val="-3.5249914760429255E-3"/>
                </c:manualLayout>
              </c:layout>
              <c:showPercent val="1"/>
            </c:dLbl>
            <c:numFmt formatCode="0.0%" sourceLinked="0"/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НДФЛ (40,1 %)</c:v>
                </c:pt>
                <c:pt idx="1">
                  <c:v>УСНО (32,7 %)</c:v>
                </c:pt>
                <c:pt idx="2">
                  <c:v>ЕНВД (8,5 %)</c:v>
                </c:pt>
                <c:pt idx="3">
                  <c:v>Доходы от уплаты акцизов (8,1 %)</c:v>
                </c:pt>
                <c:pt idx="4">
                  <c:v>Налог на имущество организаций (7,3 %) </c:v>
                </c:pt>
                <c:pt idx="5">
                  <c:v>Государственная пошлина (1,8 %)</c:v>
                </c:pt>
                <c:pt idx="6">
                  <c:v>Единый сельскохозяйственный налог (0,6 %)</c:v>
                </c:pt>
                <c:pt idx="7">
                  <c:v>налог, взимаемый в связи с применением патентной системы налогообложения (0,8 %)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31734.2</c:v>
                </c:pt>
                <c:pt idx="1">
                  <c:v>25857.59999999998</c:v>
                </c:pt>
                <c:pt idx="2">
                  <c:v>6755.6</c:v>
                </c:pt>
                <c:pt idx="3">
                  <c:v>6384.3</c:v>
                </c:pt>
                <c:pt idx="4">
                  <c:v>5750</c:v>
                </c:pt>
                <c:pt idx="5">
                  <c:v>1408.2</c:v>
                </c:pt>
                <c:pt idx="6">
                  <c:v>494.9</c:v>
                </c:pt>
                <c:pt idx="7">
                  <c:v>705.5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453146782973939"/>
          <c:y val="2.0318923637585827E-2"/>
          <c:w val="0.30693453415570332"/>
          <c:h val="0.96464850010736869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"/>
          <c:y val="2.6767745673609622E-2"/>
          <c:w val="0.98355988396187322"/>
          <c:h val="0.8234351170743896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dLbls>
            <c:dLbl>
              <c:idx val="0"/>
              <c:layout>
                <c:manualLayout>
                  <c:x val="-4.2674253200568986E-3"/>
                  <c:y val="8.8178553934204224E-3"/>
                </c:manualLayout>
              </c:layout>
              <c:showVal val="1"/>
            </c:dLbl>
            <c:dLbl>
              <c:idx val="5"/>
              <c:layout>
                <c:manualLayout>
                  <c:x val="-2.8449502133713776E-3"/>
                  <c:y val="-2.2044638483551149E-2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По специальным налоговым режимам</c:v>
                </c:pt>
                <c:pt idx="2">
                  <c:v>Земельный налог</c:v>
                </c:pt>
                <c:pt idx="3">
                  <c:v>Налог на имущество ф.л.</c:v>
                </c:pt>
                <c:pt idx="4">
                  <c:v>Единый налог на вмененный доход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34.4</c:v>
                </c:pt>
                <c:pt idx="1">
                  <c:v>147.6</c:v>
                </c:pt>
                <c:pt idx="2" formatCode="#,##0.00">
                  <c:v>1235.0999999999999</c:v>
                </c:pt>
                <c:pt idx="3">
                  <c:v>490.5</c:v>
                </c:pt>
                <c:pt idx="4">
                  <c:v>86.1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dLbls>
            <c:dLbl>
              <c:idx val="2"/>
              <c:layout>
                <c:manualLayout>
                  <c:x val="1.99146514935989E-2"/>
                  <c:y val="2.2044638483551143E-3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По специальным налоговым режимам</c:v>
                </c:pt>
                <c:pt idx="2">
                  <c:v>Земельный налог</c:v>
                </c:pt>
                <c:pt idx="3">
                  <c:v>Налог на имущество ф.л.</c:v>
                </c:pt>
                <c:pt idx="4">
                  <c:v>Единый налог на вмененный доход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160.30000000000001</c:v>
                </c:pt>
                <c:pt idx="1">
                  <c:v>120.3</c:v>
                </c:pt>
                <c:pt idx="2" formatCode="#,##0.00">
                  <c:v>577.1</c:v>
                </c:pt>
                <c:pt idx="3">
                  <c:v>471</c:v>
                </c:pt>
                <c:pt idx="4">
                  <c:v>71.7</c:v>
                </c:pt>
              </c:numCache>
            </c:numRef>
          </c:val>
        </c:ser>
        <c:gapWidth val="70"/>
        <c:axId val="127555072"/>
        <c:axId val="127556608"/>
      </c:barChart>
      <c:catAx>
        <c:axId val="12755507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27556608"/>
        <c:crosses val="autoZero"/>
        <c:auto val="1"/>
        <c:lblAlgn val="ctr"/>
        <c:lblOffset val="100"/>
      </c:catAx>
      <c:valAx>
        <c:axId val="127556608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27555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420122982493459"/>
          <c:y val="6.0497951931579155E-2"/>
          <c:w val="0.12178739037421175"/>
          <c:h val="0.12066853230268573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6.1113831674289555E-2"/>
          <c:y val="2.9609860101574455E-2"/>
          <c:w val="0.93583528942138261"/>
          <c:h val="0.86348228235178914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4.2841842199214379E-2"/>
                  <c:y val="-2.4872809496890882E-2"/>
                </c:manualLayout>
              </c:layout>
              <c:spPr/>
              <c:txPr>
                <a:bodyPr/>
                <a:lstStyle/>
                <a:p>
                  <a:pPr>
                    <a:defRPr sz="1800" b="1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2.427704391288828E-2"/>
                  <c:y val="-3.6178631995477668E-2"/>
                </c:manualLayout>
              </c:layout>
              <c:showVal val="1"/>
            </c:dLbl>
            <c:dLbl>
              <c:idx val="4"/>
              <c:layout>
                <c:manualLayout>
                  <c:x val="-2.7133166726169368E-2"/>
                  <c:y val="-4.2962125494629792E-2"/>
                </c:manualLayout>
              </c:layout>
              <c:showVal val="1"/>
            </c:dLbl>
            <c:dLbl>
              <c:idx val="5"/>
              <c:layout>
                <c:manualLayout>
                  <c:x val="-9.9964298464834921E-3"/>
                  <c:y val="-2.261164499717366E-2"/>
                </c:manualLayout>
              </c:layout>
              <c:showVal val="1"/>
            </c:dLbl>
            <c:dLbl>
              <c:idx val="7"/>
              <c:layout>
                <c:manualLayout>
                  <c:x val="-2.1420921099607283E-2"/>
                  <c:y val="-3.1656302996042981E-2"/>
                </c:manualLayout>
              </c:layout>
              <c:showVal val="1"/>
            </c:dLbl>
            <c:dLbl>
              <c:idx val="8"/>
              <c:layout>
                <c:manualLayout>
                  <c:x val="-4.2841842199214438E-3"/>
                  <c:y val="-2.4872809496890899E-2"/>
                </c:manualLayout>
              </c:layout>
              <c:showVal val="1"/>
            </c:dLbl>
            <c:dLbl>
              <c:idx val="10"/>
              <c:layout>
                <c:manualLayout>
                  <c:x val="-2.4277043912888392E-2"/>
                  <c:y val="-2.2611644997173632E-2"/>
                </c:manualLayout>
              </c:layout>
              <c:showVal val="1"/>
            </c:dLbl>
            <c:dLbl>
              <c:idx val="12"/>
              <c:layout>
                <c:manualLayout>
                  <c:x val="-8.5683684398429206E-3"/>
                  <c:y val="-2.7133973996608256E-2"/>
                </c:manualLayout>
              </c:layout>
              <c:spPr/>
              <c:txPr>
                <a:bodyPr/>
                <a:lstStyle/>
                <a:p>
                  <a:pPr>
                    <a:defRPr sz="1800" b="1"/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Лист1!$A$2:$A$14</c:f>
              <c:strCache>
                <c:ptCount val="13"/>
                <c:pt idx="0">
                  <c:v>на 01.01.19</c:v>
                </c:pt>
                <c:pt idx="1">
                  <c:v>на 01.02.19</c:v>
                </c:pt>
                <c:pt idx="2">
                  <c:v>на 01.03.19</c:v>
                </c:pt>
                <c:pt idx="3">
                  <c:v>на 01.04.19</c:v>
                </c:pt>
                <c:pt idx="4">
                  <c:v>на 01.05.19</c:v>
                </c:pt>
                <c:pt idx="5">
                  <c:v>на 01.06.19</c:v>
                </c:pt>
                <c:pt idx="6">
                  <c:v>на 01.07.19</c:v>
                </c:pt>
                <c:pt idx="7">
                  <c:v>на 01.08.19</c:v>
                </c:pt>
                <c:pt idx="8">
                  <c:v>на 01.09.19</c:v>
                </c:pt>
                <c:pt idx="9">
                  <c:v>на 01.10.19</c:v>
                </c:pt>
                <c:pt idx="10">
                  <c:v>на 01.11.19</c:v>
                </c:pt>
                <c:pt idx="11">
                  <c:v>на 01.12.19</c:v>
                </c:pt>
                <c:pt idx="12">
                  <c:v>на 01.01.20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2167.9</c:v>
                </c:pt>
                <c:pt idx="1">
                  <c:v>2458.5</c:v>
                </c:pt>
                <c:pt idx="2">
                  <c:v>2388.6</c:v>
                </c:pt>
                <c:pt idx="3">
                  <c:v>2555.9</c:v>
                </c:pt>
                <c:pt idx="4">
                  <c:v>4022</c:v>
                </c:pt>
                <c:pt idx="5">
                  <c:v>3501.7</c:v>
                </c:pt>
                <c:pt idx="6">
                  <c:v>2730.5</c:v>
                </c:pt>
                <c:pt idx="7">
                  <c:v>2775.1</c:v>
                </c:pt>
                <c:pt idx="8">
                  <c:v>2360</c:v>
                </c:pt>
                <c:pt idx="9">
                  <c:v>2010.4</c:v>
                </c:pt>
                <c:pt idx="10">
                  <c:v>1961.8</c:v>
                </c:pt>
                <c:pt idx="11">
                  <c:v>1278.7</c:v>
                </c:pt>
                <c:pt idx="12">
                  <c:v>1555.8</c:v>
                </c:pt>
              </c:numCache>
            </c:numRef>
          </c:val>
        </c:ser>
        <c:dropLines/>
        <c:marker val="1"/>
        <c:axId val="127717760"/>
        <c:axId val="127719296"/>
      </c:lineChart>
      <c:catAx>
        <c:axId val="1277177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27719296"/>
        <c:crosses val="autoZero"/>
        <c:auto val="1"/>
        <c:lblAlgn val="ctr"/>
        <c:lblOffset val="100"/>
      </c:catAx>
      <c:valAx>
        <c:axId val="1277192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277177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4477835796022671E-2"/>
          <c:y val="3.8271064115238951E-2"/>
          <c:w val="0.75508694607554905"/>
          <c:h val="0.8106615087775057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01.01.19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7</a:t>
                    </a:r>
                    <a:r>
                      <a:rPr lang="en-US" dirty="0" smtClean="0"/>
                      <a:t>3</a:t>
                    </a:r>
                    <a:r>
                      <a:rPr lang="ru-RU" dirty="0" smtClean="0"/>
                      <a:t>,7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Неналоговые платежи</c:v>
                </c:pt>
                <c:pt idx="1">
                  <c:v>Аренда имущества</c:v>
                </c:pt>
                <c:pt idx="2">
                  <c:v>Аренда земельных участков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173.7</c:v>
                </c:pt>
                <c:pt idx="1">
                  <c:v>46.8</c:v>
                </c:pt>
                <c:pt idx="2">
                  <c:v>126.9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</c:v>
                </c:pt>
              </c:strCache>
            </c:strRef>
          </c:tx>
          <c:dLbls>
            <c:dLbl>
              <c:idx val="0"/>
              <c:layout>
                <c:manualLayout>
                  <c:x val="4.3016900561183994E-3"/>
                  <c:y val="-1.33951361241156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Неналоговые платежи</c:v>
                </c:pt>
                <c:pt idx="1">
                  <c:v>Аренда имущества</c:v>
                </c:pt>
                <c:pt idx="2">
                  <c:v>Аренда земельных участков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152.5</c:v>
                </c:pt>
                <c:pt idx="1">
                  <c:v>20.7</c:v>
                </c:pt>
                <c:pt idx="2">
                  <c:v>131.80000000000001</c:v>
                </c:pt>
              </c:numCache>
            </c:numRef>
          </c:val>
        </c:ser>
        <c:axId val="127756928"/>
        <c:axId val="127775104"/>
      </c:barChart>
      <c:catAx>
        <c:axId val="127756928"/>
        <c:scaling>
          <c:orientation val="minMax"/>
        </c:scaling>
        <c:axPos val="b"/>
        <c:tickLblPos val="nextTo"/>
        <c:crossAx val="127775104"/>
        <c:crosses val="autoZero"/>
        <c:auto val="1"/>
        <c:lblAlgn val="ctr"/>
        <c:lblOffset val="100"/>
      </c:catAx>
      <c:valAx>
        <c:axId val="127775104"/>
        <c:scaling>
          <c:orientation val="minMax"/>
        </c:scaling>
        <c:axPos val="l"/>
        <c:majorGridlines/>
        <c:numFmt formatCode="General" sourceLinked="1"/>
        <c:tickLblPos val="nextTo"/>
        <c:crossAx val="12775692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1.733499145256262E-2"/>
          <c:y val="0.10545259183088183"/>
          <c:w val="0.5954288009217602"/>
          <c:h val="0.8904457967202605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Pt>
            <c:idx val="0"/>
            <c:explosion val="22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4"/>
            <c:explosion val="22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spPr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7,8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>
                <c:manualLayout>
                  <c:x val="-1.9103276159279793E-2"/>
                  <c:y val="-1.800770463255090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0,</a:t>
                    </a:r>
                    <a:r>
                      <a:rPr lang="ru-RU" smtClean="0"/>
                      <a:t>3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9,7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4"/>
              <c:tx>
                <c:rich>
                  <a:bodyPr/>
                  <a:lstStyle/>
                  <a:p>
                    <a:r>
                      <a:rPr lang="ru-RU" smtClean="0"/>
                      <a:t>59,6</a:t>
                    </a:r>
                    <a:endParaRPr lang="en-US" dirty="0"/>
                  </a:p>
                </c:rich>
              </c:tx>
              <c:showPercent val="1"/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8,</a:t>
                    </a:r>
                    <a:r>
                      <a:rPr lang="ru-RU" smtClean="0"/>
                      <a:t>1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6"/>
              <c:layout>
                <c:manualLayout>
                  <c:x val="-3.2831869487619826E-2"/>
                  <c:y val="2.383052399862544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7"/>
              <c:layout>
                <c:manualLayout>
                  <c:x val="-6.4574478283774906E-3"/>
                  <c:y val="3.2376893523458693E-3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 smtClean="0"/>
                      <a:t>0,0</a:t>
                    </a:r>
                    <a:r>
                      <a:rPr lang="ru-RU" sz="2000" dirty="0" smtClean="0"/>
                      <a:t>2 </a:t>
                    </a:r>
                    <a:r>
                      <a:rPr lang="en-US" sz="2000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8"/>
              <c:tx>
                <c:rich>
                  <a:bodyPr/>
                  <a:lstStyle/>
                  <a:p>
                    <a:r>
                      <a:rPr lang="ru-RU" smtClean="0"/>
                      <a:t>9,7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numFmt formatCode="0.0%" sourceLinked="0"/>
            <c:spPr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(7,8%)</c:v>
                </c:pt>
                <c:pt idx="1">
                  <c:v>Национальная оборона (0,5%)</c:v>
                </c:pt>
                <c:pt idx="2">
                  <c:v>Национальная безопасность и правоохранительная деятельность (0,3%)</c:v>
                </c:pt>
                <c:pt idx="3">
                  <c:v>Национальная экономика (9,7%)</c:v>
                </c:pt>
                <c:pt idx="4">
                  <c:v>Образование (59,6%)</c:v>
                </c:pt>
                <c:pt idx="5">
                  <c:v>Культура, кинематография (8,1%)</c:v>
                </c:pt>
                <c:pt idx="6">
                  <c:v>Социальная политика (4,4%)</c:v>
                </c:pt>
                <c:pt idx="7">
                  <c:v>Физическая  культура и спорт (0,02%)</c:v>
                </c:pt>
                <c:pt idx="8">
                  <c:v>Межбюджетные трансферты общего характера бюджетам бюджетной системы РФ (9,7%)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36991</c:v>
                </c:pt>
                <c:pt idx="1">
                  <c:v>1644.6</c:v>
                </c:pt>
                <c:pt idx="2">
                  <c:v>967.6</c:v>
                </c:pt>
                <c:pt idx="3">
                  <c:v>48258.12</c:v>
                </c:pt>
                <c:pt idx="4">
                  <c:v>275089.55</c:v>
                </c:pt>
                <c:pt idx="5">
                  <c:v>39292.850000000013</c:v>
                </c:pt>
                <c:pt idx="6">
                  <c:v>26811.82</c:v>
                </c:pt>
                <c:pt idx="7">
                  <c:v>100</c:v>
                </c:pt>
                <c:pt idx="8">
                  <c:v>33724.1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376540599431721"/>
          <c:y val="1.267462919113406E-2"/>
          <c:w val="0.32723122610032579"/>
          <c:h val="0.98732537080886551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957894617022049E-3"/>
          <c:y val="6.3055926456523734E-2"/>
          <c:w val="0.62176696907263296"/>
          <c:h val="0.9363821364341476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5"/>
          <c:dPt>
            <c:idx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r>
                      <a:rPr lang="ru-RU" smtClean="0"/>
                      <a:t>6,0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9,4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8,1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>
                <c:manualLayout>
                  <c:x val="-2.4406779661016956E-2"/>
                  <c:y val="3.69678628750658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4"/>
              <c:layout>
                <c:manualLayout>
                  <c:x val="-6.4797327292802798E-2"/>
                  <c:y val="-4.987400809452047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5"/>
              <c:layout>
                <c:manualLayout>
                  <c:x val="1.8515668575201219E-2"/>
                  <c:y val="0"/>
                </c:manualLayout>
              </c:layout>
              <c:showPercent val="1"/>
            </c:dLbl>
            <c:dLbl>
              <c:idx val="6"/>
              <c:layout>
                <c:manualLayout>
                  <c:x val="0.12464974786855049"/>
                  <c:y val="5.705370889948010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numFmt formatCode="0.0%" sourceLinked="0"/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Оплата труда  и начисления на выплаты по оплате труда (56,0 %)</c:v>
                </c:pt>
                <c:pt idx="1">
                  <c:v>Оплата работ, услуг (19,4%)</c:v>
                </c:pt>
                <c:pt idx="2">
                  <c:v>Поступление нефинансовых активов (8,1%)</c:v>
                </c:pt>
                <c:pt idx="3">
                  <c:v>Безвозмездные перечисления бюджетам (10,7%)</c:v>
                </c:pt>
                <c:pt idx="4">
                  <c:v>Безвозмездные перечисления организациям (1,3%)</c:v>
                </c:pt>
                <c:pt idx="5">
                  <c:v>Социальное обеспечение (2,3%)</c:v>
                </c:pt>
                <c:pt idx="6">
                  <c:v>Прочие расходы (2,2%)</c:v>
                </c:pt>
              </c:strCache>
            </c:strRef>
          </c:cat>
          <c:val>
            <c:numRef>
              <c:f>Лист1!$B$2:$B$8</c:f>
              <c:numCache>
                <c:formatCode>#,##0.00</c:formatCode>
                <c:ptCount val="7"/>
                <c:pt idx="0">
                  <c:v>257189.18</c:v>
                </c:pt>
                <c:pt idx="1">
                  <c:v>87873.04</c:v>
                </c:pt>
                <c:pt idx="2">
                  <c:v>53908.94</c:v>
                </c:pt>
                <c:pt idx="3">
                  <c:v>39933.83</c:v>
                </c:pt>
                <c:pt idx="4">
                  <c:v>7354.54</c:v>
                </c:pt>
                <c:pt idx="5">
                  <c:v>10503.369999999975</c:v>
                </c:pt>
                <c:pt idx="6">
                  <c:v>6967.83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8724795392198168"/>
          <c:y val="0"/>
          <c:w val="0.30363000990313149"/>
          <c:h val="0.9972564852050935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339"/>
      <c:perspective val="30"/>
    </c:view3D>
    <c:plotArea>
      <c:layout>
        <c:manualLayout>
          <c:layoutTarget val="inner"/>
          <c:xMode val="edge"/>
          <c:yMode val="edge"/>
          <c:x val="1.6723588126162502E-2"/>
          <c:y val="1.1510840231946661E-2"/>
          <c:w val="0.65214524492761872"/>
          <c:h val="0.9884891597680518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24"/>
          <c:dPt>
            <c:idx val="1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3.3612046840578474E-2"/>
                  <c:y val="-6.636939182177438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Дошкольное образование 
67</a:t>
                    </a:r>
                    <a:r>
                      <a:rPr lang="ru-RU" baseline="0" dirty="0" smtClean="0"/>
                      <a:t> 607,2</a:t>
                    </a:r>
                    <a:r>
                      <a:rPr lang="ru-RU" dirty="0" smtClean="0"/>
                      <a:t> тыс. руб.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/>
                      <a:t>Общее образование
</a:t>
                    </a:r>
                    <a:r>
                      <a:rPr lang="ru-RU" dirty="0" smtClean="0"/>
                      <a:t>191 185,8тыс. руб.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0"/>
                  <c:y val="-1.8021186102540421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Дополнительное образование
</a:t>
                    </a:r>
                    <a:r>
                      <a:rPr lang="ru-RU" dirty="0" smtClean="0"/>
                      <a:t>18</a:t>
                    </a:r>
                    <a:r>
                      <a:rPr lang="ru-RU" baseline="0" dirty="0" smtClean="0"/>
                      <a:t> 001,7 тыс. руб.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-9.2521952285518506E-3"/>
                  <c:y val="-0.10488440727412161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Молодежная политика
</a:t>
                    </a:r>
                    <a:r>
                      <a:rPr lang="ru-RU" dirty="0" smtClean="0"/>
                      <a:t>709,2тыс. руб.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4"/>
              <c:layout>
                <c:manualLayout>
                  <c:x val="0.18288647737878869"/>
                  <c:y val="-5.5068341483743316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Другие вопросы в области образования
</a:t>
                    </a:r>
                    <a:r>
                      <a:rPr lang="ru-RU" dirty="0" smtClean="0"/>
                      <a:t>5</a:t>
                    </a:r>
                    <a:r>
                      <a:rPr lang="ru-RU" baseline="0" dirty="0" smtClean="0"/>
                      <a:t> 204,9</a:t>
                    </a:r>
                    <a:r>
                      <a:rPr lang="ru-RU" dirty="0" smtClean="0"/>
                      <a:t> тыс. руб.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numFmt formatCode="0.0%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 </c:v>
                </c:pt>
                <c:pt idx="1">
                  <c:v>Общее образование</c:v>
                </c:pt>
                <c:pt idx="2">
                  <c:v>Дополнительное образование</c:v>
                </c:pt>
                <c:pt idx="3">
                  <c:v>Молодежная политика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62680.25</c:v>
                </c:pt>
                <c:pt idx="1">
                  <c:v>191193.84999999998</c:v>
                </c:pt>
                <c:pt idx="2">
                  <c:v>15447.57</c:v>
                </c:pt>
                <c:pt idx="3" formatCode="General">
                  <c:v>963.76</c:v>
                </c:pt>
                <c:pt idx="4" formatCode="General">
                  <c:v>4804.1100000000024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9382125182971874E-3"/>
          <c:y val="4.7070821260849674E-2"/>
          <c:w val="0.98015451986816249"/>
          <c:h val="0.81764980253514707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19050">
              <a:solidFill>
                <a:schemeClr val="tx1"/>
              </a:solidFill>
            </a:ln>
            <a:effectLst>
              <a:outerShdw blurRad="127000" dist="114300" dir="21594000" sx="103000" sy="103000" algn="bl" rotWithShape="0">
                <a:prstClr val="black">
                  <a:alpha val="40000"/>
                </a:prstClr>
              </a:outerShdw>
            </a:effectLst>
          </c:spPr>
          <c:dLbls>
            <c:dLbl>
              <c:idx val="0"/>
              <c:layout>
                <c:manualLayout>
                  <c:x val="0"/>
                  <c:y val="-4.790294219709469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4</a:t>
                    </a:r>
                    <a:r>
                      <a:rPr lang="ru-RU" baseline="0" dirty="0" smtClean="0"/>
                      <a:t> 301,5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тыс.</a:t>
                    </a:r>
                    <a:r>
                      <a:rPr lang="ru-RU" baseline="0" dirty="0" smtClean="0"/>
                      <a:t> руб.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6.9535476838855483E-17"/>
                  <c:y val="-1.699944986032346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ru-RU" baseline="0" dirty="0" smtClean="0"/>
                      <a:t> 617,3</a:t>
                    </a:r>
                    <a:r>
                      <a:rPr lang="ru-RU" dirty="0" smtClean="0"/>
                      <a:t>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1.8964440032350094E-3"/>
                  <c:y val="1.694691219047950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7</a:t>
                    </a:r>
                    <a:r>
                      <a:rPr lang="ru-RU" baseline="0" dirty="0" smtClean="0"/>
                      <a:t> 863,9</a:t>
                    </a:r>
                    <a:r>
                      <a:rPr lang="ru-RU" dirty="0" smtClean="0"/>
                      <a:t>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3.7928880064700154E-3"/>
                  <c:y val="-1.487451862778301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 </a:t>
                    </a:r>
                    <a:r>
                      <a:rPr lang="ru-RU" dirty="0" smtClean="0"/>
                      <a:t>776,1 тыс. руб.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Централизованная библиотечная система</c:v>
                </c:pt>
                <c:pt idx="1">
                  <c:v>Малмыжский краеведческий музей</c:v>
                </c:pt>
                <c:pt idx="2">
                  <c:v>Малмыжский районный Центр культуры и досуга</c:v>
                </c:pt>
                <c:pt idx="3">
                  <c:v>Управление культуры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14301.5</c:v>
                </c:pt>
                <c:pt idx="1">
                  <c:v>3617.3</c:v>
                </c:pt>
                <c:pt idx="2">
                  <c:v>17863.900000000001</c:v>
                </c:pt>
                <c:pt idx="3">
                  <c:v>2776.1</c:v>
                </c:pt>
              </c:numCache>
            </c:numRef>
          </c:val>
        </c:ser>
        <c:gapWidth val="36"/>
        <c:overlap val="19"/>
        <c:axId val="135160576"/>
        <c:axId val="135162112"/>
      </c:barChart>
      <c:catAx>
        <c:axId val="135160576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35162112"/>
        <c:crosses val="autoZero"/>
        <c:auto val="1"/>
        <c:lblAlgn val="ctr"/>
        <c:lblOffset val="100"/>
      </c:catAx>
      <c:valAx>
        <c:axId val="135162112"/>
        <c:scaling>
          <c:orientation val="minMax"/>
        </c:scaling>
        <c:delete val="1"/>
        <c:axPos val="l"/>
        <c:majorGridlines/>
        <c:numFmt formatCode="#,##0.00" sourceLinked="1"/>
        <c:tickLblPos val="none"/>
        <c:crossAx val="1351605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600" dirty="0" smtClean="0"/>
                      <a:t>100</a:t>
                    </a:r>
                    <a:r>
                      <a:rPr lang="ru-RU" sz="1600" dirty="0" smtClean="0"/>
                      <a:t>,0      тыс. руб.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600" smtClean="0"/>
                      <a:t>100</a:t>
                    </a:r>
                    <a:r>
                      <a:rPr lang="ru-RU" sz="1600" smtClean="0"/>
                      <a:t>,0</a:t>
                    </a:r>
                    <a:r>
                      <a:rPr lang="ru-RU" sz="1600" baseline="0" smtClean="0"/>
                      <a:t> тыс. руб.</a:t>
                    </a:r>
                    <a:endParaRPr lang="en-US" sz="160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</c:ser>
        <c:gapWidth val="68"/>
        <c:overlap val="-40"/>
        <c:axId val="136085504"/>
        <c:axId val="136087040"/>
      </c:barChart>
      <c:catAx>
        <c:axId val="136085504"/>
        <c:scaling>
          <c:orientation val="minMax"/>
        </c:scaling>
        <c:axPos val="b"/>
        <c:tickLblPos val="nextTo"/>
        <c:crossAx val="136087040"/>
        <c:crosses val="autoZero"/>
        <c:auto val="1"/>
        <c:lblAlgn val="ctr"/>
        <c:lblOffset val="100"/>
      </c:catAx>
      <c:valAx>
        <c:axId val="13608704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360855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D9CA4-C9BC-43B0-A4C5-A1F1C18BFB8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70C940-F008-4F6E-8084-4871DFB5ACB3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Главные распорядители бюджетных средств </a:t>
          </a:r>
          <a:endParaRPr lang="ru-RU" sz="2800" b="1" dirty="0">
            <a:solidFill>
              <a:schemeClr val="tx1"/>
            </a:solidFill>
          </a:endParaRPr>
        </a:p>
      </dgm:t>
    </dgm:pt>
    <dgm:pt modelId="{B82C4FE3-0801-4113-9F54-7C3020FA3CA4}" type="parTrans" cxnId="{DF803B89-DB34-4057-B585-3820CF77FD3E}">
      <dgm:prSet/>
      <dgm:spPr/>
      <dgm:t>
        <a:bodyPr/>
        <a:lstStyle/>
        <a:p>
          <a:endParaRPr lang="ru-RU"/>
        </a:p>
      </dgm:t>
    </dgm:pt>
    <dgm:pt modelId="{5068607A-40BF-4016-B23A-5DDE094CB327}" type="sibTrans" cxnId="{DF803B89-DB34-4057-B585-3820CF77FD3E}">
      <dgm:prSet/>
      <dgm:spPr/>
      <dgm:t>
        <a:bodyPr/>
        <a:lstStyle/>
        <a:p>
          <a:endParaRPr lang="ru-RU"/>
        </a:p>
      </dgm:t>
    </dgm:pt>
    <dgm:pt modelId="{8E70B43E-A889-47DC-9CD9-C90539C81168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Финансовое управление</a:t>
          </a:r>
          <a:endParaRPr lang="ru-RU" sz="2800" b="1" dirty="0">
            <a:solidFill>
              <a:schemeClr val="tx1"/>
            </a:solidFill>
          </a:endParaRPr>
        </a:p>
      </dgm:t>
    </dgm:pt>
    <dgm:pt modelId="{97C84E12-6E08-44C8-B76A-4CB33BFC5B7E}" type="parTrans" cxnId="{4F06A8E9-40CF-4A03-B06C-0A1268C98DF8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8F9900C2-E5B5-4547-9075-4EED0C85E32F}" type="sibTrans" cxnId="{4F06A8E9-40CF-4A03-B06C-0A1268C98DF8}">
      <dgm:prSet/>
      <dgm:spPr/>
      <dgm:t>
        <a:bodyPr/>
        <a:lstStyle/>
        <a:p>
          <a:endParaRPr lang="ru-RU"/>
        </a:p>
      </dgm:t>
    </dgm:pt>
    <dgm:pt modelId="{CBBD2F19-6F06-4025-BF52-D586596BE1F5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Управление образования</a:t>
          </a:r>
          <a:endParaRPr lang="ru-RU" sz="2800" b="1" dirty="0">
            <a:solidFill>
              <a:schemeClr val="tx1"/>
            </a:solidFill>
          </a:endParaRPr>
        </a:p>
      </dgm:t>
    </dgm:pt>
    <dgm:pt modelId="{D3F3121D-83DD-4923-95FE-26BF383812CD}" type="parTrans" cxnId="{3A438168-834E-4037-9CC8-A62F63EEF92D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D6B15D71-34A4-4585-8839-6ACE84F57601}" type="sibTrans" cxnId="{3A438168-834E-4037-9CC8-A62F63EEF92D}">
      <dgm:prSet/>
      <dgm:spPr/>
      <dgm:t>
        <a:bodyPr/>
        <a:lstStyle/>
        <a:p>
          <a:endParaRPr lang="ru-RU"/>
        </a:p>
      </dgm:t>
    </dgm:pt>
    <dgm:pt modelId="{6F89301A-C529-4F92-8E2C-9096AC1B7392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Администрация Малмыжского района</a:t>
          </a:r>
          <a:endParaRPr lang="ru-RU" sz="2800" b="1" dirty="0">
            <a:solidFill>
              <a:schemeClr val="tx1"/>
            </a:solidFill>
          </a:endParaRPr>
        </a:p>
      </dgm:t>
    </dgm:pt>
    <dgm:pt modelId="{2F166072-539D-450F-B740-A08D9BEBA046}" type="parTrans" cxnId="{6CD8D796-A825-4723-845A-41B24CB01909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44F57C53-0145-4BA2-B895-973B17115EB2}" type="sibTrans" cxnId="{6CD8D796-A825-4723-845A-41B24CB01909}">
      <dgm:prSet/>
      <dgm:spPr/>
      <dgm:t>
        <a:bodyPr/>
        <a:lstStyle/>
        <a:p>
          <a:endParaRPr lang="ru-RU"/>
        </a:p>
      </dgm:t>
    </dgm:pt>
    <dgm:pt modelId="{8B756A6A-B5FD-45A1-9628-6BC62377E64C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Управление культуры, молодежной политики и спорта</a:t>
          </a:r>
          <a:endParaRPr lang="ru-RU" sz="2800" b="1" dirty="0">
            <a:solidFill>
              <a:schemeClr val="tx1"/>
            </a:solidFill>
          </a:endParaRPr>
        </a:p>
      </dgm:t>
    </dgm:pt>
    <dgm:pt modelId="{68A5FC25-14FB-4CB7-8487-7496C2440593}" type="parTrans" cxnId="{EC03DDD5-8A8B-4BBB-AC60-DFFE5CFB388B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3B2F59A7-5DC4-4034-9900-D93FC5F9DEA6}" type="sibTrans" cxnId="{EC03DDD5-8A8B-4BBB-AC60-DFFE5CFB388B}">
      <dgm:prSet/>
      <dgm:spPr/>
      <dgm:t>
        <a:bodyPr/>
        <a:lstStyle/>
        <a:p>
          <a:endParaRPr lang="ru-RU"/>
        </a:p>
      </dgm:t>
    </dgm:pt>
    <dgm:pt modelId="{C950E27B-58D0-4354-9671-30E40D4EE919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Районная Дума</a:t>
          </a:r>
          <a:endParaRPr lang="ru-RU" sz="2800" b="1" dirty="0">
            <a:solidFill>
              <a:schemeClr val="tx1"/>
            </a:solidFill>
          </a:endParaRPr>
        </a:p>
      </dgm:t>
    </dgm:pt>
    <dgm:pt modelId="{E736965F-461B-4123-9ED1-22B7DDE5B99A}" type="parTrans" cxnId="{1A16A2FF-B573-46EC-BE83-8DCF3DA736CC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ru-RU" dirty="0"/>
        </a:p>
      </dgm:t>
    </dgm:pt>
    <dgm:pt modelId="{B1DF7FBA-486E-4711-A4AB-05E5FAF4D90F}" type="sibTrans" cxnId="{1A16A2FF-B573-46EC-BE83-8DCF3DA736CC}">
      <dgm:prSet/>
      <dgm:spPr/>
      <dgm:t>
        <a:bodyPr/>
        <a:lstStyle/>
        <a:p>
          <a:endParaRPr lang="ru-RU"/>
        </a:p>
      </dgm:t>
    </dgm:pt>
    <dgm:pt modelId="{D254B87E-FA3E-4CCC-B39C-81E460E80CF1}" type="pres">
      <dgm:prSet presAssocID="{87FD9CA4-C9BC-43B0-A4C5-A1F1C18BFB8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452410-2769-4171-9ABE-97DE3CDBD49D}" type="pres">
      <dgm:prSet presAssocID="{6070C940-F008-4F6E-8084-4871DFB5ACB3}" presName="centerShape" presStyleLbl="node0" presStyleIdx="0" presStyleCnt="1" custScaleX="227763"/>
      <dgm:spPr/>
      <dgm:t>
        <a:bodyPr/>
        <a:lstStyle/>
        <a:p>
          <a:endParaRPr lang="ru-RU"/>
        </a:p>
      </dgm:t>
    </dgm:pt>
    <dgm:pt modelId="{6BC1AFDE-C38F-4683-81B8-43054FBD4DA9}" type="pres">
      <dgm:prSet presAssocID="{97C84E12-6E08-44C8-B76A-4CB33BFC5B7E}" presName="Name9" presStyleLbl="parChTrans1D2" presStyleIdx="0" presStyleCnt="5"/>
      <dgm:spPr/>
      <dgm:t>
        <a:bodyPr/>
        <a:lstStyle/>
        <a:p>
          <a:endParaRPr lang="ru-RU"/>
        </a:p>
      </dgm:t>
    </dgm:pt>
    <dgm:pt modelId="{70B9E840-9FDF-4F1A-B2AF-622B7D682DE7}" type="pres">
      <dgm:prSet presAssocID="{97C84E12-6E08-44C8-B76A-4CB33BFC5B7E}" presName="connTx" presStyleLbl="parChTrans1D2" presStyleIdx="0" presStyleCnt="5"/>
      <dgm:spPr/>
      <dgm:t>
        <a:bodyPr/>
        <a:lstStyle/>
        <a:p>
          <a:endParaRPr lang="ru-RU"/>
        </a:p>
      </dgm:t>
    </dgm:pt>
    <dgm:pt modelId="{B51A3AFF-2128-4984-BBFA-2B6381961CA3}" type="pres">
      <dgm:prSet presAssocID="{8E70B43E-A889-47DC-9CD9-C90539C81168}" presName="node" presStyleLbl="node1" presStyleIdx="0" presStyleCnt="5" custScaleX="220606" custScaleY="38201" custRadScaleRad="113493" custRadScaleInc="-29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5FABF679-421B-482D-B0AA-C50A91A4D3E3}" type="pres">
      <dgm:prSet presAssocID="{D3F3121D-83DD-4923-95FE-26BF383812CD}" presName="Name9" presStyleLbl="parChTrans1D2" presStyleIdx="1" presStyleCnt="5"/>
      <dgm:spPr/>
      <dgm:t>
        <a:bodyPr/>
        <a:lstStyle/>
        <a:p>
          <a:endParaRPr lang="ru-RU"/>
        </a:p>
      </dgm:t>
    </dgm:pt>
    <dgm:pt modelId="{964EB60B-B924-4E08-83DE-A498DA3ED7AD}" type="pres">
      <dgm:prSet presAssocID="{D3F3121D-83DD-4923-95FE-26BF383812CD}" presName="connTx" presStyleLbl="parChTrans1D2" presStyleIdx="1" presStyleCnt="5"/>
      <dgm:spPr/>
      <dgm:t>
        <a:bodyPr/>
        <a:lstStyle/>
        <a:p>
          <a:endParaRPr lang="ru-RU"/>
        </a:p>
      </dgm:t>
    </dgm:pt>
    <dgm:pt modelId="{AC58618C-9BD7-4382-94C1-C74F460E7B0F}" type="pres">
      <dgm:prSet presAssocID="{CBBD2F19-6F06-4025-BF52-D586596BE1F5}" presName="node" presStyleLbl="node1" presStyleIdx="1" presStyleCnt="5" custScaleX="207942" custScaleY="37907" custRadScaleRad="116221" custRadScaleInc="-3822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71E6C074-5E89-4280-BFDD-D34FEC380D4A}" type="pres">
      <dgm:prSet presAssocID="{2F166072-539D-450F-B740-A08D9BEBA046}" presName="Name9" presStyleLbl="parChTrans1D2" presStyleIdx="2" presStyleCnt="5"/>
      <dgm:spPr/>
      <dgm:t>
        <a:bodyPr/>
        <a:lstStyle/>
        <a:p>
          <a:endParaRPr lang="ru-RU"/>
        </a:p>
      </dgm:t>
    </dgm:pt>
    <dgm:pt modelId="{DD654DBF-DE8F-49D4-AE43-1094998FF1EF}" type="pres">
      <dgm:prSet presAssocID="{2F166072-539D-450F-B740-A08D9BEBA046}" presName="connTx" presStyleLbl="parChTrans1D2" presStyleIdx="2" presStyleCnt="5"/>
      <dgm:spPr/>
      <dgm:t>
        <a:bodyPr/>
        <a:lstStyle/>
        <a:p>
          <a:endParaRPr lang="ru-RU"/>
        </a:p>
      </dgm:t>
    </dgm:pt>
    <dgm:pt modelId="{555E64C1-2D5F-459B-9891-ACB02260B720}" type="pres">
      <dgm:prSet presAssocID="{6F89301A-C529-4F92-8E2C-9096AC1B7392}" presName="node" presStyleLbl="node1" presStyleIdx="2" presStyleCnt="5" custScaleX="213234" custScaleY="39757" custRadScaleRad="169903" custRadScaleInc="-6420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24E6EB31-5855-474B-92CE-6AC98CFAB038}" type="pres">
      <dgm:prSet presAssocID="{68A5FC25-14FB-4CB7-8487-7496C2440593}" presName="Name9" presStyleLbl="parChTrans1D2" presStyleIdx="3" presStyleCnt="5"/>
      <dgm:spPr/>
      <dgm:t>
        <a:bodyPr/>
        <a:lstStyle/>
        <a:p>
          <a:endParaRPr lang="ru-RU"/>
        </a:p>
      </dgm:t>
    </dgm:pt>
    <dgm:pt modelId="{426EF380-D7AD-4944-B725-97CBA76FBCB8}" type="pres">
      <dgm:prSet presAssocID="{68A5FC25-14FB-4CB7-8487-7496C2440593}" presName="connTx" presStyleLbl="parChTrans1D2" presStyleIdx="3" presStyleCnt="5"/>
      <dgm:spPr/>
      <dgm:t>
        <a:bodyPr/>
        <a:lstStyle/>
        <a:p>
          <a:endParaRPr lang="ru-RU"/>
        </a:p>
      </dgm:t>
    </dgm:pt>
    <dgm:pt modelId="{5B06BE2A-E16C-44AE-980F-A6E1E8898AFA}" type="pres">
      <dgm:prSet presAssocID="{8B756A6A-B5FD-45A1-9628-6BC62377E64C}" presName="node" presStyleLbl="node1" presStyleIdx="3" presStyleCnt="5" custScaleX="200031" custScaleY="103324" custRadScaleRad="172153" custRadScaleInc="6544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C542BD72-90AE-4FAB-9C61-78BF0D29D4C8}" type="pres">
      <dgm:prSet presAssocID="{E736965F-461B-4123-9ED1-22B7DDE5B99A}" presName="Name9" presStyleLbl="parChTrans1D2" presStyleIdx="4" presStyleCnt="5"/>
      <dgm:spPr/>
      <dgm:t>
        <a:bodyPr/>
        <a:lstStyle/>
        <a:p>
          <a:endParaRPr lang="ru-RU"/>
        </a:p>
      </dgm:t>
    </dgm:pt>
    <dgm:pt modelId="{E7CDE2A6-2F5B-4188-8993-F122B84A7D6B}" type="pres">
      <dgm:prSet presAssocID="{E736965F-461B-4123-9ED1-22B7DDE5B99A}" presName="connTx" presStyleLbl="parChTrans1D2" presStyleIdx="4" presStyleCnt="5"/>
      <dgm:spPr/>
      <dgm:t>
        <a:bodyPr/>
        <a:lstStyle/>
        <a:p>
          <a:endParaRPr lang="ru-RU"/>
        </a:p>
      </dgm:t>
    </dgm:pt>
    <dgm:pt modelId="{6E96DD51-6D41-4999-8CC6-07BE55D2151B}" type="pres">
      <dgm:prSet presAssocID="{C950E27B-58D0-4354-9671-30E40D4EE919}" presName="node" presStyleLbl="node1" presStyleIdx="4" presStyleCnt="5" custScaleX="192302" custScaleY="39222" custRadScaleRad="170567" custRadScaleInc="693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3A438168-834E-4037-9CC8-A62F63EEF92D}" srcId="{6070C940-F008-4F6E-8084-4871DFB5ACB3}" destId="{CBBD2F19-6F06-4025-BF52-D586596BE1F5}" srcOrd="1" destOrd="0" parTransId="{D3F3121D-83DD-4923-95FE-26BF383812CD}" sibTransId="{D6B15D71-34A4-4585-8839-6ACE84F57601}"/>
    <dgm:cxn modelId="{6CD8D796-A825-4723-845A-41B24CB01909}" srcId="{6070C940-F008-4F6E-8084-4871DFB5ACB3}" destId="{6F89301A-C529-4F92-8E2C-9096AC1B7392}" srcOrd="2" destOrd="0" parTransId="{2F166072-539D-450F-B740-A08D9BEBA046}" sibTransId="{44F57C53-0145-4BA2-B895-973B17115EB2}"/>
    <dgm:cxn modelId="{4F06A8E9-40CF-4A03-B06C-0A1268C98DF8}" srcId="{6070C940-F008-4F6E-8084-4871DFB5ACB3}" destId="{8E70B43E-A889-47DC-9CD9-C90539C81168}" srcOrd="0" destOrd="0" parTransId="{97C84E12-6E08-44C8-B76A-4CB33BFC5B7E}" sibTransId="{8F9900C2-E5B5-4547-9075-4EED0C85E32F}"/>
    <dgm:cxn modelId="{FDF99ABA-BA4F-4F3A-AC9D-E2150FB190CA}" type="presOf" srcId="{6070C940-F008-4F6E-8084-4871DFB5ACB3}" destId="{2F452410-2769-4171-9ABE-97DE3CDBD49D}" srcOrd="0" destOrd="0" presId="urn:microsoft.com/office/officeart/2005/8/layout/radial1"/>
    <dgm:cxn modelId="{92181996-2F9E-40EE-BB73-1B89A173509A}" type="presOf" srcId="{87FD9CA4-C9BC-43B0-A4C5-A1F1C18BFB80}" destId="{D254B87E-FA3E-4CCC-B39C-81E460E80CF1}" srcOrd="0" destOrd="0" presId="urn:microsoft.com/office/officeart/2005/8/layout/radial1"/>
    <dgm:cxn modelId="{FB33977F-E55F-44FC-B817-472534BA1026}" type="presOf" srcId="{97C84E12-6E08-44C8-B76A-4CB33BFC5B7E}" destId="{70B9E840-9FDF-4F1A-B2AF-622B7D682DE7}" srcOrd="1" destOrd="0" presId="urn:microsoft.com/office/officeart/2005/8/layout/radial1"/>
    <dgm:cxn modelId="{3FD5CA29-DFF3-423A-8484-EC763D0493A9}" type="presOf" srcId="{6F89301A-C529-4F92-8E2C-9096AC1B7392}" destId="{555E64C1-2D5F-459B-9891-ACB02260B720}" srcOrd="0" destOrd="0" presId="urn:microsoft.com/office/officeart/2005/8/layout/radial1"/>
    <dgm:cxn modelId="{B70C38F7-2143-4C08-AA4C-1E716E7F6663}" type="presOf" srcId="{2F166072-539D-450F-B740-A08D9BEBA046}" destId="{71E6C074-5E89-4280-BFDD-D34FEC380D4A}" srcOrd="0" destOrd="0" presId="urn:microsoft.com/office/officeart/2005/8/layout/radial1"/>
    <dgm:cxn modelId="{AF67373D-1565-440C-A70B-A3B9DE595A9A}" type="presOf" srcId="{CBBD2F19-6F06-4025-BF52-D586596BE1F5}" destId="{AC58618C-9BD7-4382-94C1-C74F460E7B0F}" srcOrd="0" destOrd="0" presId="urn:microsoft.com/office/officeart/2005/8/layout/radial1"/>
    <dgm:cxn modelId="{EBD16AA8-87C7-4431-8486-DF77731D302D}" type="presOf" srcId="{D3F3121D-83DD-4923-95FE-26BF383812CD}" destId="{964EB60B-B924-4E08-83DE-A498DA3ED7AD}" srcOrd="1" destOrd="0" presId="urn:microsoft.com/office/officeart/2005/8/layout/radial1"/>
    <dgm:cxn modelId="{6F0ECB8E-0184-4484-9CCA-D5E7844E7558}" type="presOf" srcId="{C950E27B-58D0-4354-9671-30E40D4EE919}" destId="{6E96DD51-6D41-4999-8CC6-07BE55D2151B}" srcOrd="0" destOrd="0" presId="urn:microsoft.com/office/officeart/2005/8/layout/radial1"/>
    <dgm:cxn modelId="{2380ADB4-602D-4F91-9226-E7D590930FB6}" type="presOf" srcId="{68A5FC25-14FB-4CB7-8487-7496C2440593}" destId="{24E6EB31-5855-474B-92CE-6AC98CFAB038}" srcOrd="0" destOrd="0" presId="urn:microsoft.com/office/officeart/2005/8/layout/radial1"/>
    <dgm:cxn modelId="{8FE4DE3B-3BA5-45AF-93A3-3E5CA8B6EE8D}" type="presOf" srcId="{2F166072-539D-450F-B740-A08D9BEBA046}" destId="{DD654DBF-DE8F-49D4-AE43-1094998FF1EF}" srcOrd="1" destOrd="0" presId="urn:microsoft.com/office/officeart/2005/8/layout/radial1"/>
    <dgm:cxn modelId="{4D7B9623-8E66-4626-9673-B016FB920DBE}" type="presOf" srcId="{E736965F-461B-4123-9ED1-22B7DDE5B99A}" destId="{C542BD72-90AE-4FAB-9C61-78BF0D29D4C8}" srcOrd="0" destOrd="0" presId="urn:microsoft.com/office/officeart/2005/8/layout/radial1"/>
    <dgm:cxn modelId="{EC03DDD5-8A8B-4BBB-AC60-DFFE5CFB388B}" srcId="{6070C940-F008-4F6E-8084-4871DFB5ACB3}" destId="{8B756A6A-B5FD-45A1-9628-6BC62377E64C}" srcOrd="3" destOrd="0" parTransId="{68A5FC25-14FB-4CB7-8487-7496C2440593}" sibTransId="{3B2F59A7-5DC4-4034-9900-D93FC5F9DEA6}"/>
    <dgm:cxn modelId="{1A16A2FF-B573-46EC-BE83-8DCF3DA736CC}" srcId="{6070C940-F008-4F6E-8084-4871DFB5ACB3}" destId="{C950E27B-58D0-4354-9671-30E40D4EE919}" srcOrd="4" destOrd="0" parTransId="{E736965F-461B-4123-9ED1-22B7DDE5B99A}" sibTransId="{B1DF7FBA-486E-4711-A4AB-05E5FAF4D90F}"/>
    <dgm:cxn modelId="{138C363D-B864-4930-89FF-1FE17038D88F}" type="presOf" srcId="{97C84E12-6E08-44C8-B76A-4CB33BFC5B7E}" destId="{6BC1AFDE-C38F-4683-81B8-43054FBD4DA9}" srcOrd="0" destOrd="0" presId="urn:microsoft.com/office/officeart/2005/8/layout/radial1"/>
    <dgm:cxn modelId="{47871FA5-B153-4DD9-865D-3F45CAE0A550}" type="presOf" srcId="{8B756A6A-B5FD-45A1-9628-6BC62377E64C}" destId="{5B06BE2A-E16C-44AE-980F-A6E1E8898AFA}" srcOrd="0" destOrd="0" presId="urn:microsoft.com/office/officeart/2005/8/layout/radial1"/>
    <dgm:cxn modelId="{EB817C80-8A84-4FA2-AF9C-65A463EDD8CC}" type="presOf" srcId="{8E70B43E-A889-47DC-9CD9-C90539C81168}" destId="{B51A3AFF-2128-4984-BBFA-2B6381961CA3}" srcOrd="0" destOrd="0" presId="urn:microsoft.com/office/officeart/2005/8/layout/radial1"/>
    <dgm:cxn modelId="{B2CC10C4-523C-435D-8FF4-38C84C72BC90}" type="presOf" srcId="{E736965F-461B-4123-9ED1-22B7DDE5B99A}" destId="{E7CDE2A6-2F5B-4188-8993-F122B84A7D6B}" srcOrd="1" destOrd="0" presId="urn:microsoft.com/office/officeart/2005/8/layout/radial1"/>
    <dgm:cxn modelId="{BA2800BC-932A-4EDE-BFFD-0B9A8289574D}" type="presOf" srcId="{68A5FC25-14FB-4CB7-8487-7496C2440593}" destId="{426EF380-D7AD-4944-B725-97CBA76FBCB8}" srcOrd="1" destOrd="0" presId="urn:microsoft.com/office/officeart/2005/8/layout/radial1"/>
    <dgm:cxn modelId="{A9E1BDA4-59BC-416D-B843-65872A7C5088}" type="presOf" srcId="{D3F3121D-83DD-4923-95FE-26BF383812CD}" destId="{5FABF679-421B-482D-B0AA-C50A91A4D3E3}" srcOrd="0" destOrd="0" presId="urn:microsoft.com/office/officeart/2005/8/layout/radial1"/>
    <dgm:cxn modelId="{DF803B89-DB34-4057-B585-3820CF77FD3E}" srcId="{87FD9CA4-C9BC-43B0-A4C5-A1F1C18BFB80}" destId="{6070C940-F008-4F6E-8084-4871DFB5ACB3}" srcOrd="0" destOrd="0" parTransId="{B82C4FE3-0801-4113-9F54-7C3020FA3CA4}" sibTransId="{5068607A-40BF-4016-B23A-5DDE094CB327}"/>
    <dgm:cxn modelId="{0248F3B0-BB20-40F5-8B4F-D8FA80239049}" type="presParOf" srcId="{D254B87E-FA3E-4CCC-B39C-81E460E80CF1}" destId="{2F452410-2769-4171-9ABE-97DE3CDBD49D}" srcOrd="0" destOrd="0" presId="urn:microsoft.com/office/officeart/2005/8/layout/radial1"/>
    <dgm:cxn modelId="{F3A48332-DD56-47C2-8501-78B55F0EEB8E}" type="presParOf" srcId="{D254B87E-FA3E-4CCC-B39C-81E460E80CF1}" destId="{6BC1AFDE-C38F-4683-81B8-43054FBD4DA9}" srcOrd="1" destOrd="0" presId="urn:microsoft.com/office/officeart/2005/8/layout/radial1"/>
    <dgm:cxn modelId="{C155FF3B-CB18-4736-992B-C629F02B6C42}" type="presParOf" srcId="{6BC1AFDE-C38F-4683-81B8-43054FBD4DA9}" destId="{70B9E840-9FDF-4F1A-B2AF-622B7D682DE7}" srcOrd="0" destOrd="0" presId="urn:microsoft.com/office/officeart/2005/8/layout/radial1"/>
    <dgm:cxn modelId="{B67BAC70-715A-4768-BD2A-B4BE97B8CF62}" type="presParOf" srcId="{D254B87E-FA3E-4CCC-B39C-81E460E80CF1}" destId="{B51A3AFF-2128-4984-BBFA-2B6381961CA3}" srcOrd="2" destOrd="0" presId="urn:microsoft.com/office/officeart/2005/8/layout/radial1"/>
    <dgm:cxn modelId="{EB93940F-9BD2-48D4-BE32-3523BE1A2631}" type="presParOf" srcId="{D254B87E-FA3E-4CCC-B39C-81E460E80CF1}" destId="{5FABF679-421B-482D-B0AA-C50A91A4D3E3}" srcOrd="3" destOrd="0" presId="urn:microsoft.com/office/officeart/2005/8/layout/radial1"/>
    <dgm:cxn modelId="{7042310C-B06E-41C2-9A22-1843183D5F41}" type="presParOf" srcId="{5FABF679-421B-482D-B0AA-C50A91A4D3E3}" destId="{964EB60B-B924-4E08-83DE-A498DA3ED7AD}" srcOrd="0" destOrd="0" presId="urn:microsoft.com/office/officeart/2005/8/layout/radial1"/>
    <dgm:cxn modelId="{A0E4B906-2AA4-4A8D-913B-3C20E65C3525}" type="presParOf" srcId="{D254B87E-FA3E-4CCC-B39C-81E460E80CF1}" destId="{AC58618C-9BD7-4382-94C1-C74F460E7B0F}" srcOrd="4" destOrd="0" presId="urn:microsoft.com/office/officeart/2005/8/layout/radial1"/>
    <dgm:cxn modelId="{0D4641AF-3FCF-484B-8D84-8DDE42B08CA2}" type="presParOf" srcId="{D254B87E-FA3E-4CCC-B39C-81E460E80CF1}" destId="{71E6C074-5E89-4280-BFDD-D34FEC380D4A}" srcOrd="5" destOrd="0" presId="urn:microsoft.com/office/officeart/2005/8/layout/radial1"/>
    <dgm:cxn modelId="{CB6FAB6A-C6D8-4D3B-8A50-05D664D4FC3F}" type="presParOf" srcId="{71E6C074-5E89-4280-BFDD-D34FEC380D4A}" destId="{DD654DBF-DE8F-49D4-AE43-1094998FF1EF}" srcOrd="0" destOrd="0" presId="urn:microsoft.com/office/officeart/2005/8/layout/radial1"/>
    <dgm:cxn modelId="{89F6CF21-FE2E-4F1B-9AEB-13616518E25A}" type="presParOf" srcId="{D254B87E-FA3E-4CCC-B39C-81E460E80CF1}" destId="{555E64C1-2D5F-459B-9891-ACB02260B720}" srcOrd="6" destOrd="0" presId="urn:microsoft.com/office/officeart/2005/8/layout/radial1"/>
    <dgm:cxn modelId="{3C78E57D-E353-4358-9B7B-1EC2BE02F4EC}" type="presParOf" srcId="{D254B87E-FA3E-4CCC-B39C-81E460E80CF1}" destId="{24E6EB31-5855-474B-92CE-6AC98CFAB038}" srcOrd="7" destOrd="0" presId="urn:microsoft.com/office/officeart/2005/8/layout/radial1"/>
    <dgm:cxn modelId="{BD5C190B-6D34-43FA-971C-414DE9F2DEB4}" type="presParOf" srcId="{24E6EB31-5855-474B-92CE-6AC98CFAB038}" destId="{426EF380-D7AD-4944-B725-97CBA76FBCB8}" srcOrd="0" destOrd="0" presId="urn:microsoft.com/office/officeart/2005/8/layout/radial1"/>
    <dgm:cxn modelId="{1561DCED-1D4C-45BA-A05F-959089D7EB82}" type="presParOf" srcId="{D254B87E-FA3E-4CCC-B39C-81E460E80CF1}" destId="{5B06BE2A-E16C-44AE-980F-A6E1E8898AFA}" srcOrd="8" destOrd="0" presId="urn:microsoft.com/office/officeart/2005/8/layout/radial1"/>
    <dgm:cxn modelId="{B1973BA3-6872-48A2-90C6-7CFEDA05AFD8}" type="presParOf" srcId="{D254B87E-FA3E-4CCC-B39C-81E460E80CF1}" destId="{C542BD72-90AE-4FAB-9C61-78BF0D29D4C8}" srcOrd="9" destOrd="0" presId="urn:microsoft.com/office/officeart/2005/8/layout/radial1"/>
    <dgm:cxn modelId="{911E5B99-C2CF-4034-8144-C4F27C9CB4DE}" type="presParOf" srcId="{C542BD72-90AE-4FAB-9C61-78BF0D29D4C8}" destId="{E7CDE2A6-2F5B-4188-8993-F122B84A7D6B}" srcOrd="0" destOrd="0" presId="urn:microsoft.com/office/officeart/2005/8/layout/radial1"/>
    <dgm:cxn modelId="{C2AE3675-AB1C-41BC-BB1B-20FBDDB80718}" type="presParOf" srcId="{D254B87E-FA3E-4CCC-B39C-81E460E80CF1}" destId="{6E96DD51-6D41-4999-8CC6-07BE55D2151B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4665C4-E3DA-4292-B8CD-C60EF12F1E5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118DEB-727F-4914-992F-8366574A76EF}">
      <dgm:prSet phldrT="[Текст]" custT="1"/>
      <dgm:spPr>
        <a:solidFill>
          <a:schemeClr val="tx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Общегосударственные вопросы</a:t>
          </a:r>
        </a:p>
        <a:p>
          <a:r>
            <a:rPr lang="ru-RU" sz="2400" b="1" i="1" dirty="0" smtClean="0">
              <a:solidFill>
                <a:schemeClr val="tx1"/>
              </a:solidFill>
            </a:rPr>
            <a:t>36 991,0  тыс. руб.</a:t>
          </a:r>
          <a:endParaRPr lang="ru-RU" sz="2400" b="1" i="1" dirty="0">
            <a:solidFill>
              <a:schemeClr val="tx1"/>
            </a:solidFill>
          </a:endParaRPr>
        </a:p>
      </dgm:t>
    </dgm:pt>
    <dgm:pt modelId="{6F523866-F260-4226-83BA-45B1910BFCB4}" type="parTrans" cxnId="{2237459B-009F-4C45-B56A-668385753ADF}">
      <dgm:prSet/>
      <dgm:spPr/>
      <dgm:t>
        <a:bodyPr/>
        <a:lstStyle/>
        <a:p>
          <a:endParaRPr lang="ru-RU"/>
        </a:p>
      </dgm:t>
    </dgm:pt>
    <dgm:pt modelId="{603843A4-9B14-479E-B905-29DE753705D2}" type="sibTrans" cxnId="{2237459B-009F-4C45-B56A-668385753ADF}">
      <dgm:prSet/>
      <dgm:spPr/>
      <dgm:t>
        <a:bodyPr/>
        <a:lstStyle/>
        <a:p>
          <a:endParaRPr lang="ru-RU"/>
        </a:p>
      </dgm:t>
    </dgm:pt>
    <dgm:pt modelId="{B2296B59-9257-4EFA-8C0B-5F4C979EDA2D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Функционирование высшего должностного лица субъекта РФ и муниципального образования </a:t>
          </a:r>
          <a:r>
            <a:rPr lang="ru-RU" sz="1600" b="1" dirty="0" smtClean="0">
              <a:solidFill>
                <a:schemeClr val="tx1"/>
              </a:solidFill>
            </a:rPr>
            <a:t>305,3 </a:t>
          </a:r>
          <a:r>
            <a:rPr lang="ru-RU" sz="1600" b="1" i="1" dirty="0" smtClean="0">
              <a:solidFill>
                <a:schemeClr val="tx1"/>
              </a:solidFill>
            </a:rPr>
            <a:t>тыс. руб. </a:t>
          </a:r>
          <a:endParaRPr lang="ru-RU" sz="1600" b="1" i="1" dirty="0">
            <a:solidFill>
              <a:schemeClr val="tx1"/>
            </a:solidFill>
          </a:endParaRPr>
        </a:p>
      </dgm:t>
    </dgm:pt>
    <dgm:pt modelId="{8B6015A7-0970-40AF-A228-6C669B1102E5}" type="parTrans" cxnId="{637777B4-519F-4121-A5F5-EA395745D760}">
      <dgm:prSet/>
      <dgm:spPr/>
      <dgm:t>
        <a:bodyPr/>
        <a:lstStyle/>
        <a:p>
          <a:endParaRPr lang="ru-RU"/>
        </a:p>
      </dgm:t>
    </dgm:pt>
    <dgm:pt modelId="{E1FB699C-356F-40A2-918E-0D6D400538AA}" type="sibTrans" cxnId="{637777B4-519F-4121-A5F5-EA395745D760}">
      <dgm:prSet/>
      <dgm:spPr/>
      <dgm:t>
        <a:bodyPr/>
        <a:lstStyle/>
        <a:p>
          <a:endParaRPr lang="ru-RU"/>
        </a:p>
      </dgm:t>
    </dgm:pt>
    <dgm:pt modelId="{5A06CF74-DD7B-46BE-9595-5296CCDEB1BF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Функционирование законодательных (представительных) органов государственной власти и представительных органов муниципальных образований </a:t>
          </a:r>
          <a:r>
            <a:rPr lang="ru-RU" sz="1600" b="1" i="1" dirty="0" smtClean="0">
              <a:solidFill>
                <a:schemeClr val="tx1"/>
              </a:solidFill>
            </a:rPr>
            <a:t>110,3 тыс. руб.</a:t>
          </a:r>
          <a:endParaRPr lang="ru-RU" sz="1600" b="1" i="1" dirty="0">
            <a:solidFill>
              <a:schemeClr val="tx1"/>
            </a:solidFill>
          </a:endParaRPr>
        </a:p>
      </dgm:t>
    </dgm:pt>
    <dgm:pt modelId="{FBD4BFA3-8BA8-46C4-ADC9-A4E34F997884}" type="parTrans" cxnId="{84BE805D-5269-4D69-8690-DD779842E68C}">
      <dgm:prSet/>
      <dgm:spPr/>
      <dgm:t>
        <a:bodyPr/>
        <a:lstStyle/>
        <a:p>
          <a:endParaRPr lang="ru-RU"/>
        </a:p>
      </dgm:t>
    </dgm:pt>
    <dgm:pt modelId="{3E6080F9-A254-4E78-9DAE-DEBA80D38C6F}" type="sibTrans" cxnId="{84BE805D-5269-4D69-8690-DD779842E68C}">
      <dgm:prSet/>
      <dgm:spPr/>
      <dgm:t>
        <a:bodyPr/>
        <a:lstStyle/>
        <a:p>
          <a:endParaRPr lang="ru-RU"/>
        </a:p>
      </dgm:t>
    </dgm:pt>
    <dgm:pt modelId="{BBD7B9DC-6D17-427B-8751-86991509D4C0}">
      <dgm:prSet phldrT="[Текст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Функционирование Правительства РФ, высших исполнительных органов государственной власти субъектов РФ, местных администраций </a:t>
          </a:r>
          <a:r>
            <a:rPr lang="ru-RU" sz="1600" b="1" i="1" dirty="0" smtClean="0">
              <a:solidFill>
                <a:schemeClr val="tx1"/>
              </a:solidFill>
            </a:rPr>
            <a:t>25 064,1 тыс. руб.		</a:t>
          </a:r>
          <a:endParaRPr lang="ru-RU" sz="1600" b="1" i="1" dirty="0">
            <a:solidFill>
              <a:schemeClr val="tx1"/>
            </a:solidFill>
          </a:endParaRPr>
        </a:p>
      </dgm:t>
    </dgm:pt>
    <dgm:pt modelId="{A8052277-2169-4BA0-A045-5C6FF5EE8576}" type="parTrans" cxnId="{AE1B74C4-4077-4215-81E0-AD5B90D1F34A}">
      <dgm:prSet/>
      <dgm:spPr/>
      <dgm:t>
        <a:bodyPr/>
        <a:lstStyle/>
        <a:p>
          <a:endParaRPr lang="ru-RU"/>
        </a:p>
      </dgm:t>
    </dgm:pt>
    <dgm:pt modelId="{60260036-799F-4D2A-9DFC-6A7A5BABE0CF}" type="sibTrans" cxnId="{AE1B74C4-4077-4215-81E0-AD5B90D1F34A}">
      <dgm:prSet/>
      <dgm:spPr/>
      <dgm:t>
        <a:bodyPr/>
        <a:lstStyle/>
        <a:p>
          <a:endParaRPr lang="ru-RU"/>
        </a:p>
      </dgm:t>
    </dgm:pt>
    <dgm:pt modelId="{F5F6FC98-B8AC-4887-8314-62D20ED569D8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Обеспечение деятельности финансовых, налоговых и таможенных органов и органов финансового (финансово-бюджетного) надзора     </a:t>
          </a:r>
          <a:r>
            <a:rPr lang="ru-RU" sz="1600" b="1" dirty="0" smtClean="0">
              <a:solidFill>
                <a:schemeClr val="tx1"/>
              </a:solidFill>
            </a:rPr>
            <a:t>1 045,2</a:t>
          </a:r>
          <a:r>
            <a:rPr lang="ru-RU" sz="1600" b="1" i="1" dirty="0" smtClean="0">
              <a:solidFill>
                <a:schemeClr val="tx1"/>
              </a:solidFill>
            </a:rPr>
            <a:t> тыс. руб.</a:t>
          </a:r>
          <a:endParaRPr lang="ru-RU" sz="1600" b="1" i="1" dirty="0">
            <a:solidFill>
              <a:schemeClr val="tx1"/>
            </a:solidFill>
          </a:endParaRPr>
        </a:p>
      </dgm:t>
    </dgm:pt>
    <dgm:pt modelId="{C9D3091D-AB35-4F27-8E3B-C1FB1C09EAF0}" type="parTrans" cxnId="{17533BB8-4DB8-45F2-A417-CBA9079E6E43}">
      <dgm:prSet/>
      <dgm:spPr/>
      <dgm:t>
        <a:bodyPr/>
        <a:lstStyle/>
        <a:p>
          <a:endParaRPr lang="ru-RU"/>
        </a:p>
      </dgm:t>
    </dgm:pt>
    <dgm:pt modelId="{B74078FC-F3EE-4F58-A327-C8C0543B127F}" type="sibTrans" cxnId="{17533BB8-4DB8-45F2-A417-CBA9079E6E43}">
      <dgm:prSet/>
      <dgm:spPr/>
      <dgm:t>
        <a:bodyPr/>
        <a:lstStyle/>
        <a:p>
          <a:endParaRPr lang="ru-RU"/>
        </a:p>
      </dgm:t>
    </dgm:pt>
    <dgm:pt modelId="{556424FE-7650-4B46-B0B6-6840F66D4A3C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Другие общегосударственные вопросы </a:t>
          </a:r>
          <a:r>
            <a:rPr lang="ru-RU" sz="1600" b="1" i="1" dirty="0" smtClean="0">
              <a:solidFill>
                <a:schemeClr val="tx1"/>
              </a:solidFill>
            </a:rPr>
            <a:t>10 463,6 тыс. руб., </a:t>
          </a:r>
          <a:r>
            <a:rPr lang="ru-RU" sz="1600" b="0" i="0" dirty="0" smtClean="0">
              <a:solidFill>
                <a:schemeClr val="tx1"/>
              </a:solidFill>
            </a:rPr>
            <a:t>в том числе на содержание МКУ «Службы хозяйственного обеспечения администрации Малмыжского района» </a:t>
          </a:r>
          <a:r>
            <a:rPr lang="ru-RU" sz="1600" b="1" i="0" dirty="0" smtClean="0">
              <a:solidFill>
                <a:schemeClr val="tx1"/>
              </a:solidFill>
            </a:rPr>
            <a:t>8 619,9 тыс. руб.</a:t>
          </a:r>
          <a:endParaRPr lang="ru-RU" sz="1600" b="1" i="1" dirty="0">
            <a:solidFill>
              <a:schemeClr val="tx1"/>
            </a:solidFill>
          </a:endParaRPr>
        </a:p>
      </dgm:t>
    </dgm:pt>
    <dgm:pt modelId="{27564528-AA85-4253-9181-C05A7DD8CA0D}" type="parTrans" cxnId="{658C182F-9D5C-4A74-B939-B05599771A29}">
      <dgm:prSet/>
      <dgm:spPr/>
      <dgm:t>
        <a:bodyPr/>
        <a:lstStyle/>
        <a:p>
          <a:endParaRPr lang="ru-RU"/>
        </a:p>
      </dgm:t>
    </dgm:pt>
    <dgm:pt modelId="{089359D4-828F-4CC7-8017-52262F771DE3}" type="sibTrans" cxnId="{658C182F-9D5C-4A74-B939-B05599771A29}">
      <dgm:prSet/>
      <dgm:spPr/>
      <dgm:t>
        <a:bodyPr/>
        <a:lstStyle/>
        <a:p>
          <a:endParaRPr lang="ru-RU"/>
        </a:p>
      </dgm:t>
    </dgm:pt>
    <dgm:pt modelId="{E0E6E51E-AD9C-412E-9373-135C9B541C88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Судебная система </a:t>
          </a:r>
          <a:r>
            <a:rPr lang="ru-RU" sz="1600" b="1" i="1" dirty="0" smtClean="0">
              <a:solidFill>
                <a:schemeClr val="tx1"/>
              </a:solidFill>
            </a:rPr>
            <a:t>2,6 тыс. руб.</a:t>
          </a:r>
          <a:endParaRPr lang="ru-RU" sz="1600" b="1" i="1" dirty="0">
            <a:solidFill>
              <a:schemeClr val="tx1"/>
            </a:solidFill>
          </a:endParaRPr>
        </a:p>
      </dgm:t>
    </dgm:pt>
    <dgm:pt modelId="{BA3CA952-D07A-4697-B84A-C9922B084673}" type="parTrans" cxnId="{956EE5E9-AFC1-4AAD-AB77-F9426115346A}">
      <dgm:prSet/>
      <dgm:spPr/>
      <dgm:t>
        <a:bodyPr/>
        <a:lstStyle/>
        <a:p>
          <a:endParaRPr lang="ru-RU"/>
        </a:p>
      </dgm:t>
    </dgm:pt>
    <dgm:pt modelId="{305D86C8-6149-44D0-AE86-BD72CE49B75D}" type="sibTrans" cxnId="{956EE5E9-AFC1-4AAD-AB77-F9426115346A}">
      <dgm:prSet/>
      <dgm:spPr/>
      <dgm:t>
        <a:bodyPr/>
        <a:lstStyle/>
        <a:p>
          <a:endParaRPr lang="ru-RU"/>
        </a:p>
      </dgm:t>
    </dgm:pt>
    <dgm:pt modelId="{5E818583-F3DF-48BB-B94D-F6CC88735888}" type="pres">
      <dgm:prSet presAssocID="{1D4665C4-E3DA-4292-B8CD-C60EF12F1E5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5C90D0-4ECF-49EA-B4E4-C8B712A8643A}" type="pres">
      <dgm:prSet presAssocID="{C9118DEB-727F-4914-992F-8366574A76EF}" presName="root1" presStyleCnt="0"/>
      <dgm:spPr/>
    </dgm:pt>
    <dgm:pt modelId="{856C60AD-53EA-44A3-AE99-5E5B10811371}" type="pres">
      <dgm:prSet presAssocID="{C9118DEB-727F-4914-992F-8366574A76EF}" presName="LevelOneTextNode" presStyleLbl="node0" presStyleIdx="0" presStyleCnt="1" custScaleX="178982" custScaleY="164129" custLinFactNeighborX="-31112" custLinFactNeighborY="-2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3CEDAD-59A8-4E82-9035-32911376B89E}" type="pres">
      <dgm:prSet presAssocID="{C9118DEB-727F-4914-992F-8366574A76EF}" presName="level2hierChild" presStyleCnt="0"/>
      <dgm:spPr/>
    </dgm:pt>
    <dgm:pt modelId="{CACA2610-F1BA-4501-BB62-47CE7374D71B}" type="pres">
      <dgm:prSet presAssocID="{8B6015A7-0970-40AF-A228-6C669B1102E5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1EFA4D3A-DC6B-42F1-A0E7-378BAB63B85F}" type="pres">
      <dgm:prSet presAssocID="{8B6015A7-0970-40AF-A228-6C669B1102E5}" presName="connTx" presStyleLbl="parChTrans1D2" presStyleIdx="0" presStyleCnt="6"/>
      <dgm:spPr/>
      <dgm:t>
        <a:bodyPr/>
        <a:lstStyle/>
        <a:p>
          <a:endParaRPr lang="ru-RU"/>
        </a:p>
      </dgm:t>
    </dgm:pt>
    <dgm:pt modelId="{A3F0450F-18CB-4855-864F-72D9ED5B1D1A}" type="pres">
      <dgm:prSet presAssocID="{B2296B59-9257-4EFA-8C0B-5F4C979EDA2D}" presName="root2" presStyleCnt="0"/>
      <dgm:spPr/>
    </dgm:pt>
    <dgm:pt modelId="{FCBD2238-2455-4DF2-8206-B99FDB4061F7}" type="pres">
      <dgm:prSet presAssocID="{B2296B59-9257-4EFA-8C0B-5F4C979EDA2D}" presName="LevelTwoTextNode" presStyleLbl="node2" presStyleIdx="0" presStyleCnt="6" custScaleX="296692" custScaleY="921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7149DB-8DB8-495F-AB60-80C6F64DF429}" type="pres">
      <dgm:prSet presAssocID="{B2296B59-9257-4EFA-8C0B-5F4C979EDA2D}" presName="level3hierChild" presStyleCnt="0"/>
      <dgm:spPr/>
    </dgm:pt>
    <dgm:pt modelId="{9EBAD696-F6A3-4FF7-ADCB-4E017153FFDE}" type="pres">
      <dgm:prSet presAssocID="{FBD4BFA3-8BA8-46C4-ADC9-A4E34F997884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3C0F52C6-C4F4-4C56-8FC9-463728AA02F1}" type="pres">
      <dgm:prSet presAssocID="{FBD4BFA3-8BA8-46C4-ADC9-A4E34F997884}" presName="connTx" presStyleLbl="parChTrans1D2" presStyleIdx="1" presStyleCnt="6"/>
      <dgm:spPr/>
      <dgm:t>
        <a:bodyPr/>
        <a:lstStyle/>
        <a:p>
          <a:endParaRPr lang="ru-RU"/>
        </a:p>
      </dgm:t>
    </dgm:pt>
    <dgm:pt modelId="{F7F6851A-E1AC-4B62-8DD7-A5C706D040D8}" type="pres">
      <dgm:prSet presAssocID="{5A06CF74-DD7B-46BE-9595-5296CCDEB1BF}" presName="root2" presStyleCnt="0"/>
      <dgm:spPr/>
    </dgm:pt>
    <dgm:pt modelId="{7E65AA48-A339-4DD1-8D99-EB8A0DE6E93D}" type="pres">
      <dgm:prSet presAssocID="{5A06CF74-DD7B-46BE-9595-5296CCDEB1BF}" presName="LevelTwoTextNode" presStyleLbl="node2" presStyleIdx="1" presStyleCnt="6" custScaleX="327298" custScaleY="115044" custLinFactNeighborX="405" custLinFactNeighborY="29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DCC513-41D4-44DC-9004-85323485AEEF}" type="pres">
      <dgm:prSet presAssocID="{5A06CF74-DD7B-46BE-9595-5296CCDEB1BF}" presName="level3hierChild" presStyleCnt="0"/>
      <dgm:spPr/>
    </dgm:pt>
    <dgm:pt modelId="{679A10C5-3913-45DE-B9A8-59F4A59B8054}" type="pres">
      <dgm:prSet presAssocID="{A8052277-2169-4BA0-A045-5C6FF5EE8576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509963C2-7D75-40EB-BC39-CE341E115ACD}" type="pres">
      <dgm:prSet presAssocID="{A8052277-2169-4BA0-A045-5C6FF5EE8576}" presName="connTx" presStyleLbl="parChTrans1D2" presStyleIdx="2" presStyleCnt="6"/>
      <dgm:spPr/>
      <dgm:t>
        <a:bodyPr/>
        <a:lstStyle/>
        <a:p>
          <a:endParaRPr lang="ru-RU"/>
        </a:p>
      </dgm:t>
    </dgm:pt>
    <dgm:pt modelId="{DE039C15-A350-4F88-B26B-69EAC48635AD}" type="pres">
      <dgm:prSet presAssocID="{BBD7B9DC-6D17-427B-8751-86991509D4C0}" presName="root2" presStyleCnt="0"/>
      <dgm:spPr/>
    </dgm:pt>
    <dgm:pt modelId="{496EA9FD-AA0B-4080-89C9-651196E7B139}" type="pres">
      <dgm:prSet presAssocID="{BBD7B9DC-6D17-427B-8751-86991509D4C0}" presName="LevelTwoTextNode" presStyleLbl="node2" presStyleIdx="2" presStyleCnt="6" custScaleX="303946" custScaleY="127273" custLinFactNeighborX="405" custLinFactNeighborY="-41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3DB61B-F78F-489F-8FF2-9B4CDB37FC23}" type="pres">
      <dgm:prSet presAssocID="{BBD7B9DC-6D17-427B-8751-86991509D4C0}" presName="level3hierChild" presStyleCnt="0"/>
      <dgm:spPr/>
    </dgm:pt>
    <dgm:pt modelId="{6CC26911-D0BE-4A0D-AF9D-4FDA307D559E}" type="pres">
      <dgm:prSet presAssocID="{BA3CA952-D07A-4697-B84A-C9922B084673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7DA91E28-3824-47B6-B433-1F60F4B75DDE}" type="pres">
      <dgm:prSet presAssocID="{BA3CA952-D07A-4697-B84A-C9922B084673}" presName="connTx" presStyleLbl="parChTrans1D2" presStyleIdx="3" presStyleCnt="6"/>
      <dgm:spPr/>
      <dgm:t>
        <a:bodyPr/>
        <a:lstStyle/>
        <a:p>
          <a:endParaRPr lang="ru-RU"/>
        </a:p>
      </dgm:t>
    </dgm:pt>
    <dgm:pt modelId="{77D32439-0175-43BF-AEF5-7F1D415F8EC0}" type="pres">
      <dgm:prSet presAssocID="{E0E6E51E-AD9C-412E-9373-135C9B541C88}" presName="root2" presStyleCnt="0"/>
      <dgm:spPr/>
    </dgm:pt>
    <dgm:pt modelId="{931E71C0-5C4C-42E9-B60A-BE7B3D8AADFD}" type="pres">
      <dgm:prSet presAssocID="{E0E6E51E-AD9C-412E-9373-135C9B541C88}" presName="LevelTwoTextNode" presStyleLbl="node2" presStyleIdx="3" presStyleCnt="6" custScaleX="285627" custScaleY="81846" custLinFactNeighborX="405" custLinFactNeighborY="-113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73068A-9348-4D81-BC98-3FC93ED5145C}" type="pres">
      <dgm:prSet presAssocID="{E0E6E51E-AD9C-412E-9373-135C9B541C88}" presName="level3hierChild" presStyleCnt="0"/>
      <dgm:spPr/>
    </dgm:pt>
    <dgm:pt modelId="{27CB55F7-0688-410A-9D8A-8F8D1E4C70D9}" type="pres">
      <dgm:prSet presAssocID="{C9D3091D-AB35-4F27-8E3B-C1FB1C09EAF0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D79E85DF-1968-469A-B687-2CD0191F9026}" type="pres">
      <dgm:prSet presAssocID="{C9D3091D-AB35-4F27-8E3B-C1FB1C09EAF0}" presName="connTx" presStyleLbl="parChTrans1D2" presStyleIdx="4" presStyleCnt="6"/>
      <dgm:spPr/>
      <dgm:t>
        <a:bodyPr/>
        <a:lstStyle/>
        <a:p>
          <a:endParaRPr lang="ru-RU"/>
        </a:p>
      </dgm:t>
    </dgm:pt>
    <dgm:pt modelId="{160CDA77-2328-4BE8-A2D2-66E5C1AFD5CF}" type="pres">
      <dgm:prSet presAssocID="{F5F6FC98-B8AC-4887-8314-62D20ED569D8}" presName="root2" presStyleCnt="0"/>
      <dgm:spPr/>
    </dgm:pt>
    <dgm:pt modelId="{2E672EE5-5F9E-403B-A690-031D8F0621B9}" type="pres">
      <dgm:prSet presAssocID="{F5F6FC98-B8AC-4887-8314-62D20ED569D8}" presName="LevelTwoTextNode" presStyleLbl="node2" presStyleIdx="4" presStyleCnt="6" custScaleX="300757" custScaleY="145986" custLinFactNeighborX="405" custLinFactNeighborY="-93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5A2D9B-2CBC-4BE4-8B26-46D9DBE3E846}" type="pres">
      <dgm:prSet presAssocID="{F5F6FC98-B8AC-4887-8314-62D20ED569D8}" presName="level3hierChild" presStyleCnt="0"/>
      <dgm:spPr/>
    </dgm:pt>
    <dgm:pt modelId="{55447433-5B22-4A56-86FB-303D09AAB00D}" type="pres">
      <dgm:prSet presAssocID="{27564528-AA85-4253-9181-C05A7DD8CA0D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292D3C04-EC52-4100-BF0A-FF7D5173D335}" type="pres">
      <dgm:prSet presAssocID="{27564528-AA85-4253-9181-C05A7DD8CA0D}" presName="connTx" presStyleLbl="parChTrans1D2" presStyleIdx="5" presStyleCnt="6"/>
      <dgm:spPr/>
      <dgm:t>
        <a:bodyPr/>
        <a:lstStyle/>
        <a:p>
          <a:endParaRPr lang="ru-RU"/>
        </a:p>
      </dgm:t>
    </dgm:pt>
    <dgm:pt modelId="{840845B7-8E8A-4463-AF08-5FF02508EADE}" type="pres">
      <dgm:prSet presAssocID="{556424FE-7650-4B46-B0B6-6840F66D4A3C}" presName="root2" presStyleCnt="0"/>
      <dgm:spPr/>
    </dgm:pt>
    <dgm:pt modelId="{AEC6F803-C6C4-43BE-89A1-5CB12AB012A0}" type="pres">
      <dgm:prSet presAssocID="{556424FE-7650-4B46-B0B6-6840F66D4A3C}" presName="LevelTwoTextNode" presStyleLbl="node2" presStyleIdx="5" presStyleCnt="6" custScaleX="310456" custScaleY="158094" custLinFactNeighborX="1060" custLinFactNeighborY="-144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B167D4-4927-4578-A0AC-ECDC208AAEE7}" type="pres">
      <dgm:prSet presAssocID="{556424FE-7650-4B46-B0B6-6840F66D4A3C}" presName="level3hierChild" presStyleCnt="0"/>
      <dgm:spPr/>
    </dgm:pt>
  </dgm:ptLst>
  <dgm:cxnLst>
    <dgm:cxn modelId="{658C182F-9D5C-4A74-B939-B05599771A29}" srcId="{C9118DEB-727F-4914-992F-8366574A76EF}" destId="{556424FE-7650-4B46-B0B6-6840F66D4A3C}" srcOrd="5" destOrd="0" parTransId="{27564528-AA85-4253-9181-C05A7DD8CA0D}" sibTransId="{089359D4-828F-4CC7-8017-52262F771DE3}"/>
    <dgm:cxn modelId="{CACB2604-5717-4432-BBC0-72516C1DEF46}" type="presOf" srcId="{BA3CA952-D07A-4697-B84A-C9922B084673}" destId="{6CC26911-D0BE-4A0D-AF9D-4FDA307D559E}" srcOrd="0" destOrd="0" presId="urn:microsoft.com/office/officeart/2008/layout/HorizontalMultiLevelHierarchy"/>
    <dgm:cxn modelId="{2237459B-009F-4C45-B56A-668385753ADF}" srcId="{1D4665C4-E3DA-4292-B8CD-C60EF12F1E58}" destId="{C9118DEB-727F-4914-992F-8366574A76EF}" srcOrd="0" destOrd="0" parTransId="{6F523866-F260-4226-83BA-45B1910BFCB4}" sibTransId="{603843A4-9B14-479E-B905-29DE753705D2}"/>
    <dgm:cxn modelId="{9C9A679E-8F52-404E-B434-5C99AF2F88F6}" type="presOf" srcId="{8B6015A7-0970-40AF-A228-6C669B1102E5}" destId="{1EFA4D3A-DC6B-42F1-A0E7-378BAB63B85F}" srcOrd="1" destOrd="0" presId="urn:microsoft.com/office/officeart/2008/layout/HorizontalMultiLevelHierarchy"/>
    <dgm:cxn modelId="{8ED9D437-81D4-4928-9506-CF1F3A77B992}" type="presOf" srcId="{27564528-AA85-4253-9181-C05A7DD8CA0D}" destId="{55447433-5B22-4A56-86FB-303D09AAB00D}" srcOrd="0" destOrd="0" presId="urn:microsoft.com/office/officeart/2008/layout/HorizontalMultiLevelHierarchy"/>
    <dgm:cxn modelId="{BAFB45A8-B103-428B-8D6C-B27764EE702F}" type="presOf" srcId="{C9118DEB-727F-4914-992F-8366574A76EF}" destId="{856C60AD-53EA-44A3-AE99-5E5B10811371}" srcOrd="0" destOrd="0" presId="urn:microsoft.com/office/officeart/2008/layout/HorizontalMultiLevelHierarchy"/>
    <dgm:cxn modelId="{D902617F-28D4-426B-A331-2354257FBD48}" type="presOf" srcId="{FBD4BFA3-8BA8-46C4-ADC9-A4E34F997884}" destId="{3C0F52C6-C4F4-4C56-8FC9-463728AA02F1}" srcOrd="1" destOrd="0" presId="urn:microsoft.com/office/officeart/2008/layout/HorizontalMultiLevelHierarchy"/>
    <dgm:cxn modelId="{9CEAA6F3-8544-4B91-AE9B-5F70EE44F581}" type="presOf" srcId="{556424FE-7650-4B46-B0B6-6840F66D4A3C}" destId="{AEC6F803-C6C4-43BE-89A1-5CB12AB012A0}" srcOrd="0" destOrd="0" presId="urn:microsoft.com/office/officeart/2008/layout/HorizontalMultiLevelHierarchy"/>
    <dgm:cxn modelId="{586F3CFD-FE9B-423A-9621-9054793DEB3E}" type="presOf" srcId="{8B6015A7-0970-40AF-A228-6C669B1102E5}" destId="{CACA2610-F1BA-4501-BB62-47CE7374D71B}" srcOrd="0" destOrd="0" presId="urn:microsoft.com/office/officeart/2008/layout/HorizontalMultiLevelHierarchy"/>
    <dgm:cxn modelId="{84BE805D-5269-4D69-8690-DD779842E68C}" srcId="{C9118DEB-727F-4914-992F-8366574A76EF}" destId="{5A06CF74-DD7B-46BE-9595-5296CCDEB1BF}" srcOrd="1" destOrd="0" parTransId="{FBD4BFA3-8BA8-46C4-ADC9-A4E34F997884}" sibTransId="{3E6080F9-A254-4E78-9DAE-DEBA80D38C6F}"/>
    <dgm:cxn modelId="{BF0FE955-1307-4E8A-9FE4-07121B1ECAFF}" type="presOf" srcId="{C9D3091D-AB35-4F27-8E3B-C1FB1C09EAF0}" destId="{27CB55F7-0688-410A-9D8A-8F8D1E4C70D9}" srcOrd="0" destOrd="0" presId="urn:microsoft.com/office/officeart/2008/layout/HorizontalMultiLevelHierarchy"/>
    <dgm:cxn modelId="{7E723EA4-D728-463A-AF16-142B4BD6ED87}" type="presOf" srcId="{FBD4BFA3-8BA8-46C4-ADC9-A4E34F997884}" destId="{9EBAD696-F6A3-4FF7-ADCB-4E017153FFDE}" srcOrd="0" destOrd="0" presId="urn:microsoft.com/office/officeart/2008/layout/HorizontalMultiLevelHierarchy"/>
    <dgm:cxn modelId="{75B1140F-C8FA-491C-8BE7-64CDBAD5AB34}" type="presOf" srcId="{5A06CF74-DD7B-46BE-9595-5296CCDEB1BF}" destId="{7E65AA48-A339-4DD1-8D99-EB8A0DE6E93D}" srcOrd="0" destOrd="0" presId="urn:microsoft.com/office/officeart/2008/layout/HorizontalMultiLevelHierarchy"/>
    <dgm:cxn modelId="{17533BB8-4DB8-45F2-A417-CBA9079E6E43}" srcId="{C9118DEB-727F-4914-992F-8366574A76EF}" destId="{F5F6FC98-B8AC-4887-8314-62D20ED569D8}" srcOrd="4" destOrd="0" parTransId="{C9D3091D-AB35-4F27-8E3B-C1FB1C09EAF0}" sibTransId="{B74078FC-F3EE-4F58-A327-C8C0543B127F}"/>
    <dgm:cxn modelId="{BE52EB84-77B6-4AB6-A973-1C8262902F5F}" type="presOf" srcId="{A8052277-2169-4BA0-A045-5C6FF5EE8576}" destId="{679A10C5-3913-45DE-B9A8-59F4A59B8054}" srcOrd="0" destOrd="0" presId="urn:microsoft.com/office/officeart/2008/layout/HorizontalMultiLevelHierarchy"/>
    <dgm:cxn modelId="{0172874E-4357-415A-9730-813340ED973D}" type="presOf" srcId="{E0E6E51E-AD9C-412E-9373-135C9B541C88}" destId="{931E71C0-5C4C-42E9-B60A-BE7B3D8AADFD}" srcOrd="0" destOrd="0" presId="urn:microsoft.com/office/officeart/2008/layout/HorizontalMultiLevelHierarchy"/>
    <dgm:cxn modelId="{6A08D372-C290-4390-BB4B-02C9D4016194}" type="presOf" srcId="{A8052277-2169-4BA0-A045-5C6FF5EE8576}" destId="{509963C2-7D75-40EB-BC39-CE341E115ACD}" srcOrd="1" destOrd="0" presId="urn:microsoft.com/office/officeart/2008/layout/HorizontalMultiLevelHierarchy"/>
    <dgm:cxn modelId="{163C5060-4973-4383-A3BA-FB898DCF5BCA}" type="presOf" srcId="{27564528-AA85-4253-9181-C05A7DD8CA0D}" destId="{292D3C04-EC52-4100-BF0A-FF7D5173D335}" srcOrd="1" destOrd="0" presId="urn:microsoft.com/office/officeart/2008/layout/HorizontalMultiLevelHierarchy"/>
    <dgm:cxn modelId="{ED5B30A5-73DF-4469-898F-B8FE441F8B16}" type="presOf" srcId="{BA3CA952-D07A-4697-B84A-C9922B084673}" destId="{7DA91E28-3824-47B6-B433-1F60F4B75DDE}" srcOrd="1" destOrd="0" presId="urn:microsoft.com/office/officeart/2008/layout/HorizontalMultiLevelHierarchy"/>
    <dgm:cxn modelId="{74C9FF9F-7D28-487C-9BFC-536D7BCD4174}" type="presOf" srcId="{F5F6FC98-B8AC-4887-8314-62D20ED569D8}" destId="{2E672EE5-5F9E-403B-A690-031D8F0621B9}" srcOrd="0" destOrd="0" presId="urn:microsoft.com/office/officeart/2008/layout/HorizontalMultiLevelHierarchy"/>
    <dgm:cxn modelId="{956EE5E9-AFC1-4AAD-AB77-F9426115346A}" srcId="{C9118DEB-727F-4914-992F-8366574A76EF}" destId="{E0E6E51E-AD9C-412E-9373-135C9B541C88}" srcOrd="3" destOrd="0" parTransId="{BA3CA952-D07A-4697-B84A-C9922B084673}" sibTransId="{305D86C8-6149-44D0-AE86-BD72CE49B75D}"/>
    <dgm:cxn modelId="{2E640FC9-8183-4693-923C-3DE363CDAB87}" type="presOf" srcId="{1D4665C4-E3DA-4292-B8CD-C60EF12F1E58}" destId="{5E818583-F3DF-48BB-B94D-F6CC88735888}" srcOrd="0" destOrd="0" presId="urn:microsoft.com/office/officeart/2008/layout/HorizontalMultiLevelHierarchy"/>
    <dgm:cxn modelId="{4C165FC7-985F-473B-A7F6-40F9D31B1DDA}" type="presOf" srcId="{BBD7B9DC-6D17-427B-8751-86991509D4C0}" destId="{496EA9FD-AA0B-4080-89C9-651196E7B139}" srcOrd="0" destOrd="0" presId="urn:microsoft.com/office/officeart/2008/layout/HorizontalMultiLevelHierarchy"/>
    <dgm:cxn modelId="{637777B4-519F-4121-A5F5-EA395745D760}" srcId="{C9118DEB-727F-4914-992F-8366574A76EF}" destId="{B2296B59-9257-4EFA-8C0B-5F4C979EDA2D}" srcOrd="0" destOrd="0" parTransId="{8B6015A7-0970-40AF-A228-6C669B1102E5}" sibTransId="{E1FB699C-356F-40A2-918E-0D6D400538AA}"/>
    <dgm:cxn modelId="{952CCA2B-A310-4EFC-AA75-BEB0355A8221}" type="presOf" srcId="{B2296B59-9257-4EFA-8C0B-5F4C979EDA2D}" destId="{FCBD2238-2455-4DF2-8206-B99FDB4061F7}" srcOrd="0" destOrd="0" presId="urn:microsoft.com/office/officeart/2008/layout/HorizontalMultiLevelHierarchy"/>
    <dgm:cxn modelId="{AE1B74C4-4077-4215-81E0-AD5B90D1F34A}" srcId="{C9118DEB-727F-4914-992F-8366574A76EF}" destId="{BBD7B9DC-6D17-427B-8751-86991509D4C0}" srcOrd="2" destOrd="0" parTransId="{A8052277-2169-4BA0-A045-5C6FF5EE8576}" sibTransId="{60260036-799F-4D2A-9DFC-6A7A5BABE0CF}"/>
    <dgm:cxn modelId="{4FFCF85A-1F8B-4746-810A-99E4EAD62486}" type="presOf" srcId="{C9D3091D-AB35-4F27-8E3B-C1FB1C09EAF0}" destId="{D79E85DF-1968-469A-B687-2CD0191F9026}" srcOrd="1" destOrd="0" presId="urn:microsoft.com/office/officeart/2008/layout/HorizontalMultiLevelHierarchy"/>
    <dgm:cxn modelId="{51775471-1CE2-403E-8926-E399C3D88F61}" type="presParOf" srcId="{5E818583-F3DF-48BB-B94D-F6CC88735888}" destId="{065C90D0-4ECF-49EA-B4E4-C8B712A8643A}" srcOrd="0" destOrd="0" presId="urn:microsoft.com/office/officeart/2008/layout/HorizontalMultiLevelHierarchy"/>
    <dgm:cxn modelId="{B1565719-91E6-4054-8CB6-734EE2F3AF80}" type="presParOf" srcId="{065C90D0-4ECF-49EA-B4E4-C8B712A8643A}" destId="{856C60AD-53EA-44A3-AE99-5E5B10811371}" srcOrd="0" destOrd="0" presId="urn:microsoft.com/office/officeart/2008/layout/HorizontalMultiLevelHierarchy"/>
    <dgm:cxn modelId="{04E88CC3-27BC-4F1E-8006-7199B3782879}" type="presParOf" srcId="{065C90D0-4ECF-49EA-B4E4-C8B712A8643A}" destId="{153CEDAD-59A8-4E82-9035-32911376B89E}" srcOrd="1" destOrd="0" presId="urn:microsoft.com/office/officeart/2008/layout/HorizontalMultiLevelHierarchy"/>
    <dgm:cxn modelId="{9E5EB518-E55B-41C7-B8F3-F0B866B07D5E}" type="presParOf" srcId="{153CEDAD-59A8-4E82-9035-32911376B89E}" destId="{CACA2610-F1BA-4501-BB62-47CE7374D71B}" srcOrd="0" destOrd="0" presId="urn:microsoft.com/office/officeart/2008/layout/HorizontalMultiLevelHierarchy"/>
    <dgm:cxn modelId="{4FD4C17C-7682-42B8-A7A8-D25C17FF15A5}" type="presParOf" srcId="{CACA2610-F1BA-4501-BB62-47CE7374D71B}" destId="{1EFA4D3A-DC6B-42F1-A0E7-378BAB63B85F}" srcOrd="0" destOrd="0" presId="urn:microsoft.com/office/officeart/2008/layout/HorizontalMultiLevelHierarchy"/>
    <dgm:cxn modelId="{59A0721A-A387-4C70-A0A9-53C9329D1E03}" type="presParOf" srcId="{153CEDAD-59A8-4E82-9035-32911376B89E}" destId="{A3F0450F-18CB-4855-864F-72D9ED5B1D1A}" srcOrd="1" destOrd="0" presId="urn:microsoft.com/office/officeart/2008/layout/HorizontalMultiLevelHierarchy"/>
    <dgm:cxn modelId="{FDF978B4-CD4B-4930-BE06-8183B3B982D1}" type="presParOf" srcId="{A3F0450F-18CB-4855-864F-72D9ED5B1D1A}" destId="{FCBD2238-2455-4DF2-8206-B99FDB4061F7}" srcOrd="0" destOrd="0" presId="urn:microsoft.com/office/officeart/2008/layout/HorizontalMultiLevelHierarchy"/>
    <dgm:cxn modelId="{4E0BB2B8-DC51-4A1A-8A3C-622A41D29DE3}" type="presParOf" srcId="{A3F0450F-18CB-4855-864F-72D9ED5B1D1A}" destId="{417149DB-8DB8-495F-AB60-80C6F64DF429}" srcOrd="1" destOrd="0" presId="urn:microsoft.com/office/officeart/2008/layout/HorizontalMultiLevelHierarchy"/>
    <dgm:cxn modelId="{237783E0-1EA3-4E43-A5BB-14A4C3C50F76}" type="presParOf" srcId="{153CEDAD-59A8-4E82-9035-32911376B89E}" destId="{9EBAD696-F6A3-4FF7-ADCB-4E017153FFDE}" srcOrd="2" destOrd="0" presId="urn:microsoft.com/office/officeart/2008/layout/HorizontalMultiLevelHierarchy"/>
    <dgm:cxn modelId="{0E8798FD-C94C-4567-A4F6-157553E4CB28}" type="presParOf" srcId="{9EBAD696-F6A3-4FF7-ADCB-4E017153FFDE}" destId="{3C0F52C6-C4F4-4C56-8FC9-463728AA02F1}" srcOrd="0" destOrd="0" presId="urn:microsoft.com/office/officeart/2008/layout/HorizontalMultiLevelHierarchy"/>
    <dgm:cxn modelId="{D917C14D-E84F-4410-B14F-956F26DBCB34}" type="presParOf" srcId="{153CEDAD-59A8-4E82-9035-32911376B89E}" destId="{F7F6851A-E1AC-4B62-8DD7-A5C706D040D8}" srcOrd="3" destOrd="0" presId="urn:microsoft.com/office/officeart/2008/layout/HorizontalMultiLevelHierarchy"/>
    <dgm:cxn modelId="{1E997AF9-E43D-473B-BD3C-316EFD7AA2F0}" type="presParOf" srcId="{F7F6851A-E1AC-4B62-8DD7-A5C706D040D8}" destId="{7E65AA48-A339-4DD1-8D99-EB8A0DE6E93D}" srcOrd="0" destOrd="0" presId="urn:microsoft.com/office/officeart/2008/layout/HorizontalMultiLevelHierarchy"/>
    <dgm:cxn modelId="{115AB018-413B-4022-8030-BA1E0BDB5A38}" type="presParOf" srcId="{F7F6851A-E1AC-4B62-8DD7-A5C706D040D8}" destId="{57DCC513-41D4-44DC-9004-85323485AEEF}" srcOrd="1" destOrd="0" presId="urn:microsoft.com/office/officeart/2008/layout/HorizontalMultiLevelHierarchy"/>
    <dgm:cxn modelId="{A47E55EB-379C-4EEC-BEF6-5C3F969FA6F5}" type="presParOf" srcId="{153CEDAD-59A8-4E82-9035-32911376B89E}" destId="{679A10C5-3913-45DE-B9A8-59F4A59B8054}" srcOrd="4" destOrd="0" presId="urn:microsoft.com/office/officeart/2008/layout/HorizontalMultiLevelHierarchy"/>
    <dgm:cxn modelId="{D63CC9B6-5049-4057-9211-3E6BB3E16FFE}" type="presParOf" srcId="{679A10C5-3913-45DE-B9A8-59F4A59B8054}" destId="{509963C2-7D75-40EB-BC39-CE341E115ACD}" srcOrd="0" destOrd="0" presId="urn:microsoft.com/office/officeart/2008/layout/HorizontalMultiLevelHierarchy"/>
    <dgm:cxn modelId="{F18ABA33-E39A-4C5D-96E1-824D43DFC50A}" type="presParOf" srcId="{153CEDAD-59A8-4E82-9035-32911376B89E}" destId="{DE039C15-A350-4F88-B26B-69EAC48635AD}" srcOrd="5" destOrd="0" presId="urn:microsoft.com/office/officeart/2008/layout/HorizontalMultiLevelHierarchy"/>
    <dgm:cxn modelId="{4C312BCB-0405-495A-B686-55B65AC39C06}" type="presParOf" srcId="{DE039C15-A350-4F88-B26B-69EAC48635AD}" destId="{496EA9FD-AA0B-4080-89C9-651196E7B139}" srcOrd="0" destOrd="0" presId="urn:microsoft.com/office/officeart/2008/layout/HorizontalMultiLevelHierarchy"/>
    <dgm:cxn modelId="{4AF59BDD-5E08-40D3-9C99-8C5CFE79A43A}" type="presParOf" srcId="{DE039C15-A350-4F88-B26B-69EAC48635AD}" destId="{C03DB61B-F78F-489F-8FF2-9B4CDB37FC23}" srcOrd="1" destOrd="0" presId="urn:microsoft.com/office/officeart/2008/layout/HorizontalMultiLevelHierarchy"/>
    <dgm:cxn modelId="{2CF01FBB-93C9-4B90-9F74-842797EE76B2}" type="presParOf" srcId="{153CEDAD-59A8-4E82-9035-32911376B89E}" destId="{6CC26911-D0BE-4A0D-AF9D-4FDA307D559E}" srcOrd="6" destOrd="0" presId="urn:microsoft.com/office/officeart/2008/layout/HorizontalMultiLevelHierarchy"/>
    <dgm:cxn modelId="{397B51F6-8361-4F55-8C5A-3D6CB5084E7F}" type="presParOf" srcId="{6CC26911-D0BE-4A0D-AF9D-4FDA307D559E}" destId="{7DA91E28-3824-47B6-B433-1F60F4B75DDE}" srcOrd="0" destOrd="0" presId="urn:microsoft.com/office/officeart/2008/layout/HorizontalMultiLevelHierarchy"/>
    <dgm:cxn modelId="{13927761-3120-4723-89A8-07DD4DD0F108}" type="presParOf" srcId="{153CEDAD-59A8-4E82-9035-32911376B89E}" destId="{77D32439-0175-43BF-AEF5-7F1D415F8EC0}" srcOrd="7" destOrd="0" presId="urn:microsoft.com/office/officeart/2008/layout/HorizontalMultiLevelHierarchy"/>
    <dgm:cxn modelId="{8B5FFCF5-0985-46D9-BE39-472CDFFF4086}" type="presParOf" srcId="{77D32439-0175-43BF-AEF5-7F1D415F8EC0}" destId="{931E71C0-5C4C-42E9-B60A-BE7B3D8AADFD}" srcOrd="0" destOrd="0" presId="urn:microsoft.com/office/officeart/2008/layout/HorizontalMultiLevelHierarchy"/>
    <dgm:cxn modelId="{446D1720-5371-4817-9317-F8A73B5B267B}" type="presParOf" srcId="{77D32439-0175-43BF-AEF5-7F1D415F8EC0}" destId="{D873068A-9348-4D81-BC98-3FC93ED5145C}" srcOrd="1" destOrd="0" presId="urn:microsoft.com/office/officeart/2008/layout/HorizontalMultiLevelHierarchy"/>
    <dgm:cxn modelId="{7957AE6D-0A9D-4965-AC0F-6307780F6A3B}" type="presParOf" srcId="{153CEDAD-59A8-4E82-9035-32911376B89E}" destId="{27CB55F7-0688-410A-9D8A-8F8D1E4C70D9}" srcOrd="8" destOrd="0" presId="urn:microsoft.com/office/officeart/2008/layout/HorizontalMultiLevelHierarchy"/>
    <dgm:cxn modelId="{A874F25A-B52F-472E-ACF7-EB35D5446088}" type="presParOf" srcId="{27CB55F7-0688-410A-9D8A-8F8D1E4C70D9}" destId="{D79E85DF-1968-469A-B687-2CD0191F9026}" srcOrd="0" destOrd="0" presId="urn:microsoft.com/office/officeart/2008/layout/HorizontalMultiLevelHierarchy"/>
    <dgm:cxn modelId="{EBFCC08C-3BE9-4F92-B7AD-7CA0557337E0}" type="presParOf" srcId="{153CEDAD-59A8-4E82-9035-32911376B89E}" destId="{160CDA77-2328-4BE8-A2D2-66E5C1AFD5CF}" srcOrd="9" destOrd="0" presId="urn:microsoft.com/office/officeart/2008/layout/HorizontalMultiLevelHierarchy"/>
    <dgm:cxn modelId="{97487685-76A6-4063-A385-1C4465F5A681}" type="presParOf" srcId="{160CDA77-2328-4BE8-A2D2-66E5C1AFD5CF}" destId="{2E672EE5-5F9E-403B-A690-031D8F0621B9}" srcOrd="0" destOrd="0" presId="urn:microsoft.com/office/officeart/2008/layout/HorizontalMultiLevelHierarchy"/>
    <dgm:cxn modelId="{A1C375A3-E2D0-4345-9F38-6D1C4CB9774B}" type="presParOf" srcId="{160CDA77-2328-4BE8-A2D2-66E5C1AFD5CF}" destId="{765A2D9B-2CBC-4BE4-8B26-46D9DBE3E846}" srcOrd="1" destOrd="0" presId="urn:microsoft.com/office/officeart/2008/layout/HorizontalMultiLevelHierarchy"/>
    <dgm:cxn modelId="{FF8F51B9-2E96-4D28-9BB6-43762A70F014}" type="presParOf" srcId="{153CEDAD-59A8-4E82-9035-32911376B89E}" destId="{55447433-5B22-4A56-86FB-303D09AAB00D}" srcOrd="10" destOrd="0" presId="urn:microsoft.com/office/officeart/2008/layout/HorizontalMultiLevelHierarchy"/>
    <dgm:cxn modelId="{9C517E8E-B374-4C09-B182-BE1A965BE7A3}" type="presParOf" srcId="{55447433-5B22-4A56-86FB-303D09AAB00D}" destId="{292D3C04-EC52-4100-BF0A-FF7D5173D335}" srcOrd="0" destOrd="0" presId="urn:microsoft.com/office/officeart/2008/layout/HorizontalMultiLevelHierarchy"/>
    <dgm:cxn modelId="{64F90088-69E0-4C1E-8C3F-52DDD5FF3FF2}" type="presParOf" srcId="{153CEDAD-59A8-4E82-9035-32911376B89E}" destId="{840845B7-8E8A-4463-AF08-5FF02508EADE}" srcOrd="11" destOrd="0" presId="urn:microsoft.com/office/officeart/2008/layout/HorizontalMultiLevelHierarchy"/>
    <dgm:cxn modelId="{EC8E58AC-A3DE-4800-AAF4-98402C9350C8}" type="presParOf" srcId="{840845B7-8E8A-4463-AF08-5FF02508EADE}" destId="{AEC6F803-C6C4-43BE-89A1-5CB12AB012A0}" srcOrd="0" destOrd="0" presId="urn:microsoft.com/office/officeart/2008/layout/HorizontalMultiLevelHierarchy"/>
    <dgm:cxn modelId="{BA2A8C8D-DC3C-4AEF-B011-1B2AFE88C1F2}" type="presParOf" srcId="{840845B7-8E8A-4463-AF08-5FF02508EADE}" destId="{5AB167D4-4927-4578-A0AC-ECDC208AAEE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D74883-F6D3-4732-A5B5-7629747B5D5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C27AEE-9EEA-4E7D-9374-FA7CF55836FE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dirty="0" smtClean="0"/>
            <a:t>Сельское хозяйство и рыболовство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800" b="1" dirty="0" smtClean="0"/>
            <a:t>(3 364,0 тыс. руб.)</a:t>
          </a:r>
          <a:endParaRPr lang="ru-RU" sz="2800" b="1" dirty="0"/>
        </a:p>
      </dgm:t>
    </dgm:pt>
    <dgm:pt modelId="{6C8E914F-D7C8-45DE-9AF4-2C01BE10AF80}" type="parTrans" cxnId="{1F02BF33-0ADF-4F8A-BD19-0D67A2A9E6FF}">
      <dgm:prSet/>
      <dgm:spPr/>
      <dgm:t>
        <a:bodyPr/>
        <a:lstStyle/>
        <a:p>
          <a:endParaRPr lang="ru-RU"/>
        </a:p>
      </dgm:t>
    </dgm:pt>
    <dgm:pt modelId="{7D4C215C-E6BB-405D-8F5C-D02305E3E3A8}" type="sibTrans" cxnId="{1F02BF33-0ADF-4F8A-BD19-0D67A2A9E6FF}">
      <dgm:prSet/>
      <dgm:spPr/>
      <dgm:t>
        <a:bodyPr/>
        <a:lstStyle/>
        <a:p>
          <a:endParaRPr lang="ru-RU"/>
        </a:p>
      </dgm:t>
    </dgm:pt>
    <dgm:pt modelId="{687142E7-90A6-4E16-B100-7D17D200D8E1}">
      <dgm:prSet phldrT="[Текст]" custT="1"/>
      <dgm:spPr/>
      <dgm:t>
        <a:bodyPr/>
        <a:lstStyle/>
        <a:p>
          <a:r>
            <a:rPr lang="ru-RU" sz="1400" dirty="0" smtClean="0"/>
            <a:t>На возмещение части затрат на уплату процентов по инвестиционным кредитам (займам) в агропромышленном комплексе – 3 045,0 тыс. руб.</a:t>
          </a:r>
          <a:endParaRPr lang="ru-RU" sz="1400" dirty="0"/>
        </a:p>
      </dgm:t>
    </dgm:pt>
    <dgm:pt modelId="{E8EECDA9-0415-4892-A04C-29B601BBCB5E}" type="parTrans" cxnId="{9374D6DF-99E6-451C-AF51-C4666E6BF575}">
      <dgm:prSet/>
      <dgm:spPr/>
      <dgm:t>
        <a:bodyPr/>
        <a:lstStyle/>
        <a:p>
          <a:endParaRPr lang="ru-RU"/>
        </a:p>
      </dgm:t>
    </dgm:pt>
    <dgm:pt modelId="{70083B24-D561-4BCE-B350-EA7C017EA5A2}" type="sibTrans" cxnId="{9374D6DF-99E6-451C-AF51-C4666E6BF575}">
      <dgm:prSet/>
      <dgm:spPr/>
      <dgm:t>
        <a:bodyPr/>
        <a:lstStyle/>
        <a:p>
          <a:endParaRPr lang="ru-RU"/>
        </a:p>
      </dgm:t>
    </dgm:pt>
    <dgm:pt modelId="{DB1E8180-CEEE-4DEA-87A0-E4005125D823}">
      <dgm:prSet phldrT="[Текст]" custT="1"/>
      <dgm:spPr/>
      <dgm:t>
        <a:bodyPr/>
        <a:lstStyle/>
        <a:p>
          <a:r>
            <a:rPr lang="ru-RU" sz="1400" dirty="0" smtClean="0"/>
            <a:t>На оказание содействия достижению целевых показателей реализации региональных программ развития агропромышленного комплекса – 50,0 тыс.рублей</a:t>
          </a:r>
          <a:endParaRPr lang="ru-RU" sz="1400" dirty="0"/>
        </a:p>
      </dgm:t>
    </dgm:pt>
    <dgm:pt modelId="{0C1F3681-D909-4B4D-9956-D291D60B1FB1}" type="parTrans" cxnId="{BB687857-AD81-4F83-BBEF-C6DEF6B20292}">
      <dgm:prSet/>
      <dgm:spPr/>
      <dgm:t>
        <a:bodyPr/>
        <a:lstStyle/>
        <a:p>
          <a:endParaRPr lang="ru-RU"/>
        </a:p>
      </dgm:t>
    </dgm:pt>
    <dgm:pt modelId="{C090A668-59AD-48E8-B3C5-DFFBF9C2BC71}" type="sibTrans" cxnId="{BB687857-AD81-4F83-BBEF-C6DEF6B20292}">
      <dgm:prSet/>
      <dgm:spPr/>
      <dgm:t>
        <a:bodyPr/>
        <a:lstStyle/>
        <a:p>
          <a:endParaRPr lang="ru-RU"/>
        </a:p>
      </dgm:t>
    </dgm:pt>
    <dgm:pt modelId="{25DCDE5F-92B8-4DBE-86EB-FFC5F1C4E27D}">
      <dgm:prSet phldrT="[Текст]" custT="1"/>
      <dgm:spPr/>
      <dgm:t>
        <a:bodyPr/>
        <a:lstStyle/>
        <a:p>
          <a:r>
            <a:rPr lang="ru-RU" sz="1400" dirty="0" smtClean="0"/>
            <a:t>На организацию проведения мероприятий по предупреждению и ликвидации болезней животных и их лечению в части организации и проведения отлова, учета, содержания и  использования безнадзорных домашних животных на территории муниципальных районов и городских округов – 269,0 тыс. руб</a:t>
          </a:r>
          <a:r>
            <a:rPr lang="ru-RU" sz="900" dirty="0" smtClean="0"/>
            <a:t>.</a:t>
          </a:r>
          <a:endParaRPr lang="ru-RU" sz="900" dirty="0"/>
        </a:p>
      </dgm:t>
    </dgm:pt>
    <dgm:pt modelId="{44270A8E-BA17-4B56-8DF4-A95057A81E79}" type="parTrans" cxnId="{8F868245-BC63-4C55-BED2-A59D8D36CFF9}">
      <dgm:prSet/>
      <dgm:spPr/>
      <dgm:t>
        <a:bodyPr/>
        <a:lstStyle/>
        <a:p>
          <a:endParaRPr lang="ru-RU"/>
        </a:p>
      </dgm:t>
    </dgm:pt>
    <dgm:pt modelId="{C4F04022-3D95-4A2B-9DE1-306AE4A8CD28}" type="sibTrans" cxnId="{8F868245-BC63-4C55-BED2-A59D8D36CFF9}">
      <dgm:prSet/>
      <dgm:spPr/>
      <dgm:t>
        <a:bodyPr/>
        <a:lstStyle/>
        <a:p>
          <a:endParaRPr lang="ru-RU"/>
        </a:p>
      </dgm:t>
    </dgm:pt>
    <dgm:pt modelId="{F51033BD-EF7A-4568-8F91-E04298617B40}" type="pres">
      <dgm:prSet presAssocID="{EDD74883-F6D3-4732-A5B5-7629747B5D5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EB44059-6B75-4CB2-A17C-BCE084DDAFB4}" type="pres">
      <dgm:prSet presAssocID="{CCC27AEE-9EEA-4E7D-9374-FA7CF55836FE}" presName="hierRoot1" presStyleCnt="0"/>
      <dgm:spPr/>
    </dgm:pt>
    <dgm:pt modelId="{2B983CDD-B2AB-48D7-9931-44F07170FB4F}" type="pres">
      <dgm:prSet presAssocID="{CCC27AEE-9EEA-4E7D-9374-FA7CF55836FE}" presName="composite" presStyleCnt="0"/>
      <dgm:spPr/>
    </dgm:pt>
    <dgm:pt modelId="{F578BA85-5562-4E5E-8DE2-BBCB8C2B6E91}" type="pres">
      <dgm:prSet presAssocID="{CCC27AEE-9EEA-4E7D-9374-FA7CF55836FE}" presName="background" presStyleLbl="node0" presStyleIdx="0" presStyleCnt="1"/>
      <dgm:spPr/>
    </dgm:pt>
    <dgm:pt modelId="{365D898B-CA4F-49A0-BBA8-2C3B23E9DDEA}" type="pres">
      <dgm:prSet presAssocID="{CCC27AEE-9EEA-4E7D-9374-FA7CF55836FE}" presName="text" presStyleLbl="fgAcc0" presStyleIdx="0" presStyleCnt="1" custScaleX="289372" custScaleY="100099" custLinFactNeighborX="-10041" custLinFactNeighborY="-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CEC00D-6B51-4E99-AF7F-1185E923A011}" type="pres">
      <dgm:prSet presAssocID="{CCC27AEE-9EEA-4E7D-9374-FA7CF55836FE}" presName="hierChild2" presStyleCnt="0"/>
      <dgm:spPr/>
    </dgm:pt>
    <dgm:pt modelId="{EE1E15BE-8859-4CE8-A400-6B596734B96E}" type="pres">
      <dgm:prSet presAssocID="{E8EECDA9-0415-4892-A04C-29B601BBCB5E}" presName="Name10" presStyleLbl="parChTrans1D2" presStyleIdx="0" presStyleCnt="3"/>
      <dgm:spPr/>
      <dgm:t>
        <a:bodyPr/>
        <a:lstStyle/>
        <a:p>
          <a:endParaRPr lang="ru-RU"/>
        </a:p>
      </dgm:t>
    </dgm:pt>
    <dgm:pt modelId="{C3F1BE07-2E1C-41DD-A687-7D4DF55AACE6}" type="pres">
      <dgm:prSet presAssocID="{687142E7-90A6-4E16-B100-7D17D200D8E1}" presName="hierRoot2" presStyleCnt="0"/>
      <dgm:spPr/>
    </dgm:pt>
    <dgm:pt modelId="{B3D05BBF-FE26-461C-93F3-11767BC5A509}" type="pres">
      <dgm:prSet presAssocID="{687142E7-90A6-4E16-B100-7D17D200D8E1}" presName="composite2" presStyleCnt="0"/>
      <dgm:spPr/>
    </dgm:pt>
    <dgm:pt modelId="{EC4E648E-6D88-436C-AE2D-86ABBC35A62F}" type="pres">
      <dgm:prSet presAssocID="{687142E7-90A6-4E16-B100-7D17D200D8E1}" presName="background2" presStyleLbl="node2" presStyleIdx="0" presStyleCnt="3"/>
      <dgm:spPr/>
    </dgm:pt>
    <dgm:pt modelId="{E740C832-DE5D-433C-BA29-56737D01982C}" type="pres">
      <dgm:prSet presAssocID="{687142E7-90A6-4E16-B100-7D17D200D8E1}" presName="text2" presStyleLbl="fgAcc2" presStyleIdx="0" presStyleCnt="3" custScaleX="66620" custScaleY="1187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D163D5-7CAC-4A2F-9C75-42F3061952B0}" type="pres">
      <dgm:prSet presAssocID="{687142E7-90A6-4E16-B100-7D17D200D8E1}" presName="hierChild3" presStyleCnt="0"/>
      <dgm:spPr/>
    </dgm:pt>
    <dgm:pt modelId="{68CCABD4-7F33-425A-8B59-6CA217B298C1}" type="pres">
      <dgm:prSet presAssocID="{44270A8E-BA17-4B56-8DF4-A95057A81E79}" presName="Name10" presStyleLbl="parChTrans1D2" presStyleIdx="1" presStyleCnt="3"/>
      <dgm:spPr/>
      <dgm:t>
        <a:bodyPr/>
        <a:lstStyle/>
        <a:p>
          <a:endParaRPr lang="ru-RU"/>
        </a:p>
      </dgm:t>
    </dgm:pt>
    <dgm:pt modelId="{8CA06109-4710-4A41-9BBA-5476C6D5C449}" type="pres">
      <dgm:prSet presAssocID="{25DCDE5F-92B8-4DBE-86EB-FFC5F1C4E27D}" presName="hierRoot2" presStyleCnt="0"/>
      <dgm:spPr/>
    </dgm:pt>
    <dgm:pt modelId="{F6856E60-F510-43DE-9243-6B5BFC203863}" type="pres">
      <dgm:prSet presAssocID="{25DCDE5F-92B8-4DBE-86EB-FFC5F1C4E27D}" presName="composite2" presStyleCnt="0"/>
      <dgm:spPr/>
    </dgm:pt>
    <dgm:pt modelId="{61E56898-0066-48E7-9C7C-DBAEDEA21D5C}" type="pres">
      <dgm:prSet presAssocID="{25DCDE5F-92B8-4DBE-86EB-FFC5F1C4E27D}" presName="background2" presStyleLbl="node2" presStyleIdx="1" presStyleCnt="3"/>
      <dgm:spPr/>
    </dgm:pt>
    <dgm:pt modelId="{CD6AD75B-6F35-414C-B4B0-965817EF6A5D}" type="pres">
      <dgm:prSet presAssocID="{25DCDE5F-92B8-4DBE-86EB-FFC5F1C4E27D}" presName="text2" presStyleLbl="fgAcc2" presStyleIdx="1" presStyleCnt="3" custScaleY="1373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547AD-382D-4CE2-97D7-6207C484387E}" type="pres">
      <dgm:prSet presAssocID="{25DCDE5F-92B8-4DBE-86EB-FFC5F1C4E27D}" presName="hierChild3" presStyleCnt="0"/>
      <dgm:spPr/>
    </dgm:pt>
    <dgm:pt modelId="{15860600-F307-4226-A21C-6813D3788F6D}" type="pres">
      <dgm:prSet presAssocID="{0C1F3681-D909-4B4D-9956-D291D60B1FB1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8D87544-EFF8-4D8B-8730-EFF92F55BC41}" type="pres">
      <dgm:prSet presAssocID="{DB1E8180-CEEE-4DEA-87A0-E4005125D823}" presName="hierRoot2" presStyleCnt="0"/>
      <dgm:spPr/>
    </dgm:pt>
    <dgm:pt modelId="{D47B2493-B588-4812-B90F-E78332D69F65}" type="pres">
      <dgm:prSet presAssocID="{DB1E8180-CEEE-4DEA-87A0-E4005125D823}" presName="composite2" presStyleCnt="0"/>
      <dgm:spPr/>
    </dgm:pt>
    <dgm:pt modelId="{773EBAB2-ACE6-4E54-9361-075E57760027}" type="pres">
      <dgm:prSet presAssocID="{DB1E8180-CEEE-4DEA-87A0-E4005125D823}" presName="background2" presStyleLbl="node2" presStyleIdx="2" presStyleCnt="3"/>
      <dgm:spPr/>
    </dgm:pt>
    <dgm:pt modelId="{78A12D0A-9AFA-4B71-AD91-A5701CAA2FB5}" type="pres">
      <dgm:prSet presAssocID="{DB1E8180-CEEE-4DEA-87A0-E4005125D823}" presName="text2" presStyleLbl="fgAcc2" presStyleIdx="2" presStyleCnt="3" custScaleX="81448" custScaleY="1436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C22DAB-49B5-4DEA-AA55-C8EF027C864F}" type="pres">
      <dgm:prSet presAssocID="{DB1E8180-CEEE-4DEA-87A0-E4005125D823}" presName="hierChild3" presStyleCnt="0"/>
      <dgm:spPr/>
    </dgm:pt>
  </dgm:ptLst>
  <dgm:cxnLst>
    <dgm:cxn modelId="{8F868245-BC63-4C55-BED2-A59D8D36CFF9}" srcId="{CCC27AEE-9EEA-4E7D-9374-FA7CF55836FE}" destId="{25DCDE5F-92B8-4DBE-86EB-FFC5F1C4E27D}" srcOrd="1" destOrd="0" parTransId="{44270A8E-BA17-4B56-8DF4-A95057A81E79}" sibTransId="{C4F04022-3D95-4A2B-9DE1-306AE4A8CD28}"/>
    <dgm:cxn modelId="{BB687857-AD81-4F83-BBEF-C6DEF6B20292}" srcId="{CCC27AEE-9EEA-4E7D-9374-FA7CF55836FE}" destId="{DB1E8180-CEEE-4DEA-87A0-E4005125D823}" srcOrd="2" destOrd="0" parTransId="{0C1F3681-D909-4B4D-9956-D291D60B1FB1}" sibTransId="{C090A668-59AD-48E8-B3C5-DFFBF9C2BC71}"/>
    <dgm:cxn modelId="{3D0BF308-C708-44BE-A12F-90EE5C1AF906}" type="presOf" srcId="{44270A8E-BA17-4B56-8DF4-A95057A81E79}" destId="{68CCABD4-7F33-425A-8B59-6CA217B298C1}" srcOrd="0" destOrd="0" presId="urn:microsoft.com/office/officeart/2005/8/layout/hierarchy1"/>
    <dgm:cxn modelId="{E19B74A4-568E-4BBE-9EE7-04ED6CF0D4B3}" type="presOf" srcId="{CCC27AEE-9EEA-4E7D-9374-FA7CF55836FE}" destId="{365D898B-CA4F-49A0-BBA8-2C3B23E9DDEA}" srcOrd="0" destOrd="0" presId="urn:microsoft.com/office/officeart/2005/8/layout/hierarchy1"/>
    <dgm:cxn modelId="{2DF1F24D-01F1-46B5-A2E6-AE061812FB9E}" type="presOf" srcId="{EDD74883-F6D3-4732-A5B5-7629747B5D52}" destId="{F51033BD-EF7A-4568-8F91-E04298617B40}" srcOrd="0" destOrd="0" presId="urn:microsoft.com/office/officeart/2005/8/layout/hierarchy1"/>
    <dgm:cxn modelId="{6686EBDA-EA0E-4616-9750-DCD51E88D546}" type="presOf" srcId="{25DCDE5F-92B8-4DBE-86EB-FFC5F1C4E27D}" destId="{CD6AD75B-6F35-414C-B4B0-965817EF6A5D}" srcOrd="0" destOrd="0" presId="urn:microsoft.com/office/officeart/2005/8/layout/hierarchy1"/>
    <dgm:cxn modelId="{0ACC822E-804C-4CDF-BB03-F89D4314C2FA}" type="presOf" srcId="{DB1E8180-CEEE-4DEA-87A0-E4005125D823}" destId="{78A12D0A-9AFA-4B71-AD91-A5701CAA2FB5}" srcOrd="0" destOrd="0" presId="urn:microsoft.com/office/officeart/2005/8/layout/hierarchy1"/>
    <dgm:cxn modelId="{374CF921-83AA-4E38-A556-B8FFC876E1D9}" type="presOf" srcId="{E8EECDA9-0415-4892-A04C-29B601BBCB5E}" destId="{EE1E15BE-8859-4CE8-A400-6B596734B96E}" srcOrd="0" destOrd="0" presId="urn:microsoft.com/office/officeart/2005/8/layout/hierarchy1"/>
    <dgm:cxn modelId="{106727E4-05BA-464F-A29F-43A7E91BB28C}" type="presOf" srcId="{687142E7-90A6-4E16-B100-7D17D200D8E1}" destId="{E740C832-DE5D-433C-BA29-56737D01982C}" srcOrd="0" destOrd="0" presId="urn:microsoft.com/office/officeart/2005/8/layout/hierarchy1"/>
    <dgm:cxn modelId="{77C7FFBF-C934-4836-93DF-C5AAC4A0FD32}" type="presOf" srcId="{0C1F3681-D909-4B4D-9956-D291D60B1FB1}" destId="{15860600-F307-4226-A21C-6813D3788F6D}" srcOrd="0" destOrd="0" presId="urn:microsoft.com/office/officeart/2005/8/layout/hierarchy1"/>
    <dgm:cxn modelId="{1F02BF33-0ADF-4F8A-BD19-0D67A2A9E6FF}" srcId="{EDD74883-F6D3-4732-A5B5-7629747B5D52}" destId="{CCC27AEE-9EEA-4E7D-9374-FA7CF55836FE}" srcOrd="0" destOrd="0" parTransId="{6C8E914F-D7C8-45DE-9AF4-2C01BE10AF80}" sibTransId="{7D4C215C-E6BB-405D-8F5C-D02305E3E3A8}"/>
    <dgm:cxn modelId="{9374D6DF-99E6-451C-AF51-C4666E6BF575}" srcId="{CCC27AEE-9EEA-4E7D-9374-FA7CF55836FE}" destId="{687142E7-90A6-4E16-B100-7D17D200D8E1}" srcOrd="0" destOrd="0" parTransId="{E8EECDA9-0415-4892-A04C-29B601BBCB5E}" sibTransId="{70083B24-D561-4BCE-B350-EA7C017EA5A2}"/>
    <dgm:cxn modelId="{4B7A3CBD-95FD-432B-AEAA-BAE80A3CB753}" type="presParOf" srcId="{F51033BD-EF7A-4568-8F91-E04298617B40}" destId="{FEB44059-6B75-4CB2-A17C-BCE084DDAFB4}" srcOrd="0" destOrd="0" presId="urn:microsoft.com/office/officeart/2005/8/layout/hierarchy1"/>
    <dgm:cxn modelId="{7E2FC07E-DC75-4B34-AF9B-4795FEE3C212}" type="presParOf" srcId="{FEB44059-6B75-4CB2-A17C-BCE084DDAFB4}" destId="{2B983CDD-B2AB-48D7-9931-44F07170FB4F}" srcOrd="0" destOrd="0" presId="urn:microsoft.com/office/officeart/2005/8/layout/hierarchy1"/>
    <dgm:cxn modelId="{646E718C-1446-4BDE-A6B9-EA31F63D960C}" type="presParOf" srcId="{2B983CDD-B2AB-48D7-9931-44F07170FB4F}" destId="{F578BA85-5562-4E5E-8DE2-BBCB8C2B6E91}" srcOrd="0" destOrd="0" presId="urn:microsoft.com/office/officeart/2005/8/layout/hierarchy1"/>
    <dgm:cxn modelId="{06763AFF-0980-4F88-9870-6A198B22C276}" type="presParOf" srcId="{2B983CDD-B2AB-48D7-9931-44F07170FB4F}" destId="{365D898B-CA4F-49A0-BBA8-2C3B23E9DDEA}" srcOrd="1" destOrd="0" presId="urn:microsoft.com/office/officeart/2005/8/layout/hierarchy1"/>
    <dgm:cxn modelId="{680C2F1E-4613-4770-BB54-BDA0469D0501}" type="presParOf" srcId="{FEB44059-6B75-4CB2-A17C-BCE084DDAFB4}" destId="{94CEC00D-6B51-4E99-AF7F-1185E923A011}" srcOrd="1" destOrd="0" presId="urn:microsoft.com/office/officeart/2005/8/layout/hierarchy1"/>
    <dgm:cxn modelId="{98233B29-E992-44A4-8A47-95DDB40C8FFB}" type="presParOf" srcId="{94CEC00D-6B51-4E99-AF7F-1185E923A011}" destId="{EE1E15BE-8859-4CE8-A400-6B596734B96E}" srcOrd="0" destOrd="0" presId="urn:microsoft.com/office/officeart/2005/8/layout/hierarchy1"/>
    <dgm:cxn modelId="{5A4A1D1B-A903-4FD8-8F0B-6D57769BE215}" type="presParOf" srcId="{94CEC00D-6B51-4E99-AF7F-1185E923A011}" destId="{C3F1BE07-2E1C-41DD-A687-7D4DF55AACE6}" srcOrd="1" destOrd="0" presId="urn:microsoft.com/office/officeart/2005/8/layout/hierarchy1"/>
    <dgm:cxn modelId="{1D37E8B2-8633-494D-A724-558539BF2C81}" type="presParOf" srcId="{C3F1BE07-2E1C-41DD-A687-7D4DF55AACE6}" destId="{B3D05BBF-FE26-461C-93F3-11767BC5A509}" srcOrd="0" destOrd="0" presId="urn:microsoft.com/office/officeart/2005/8/layout/hierarchy1"/>
    <dgm:cxn modelId="{FB5A2E50-6CD3-4523-AFC9-B235419273FE}" type="presParOf" srcId="{B3D05BBF-FE26-461C-93F3-11767BC5A509}" destId="{EC4E648E-6D88-436C-AE2D-86ABBC35A62F}" srcOrd="0" destOrd="0" presId="urn:microsoft.com/office/officeart/2005/8/layout/hierarchy1"/>
    <dgm:cxn modelId="{7CC7D59E-9784-48D2-91CB-BF50AC7A92E6}" type="presParOf" srcId="{B3D05BBF-FE26-461C-93F3-11767BC5A509}" destId="{E740C832-DE5D-433C-BA29-56737D01982C}" srcOrd="1" destOrd="0" presId="urn:microsoft.com/office/officeart/2005/8/layout/hierarchy1"/>
    <dgm:cxn modelId="{8ED4E60F-0381-40F0-8A3C-0507025AD7F2}" type="presParOf" srcId="{C3F1BE07-2E1C-41DD-A687-7D4DF55AACE6}" destId="{E5D163D5-7CAC-4A2F-9C75-42F3061952B0}" srcOrd="1" destOrd="0" presId="urn:microsoft.com/office/officeart/2005/8/layout/hierarchy1"/>
    <dgm:cxn modelId="{1E6F8E2A-2EE0-4F15-9249-8E72178A8B64}" type="presParOf" srcId="{94CEC00D-6B51-4E99-AF7F-1185E923A011}" destId="{68CCABD4-7F33-425A-8B59-6CA217B298C1}" srcOrd="2" destOrd="0" presId="urn:microsoft.com/office/officeart/2005/8/layout/hierarchy1"/>
    <dgm:cxn modelId="{BEBA7EB6-BA72-472D-8667-60D8E15E5AB7}" type="presParOf" srcId="{94CEC00D-6B51-4E99-AF7F-1185E923A011}" destId="{8CA06109-4710-4A41-9BBA-5476C6D5C449}" srcOrd="3" destOrd="0" presId="urn:microsoft.com/office/officeart/2005/8/layout/hierarchy1"/>
    <dgm:cxn modelId="{E1160DA4-0227-4095-AC2B-E8C4E729A5F6}" type="presParOf" srcId="{8CA06109-4710-4A41-9BBA-5476C6D5C449}" destId="{F6856E60-F510-43DE-9243-6B5BFC203863}" srcOrd="0" destOrd="0" presId="urn:microsoft.com/office/officeart/2005/8/layout/hierarchy1"/>
    <dgm:cxn modelId="{C15B3790-C526-4598-B628-E5B4B4651026}" type="presParOf" srcId="{F6856E60-F510-43DE-9243-6B5BFC203863}" destId="{61E56898-0066-48E7-9C7C-DBAEDEA21D5C}" srcOrd="0" destOrd="0" presId="urn:microsoft.com/office/officeart/2005/8/layout/hierarchy1"/>
    <dgm:cxn modelId="{06C08EF6-C523-4480-9528-ACEC4BDE3BDB}" type="presParOf" srcId="{F6856E60-F510-43DE-9243-6B5BFC203863}" destId="{CD6AD75B-6F35-414C-B4B0-965817EF6A5D}" srcOrd="1" destOrd="0" presId="urn:microsoft.com/office/officeart/2005/8/layout/hierarchy1"/>
    <dgm:cxn modelId="{4808E62B-1B5B-4290-921C-BE4634BCE591}" type="presParOf" srcId="{8CA06109-4710-4A41-9BBA-5476C6D5C449}" destId="{42C547AD-382D-4CE2-97D7-6207C484387E}" srcOrd="1" destOrd="0" presId="urn:microsoft.com/office/officeart/2005/8/layout/hierarchy1"/>
    <dgm:cxn modelId="{9041B1AF-2721-4295-A050-443274B491FF}" type="presParOf" srcId="{94CEC00D-6B51-4E99-AF7F-1185E923A011}" destId="{15860600-F307-4226-A21C-6813D3788F6D}" srcOrd="4" destOrd="0" presId="urn:microsoft.com/office/officeart/2005/8/layout/hierarchy1"/>
    <dgm:cxn modelId="{217BF689-1B92-4ECE-9128-F860D9C70FDF}" type="presParOf" srcId="{94CEC00D-6B51-4E99-AF7F-1185E923A011}" destId="{48D87544-EFF8-4D8B-8730-EFF92F55BC41}" srcOrd="5" destOrd="0" presId="urn:microsoft.com/office/officeart/2005/8/layout/hierarchy1"/>
    <dgm:cxn modelId="{DEB8E37E-812A-465A-8118-F42A1245BC41}" type="presParOf" srcId="{48D87544-EFF8-4D8B-8730-EFF92F55BC41}" destId="{D47B2493-B588-4812-B90F-E78332D69F65}" srcOrd="0" destOrd="0" presId="urn:microsoft.com/office/officeart/2005/8/layout/hierarchy1"/>
    <dgm:cxn modelId="{78875AFD-C6C3-451A-8FAC-F81F3CA5F71C}" type="presParOf" srcId="{D47B2493-B588-4812-B90F-E78332D69F65}" destId="{773EBAB2-ACE6-4E54-9361-075E57760027}" srcOrd="0" destOrd="0" presId="urn:microsoft.com/office/officeart/2005/8/layout/hierarchy1"/>
    <dgm:cxn modelId="{2306EE05-3DB6-4D5D-9451-CA4A2FD0E8C8}" type="presParOf" srcId="{D47B2493-B588-4812-B90F-E78332D69F65}" destId="{78A12D0A-9AFA-4B71-AD91-A5701CAA2FB5}" srcOrd="1" destOrd="0" presId="urn:microsoft.com/office/officeart/2005/8/layout/hierarchy1"/>
    <dgm:cxn modelId="{B2C6EEE5-BEF0-47F4-8841-ACA20C8CB200}" type="presParOf" srcId="{48D87544-EFF8-4D8B-8730-EFF92F55BC41}" destId="{8CC22DAB-49B5-4DEA-AA55-C8EF027C864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606B8A-9CCF-4231-8207-A2BE3963C4E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931EF77-4940-4508-8A96-A0A19566B74A}">
      <dgm:prSet phldrT="[Текст]" custT="1"/>
      <dgm:spPr/>
      <dgm:t>
        <a:bodyPr/>
        <a:lstStyle/>
        <a:p>
          <a:r>
            <a:rPr lang="ru-RU" sz="2800" dirty="0" smtClean="0"/>
            <a:t>Подраздел «Дорожное хозяйство» </a:t>
          </a:r>
        </a:p>
        <a:p>
          <a:r>
            <a:rPr lang="ru-RU" sz="2800" dirty="0" smtClean="0"/>
            <a:t>(39 423,5 тыс. руб.)</a:t>
          </a:r>
          <a:endParaRPr lang="ru-RU" sz="2800" dirty="0"/>
        </a:p>
      </dgm:t>
    </dgm:pt>
    <dgm:pt modelId="{09034D0B-498E-440D-BBE4-06A5A66EA7A0}" type="parTrans" cxnId="{3CB7039D-9BF1-4416-BE33-E37B261C2115}">
      <dgm:prSet/>
      <dgm:spPr/>
      <dgm:t>
        <a:bodyPr/>
        <a:lstStyle/>
        <a:p>
          <a:endParaRPr lang="ru-RU"/>
        </a:p>
      </dgm:t>
    </dgm:pt>
    <dgm:pt modelId="{F3CB08B4-6B83-4DB7-A17C-77CE30E0106A}" type="sibTrans" cxnId="{3CB7039D-9BF1-4416-BE33-E37B261C2115}">
      <dgm:prSet/>
      <dgm:spPr/>
      <dgm:t>
        <a:bodyPr/>
        <a:lstStyle/>
        <a:p>
          <a:endParaRPr lang="ru-RU"/>
        </a:p>
      </dgm:t>
    </dgm:pt>
    <dgm:pt modelId="{9A5BBB63-4CD4-4BD2-941D-65E2574D9D69}">
      <dgm:prSet phldrT="[Текст]" custT="1"/>
      <dgm:spPr/>
      <dgm:t>
        <a:bodyPr/>
        <a:lstStyle/>
        <a:p>
          <a:r>
            <a:rPr lang="ru-RU" sz="1400" dirty="0" smtClean="0"/>
            <a:t>Расходы за счет субсидии из областного бюджета составили </a:t>
          </a:r>
        </a:p>
        <a:p>
          <a:r>
            <a:rPr lang="ru-RU" sz="1400" dirty="0" smtClean="0"/>
            <a:t>32 002,6 тыс. руб.</a:t>
          </a:r>
          <a:endParaRPr lang="ru-RU" sz="1400" dirty="0"/>
        </a:p>
      </dgm:t>
    </dgm:pt>
    <dgm:pt modelId="{FD35804F-06C7-4052-B317-FD7C6FD18313}" type="parTrans" cxnId="{4F0DFEC7-58E9-4CBA-938F-74CC8B5716A4}">
      <dgm:prSet/>
      <dgm:spPr/>
      <dgm:t>
        <a:bodyPr/>
        <a:lstStyle/>
        <a:p>
          <a:endParaRPr lang="ru-RU"/>
        </a:p>
      </dgm:t>
    </dgm:pt>
    <dgm:pt modelId="{F87BD32D-646D-497A-AF94-BEDD8B221962}" type="sibTrans" cxnId="{4F0DFEC7-58E9-4CBA-938F-74CC8B5716A4}">
      <dgm:prSet/>
      <dgm:spPr/>
      <dgm:t>
        <a:bodyPr/>
        <a:lstStyle/>
        <a:p>
          <a:endParaRPr lang="ru-RU"/>
        </a:p>
      </dgm:t>
    </dgm:pt>
    <dgm:pt modelId="{F6636E55-55C1-477F-B449-A28F569F4493}">
      <dgm:prSet phldrT="[Текст]" custT="1"/>
      <dgm:spPr/>
      <dgm:t>
        <a:bodyPr/>
        <a:lstStyle/>
        <a:p>
          <a:r>
            <a:rPr lang="ru-RU" sz="1400" dirty="0" smtClean="0"/>
            <a:t>За счет доходов от уплаты акцизов на нефтепродукты на содержание дорог направлено</a:t>
          </a:r>
        </a:p>
        <a:p>
          <a:r>
            <a:rPr lang="ru-RU" sz="1400" dirty="0" smtClean="0"/>
            <a:t>5 960,3 тыс. руб. </a:t>
          </a:r>
          <a:endParaRPr lang="ru-RU" sz="1400" dirty="0"/>
        </a:p>
      </dgm:t>
    </dgm:pt>
    <dgm:pt modelId="{0B5E14B3-ACBA-474D-9C8F-D823702A516A}" type="parTrans" cxnId="{1715CBF1-1070-433A-B7CA-EB47DCCFBD76}">
      <dgm:prSet/>
      <dgm:spPr/>
      <dgm:t>
        <a:bodyPr/>
        <a:lstStyle/>
        <a:p>
          <a:endParaRPr lang="ru-RU"/>
        </a:p>
      </dgm:t>
    </dgm:pt>
    <dgm:pt modelId="{7FE2D5D6-10A8-43EC-A3C6-C2BF29519070}" type="sibTrans" cxnId="{1715CBF1-1070-433A-B7CA-EB47DCCFBD76}">
      <dgm:prSet/>
      <dgm:spPr/>
      <dgm:t>
        <a:bodyPr/>
        <a:lstStyle/>
        <a:p>
          <a:endParaRPr lang="ru-RU"/>
        </a:p>
      </dgm:t>
    </dgm:pt>
    <dgm:pt modelId="{D2E91AAC-E745-4077-B1FC-30339A12A4B1}">
      <dgm:prSet phldrT="[Текст]" custT="1"/>
      <dgm:spPr/>
      <dgm:t>
        <a:bodyPr/>
        <a:lstStyle/>
        <a:p>
          <a:r>
            <a:rPr lang="ru-RU" sz="1400" dirty="0" smtClean="0"/>
            <a:t>перечислены межбюджетные трансферты Малмыжскому городскому поселению</a:t>
          </a:r>
        </a:p>
        <a:p>
          <a:r>
            <a:rPr lang="ru-RU" sz="1400" dirty="0" smtClean="0"/>
            <a:t> 3 012,2 тыс. руб. </a:t>
          </a:r>
          <a:endParaRPr lang="ru-RU" sz="1400" dirty="0"/>
        </a:p>
      </dgm:t>
    </dgm:pt>
    <dgm:pt modelId="{197D9219-267E-4365-BE8A-84883606278E}" type="parTrans" cxnId="{69368611-AEE3-42C1-9E45-51161E09FAEA}">
      <dgm:prSet/>
      <dgm:spPr/>
      <dgm:t>
        <a:bodyPr/>
        <a:lstStyle/>
        <a:p>
          <a:endParaRPr lang="ru-RU"/>
        </a:p>
      </dgm:t>
    </dgm:pt>
    <dgm:pt modelId="{442F3705-A080-42BA-B0A0-FD4FC819C240}" type="sibTrans" cxnId="{69368611-AEE3-42C1-9E45-51161E09FAEA}">
      <dgm:prSet/>
      <dgm:spPr/>
      <dgm:t>
        <a:bodyPr/>
        <a:lstStyle/>
        <a:p>
          <a:endParaRPr lang="ru-RU"/>
        </a:p>
      </dgm:t>
    </dgm:pt>
    <dgm:pt modelId="{5FB27C3C-655A-4F53-93E9-BCA9CB682F68}" type="pres">
      <dgm:prSet presAssocID="{D7606B8A-9CCF-4231-8207-A2BE3963C4E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14E9D69-48EB-430D-B017-27F26B886331}" type="pres">
      <dgm:prSet presAssocID="{5931EF77-4940-4508-8A96-A0A19566B74A}" presName="hierRoot1" presStyleCnt="0"/>
      <dgm:spPr/>
    </dgm:pt>
    <dgm:pt modelId="{0C7B2D02-91C0-4419-902F-940D1A746D04}" type="pres">
      <dgm:prSet presAssocID="{5931EF77-4940-4508-8A96-A0A19566B74A}" presName="composite" presStyleCnt="0"/>
      <dgm:spPr/>
    </dgm:pt>
    <dgm:pt modelId="{177E5921-07D5-4A5B-BDB8-9FDCEB52743A}" type="pres">
      <dgm:prSet presAssocID="{5931EF77-4940-4508-8A96-A0A19566B74A}" presName="background" presStyleLbl="node0" presStyleIdx="0" presStyleCnt="1"/>
      <dgm:spPr/>
    </dgm:pt>
    <dgm:pt modelId="{D9E10B4C-B7C4-4D93-A0DC-07E0FCAB7CB2}" type="pres">
      <dgm:prSet presAssocID="{5931EF77-4940-4508-8A96-A0A19566B74A}" presName="text" presStyleLbl="fgAcc0" presStyleIdx="0" presStyleCnt="1" custScaleX="246238" custScaleY="1128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3DCDDF-69B9-4E80-B073-511B508C5247}" type="pres">
      <dgm:prSet presAssocID="{5931EF77-4940-4508-8A96-A0A19566B74A}" presName="hierChild2" presStyleCnt="0"/>
      <dgm:spPr/>
    </dgm:pt>
    <dgm:pt modelId="{6EB14A78-5284-47E4-9DEF-19E4220B434B}" type="pres">
      <dgm:prSet presAssocID="{FD35804F-06C7-4052-B317-FD7C6FD18313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5F0903C-3C91-48C4-AB7C-95287632441E}" type="pres">
      <dgm:prSet presAssocID="{9A5BBB63-4CD4-4BD2-941D-65E2574D9D69}" presName="hierRoot2" presStyleCnt="0"/>
      <dgm:spPr/>
    </dgm:pt>
    <dgm:pt modelId="{BB81167B-4E7C-4E57-8F9C-279C58EA6B41}" type="pres">
      <dgm:prSet presAssocID="{9A5BBB63-4CD4-4BD2-941D-65E2574D9D69}" presName="composite2" presStyleCnt="0"/>
      <dgm:spPr/>
    </dgm:pt>
    <dgm:pt modelId="{954BE841-FDAA-4C49-AD87-A2C6D8941869}" type="pres">
      <dgm:prSet presAssocID="{9A5BBB63-4CD4-4BD2-941D-65E2574D9D69}" presName="background2" presStyleLbl="node2" presStyleIdx="0" presStyleCnt="2"/>
      <dgm:spPr/>
    </dgm:pt>
    <dgm:pt modelId="{11E20937-01A1-4F50-8C6F-7027088F6CDB}" type="pres">
      <dgm:prSet presAssocID="{9A5BBB63-4CD4-4BD2-941D-65E2574D9D69}" presName="text2" presStyleLbl="fgAcc2" presStyleIdx="0" presStyleCnt="2" custScaleX="1120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F46B50-E75A-4B32-AE14-9C02ABAE8E44}" type="pres">
      <dgm:prSet presAssocID="{9A5BBB63-4CD4-4BD2-941D-65E2574D9D69}" presName="hierChild3" presStyleCnt="0"/>
      <dgm:spPr/>
    </dgm:pt>
    <dgm:pt modelId="{4FBBB2AA-0565-4454-B2C5-A7A0F371C46B}" type="pres">
      <dgm:prSet presAssocID="{0B5E14B3-ACBA-474D-9C8F-D823702A516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F0E3D8C-F6EC-47DE-BF79-392FCF6CF2CE}" type="pres">
      <dgm:prSet presAssocID="{F6636E55-55C1-477F-B449-A28F569F4493}" presName="hierRoot2" presStyleCnt="0"/>
      <dgm:spPr/>
    </dgm:pt>
    <dgm:pt modelId="{39C0EE72-1BA2-4EB0-8A46-FBD835BBA4AA}" type="pres">
      <dgm:prSet presAssocID="{F6636E55-55C1-477F-B449-A28F569F4493}" presName="composite2" presStyleCnt="0"/>
      <dgm:spPr/>
    </dgm:pt>
    <dgm:pt modelId="{EB7B82A0-60AB-439C-AC48-D740AED2E7B6}" type="pres">
      <dgm:prSet presAssocID="{F6636E55-55C1-477F-B449-A28F569F4493}" presName="background2" presStyleLbl="node2" presStyleIdx="1" presStyleCnt="2"/>
      <dgm:spPr/>
    </dgm:pt>
    <dgm:pt modelId="{C52C8880-EF9E-486C-8925-4D06FA838B5E}" type="pres">
      <dgm:prSet presAssocID="{F6636E55-55C1-477F-B449-A28F569F4493}" presName="text2" presStyleLbl="fgAcc2" presStyleIdx="1" presStyleCnt="2" custScaleX="1184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7788A0-77DE-40EC-BB2F-BE59CCD926FC}" type="pres">
      <dgm:prSet presAssocID="{F6636E55-55C1-477F-B449-A28F569F4493}" presName="hierChild3" presStyleCnt="0"/>
      <dgm:spPr/>
    </dgm:pt>
    <dgm:pt modelId="{EAE5B783-2A26-436A-94AF-0FAAF7638632}" type="pres">
      <dgm:prSet presAssocID="{197D9219-267E-4365-BE8A-84883606278E}" presName="Name17" presStyleLbl="parChTrans1D3" presStyleIdx="0" presStyleCnt="1"/>
      <dgm:spPr/>
      <dgm:t>
        <a:bodyPr/>
        <a:lstStyle/>
        <a:p>
          <a:endParaRPr lang="ru-RU"/>
        </a:p>
      </dgm:t>
    </dgm:pt>
    <dgm:pt modelId="{79725A02-563C-4214-ACDA-FFD82F141B05}" type="pres">
      <dgm:prSet presAssocID="{D2E91AAC-E745-4077-B1FC-30339A12A4B1}" presName="hierRoot3" presStyleCnt="0"/>
      <dgm:spPr/>
    </dgm:pt>
    <dgm:pt modelId="{C6C2C6C5-E94A-435C-B0B5-2AEE179C69EB}" type="pres">
      <dgm:prSet presAssocID="{D2E91AAC-E745-4077-B1FC-30339A12A4B1}" presName="composite3" presStyleCnt="0"/>
      <dgm:spPr/>
    </dgm:pt>
    <dgm:pt modelId="{9240EE86-18B7-44BB-B708-A9BFB7B130ED}" type="pres">
      <dgm:prSet presAssocID="{D2E91AAC-E745-4077-B1FC-30339A12A4B1}" presName="background3" presStyleLbl="node3" presStyleIdx="0" presStyleCnt="1"/>
      <dgm:spPr/>
    </dgm:pt>
    <dgm:pt modelId="{BEA584D0-51D8-4FD5-952B-AF34DF4708F9}" type="pres">
      <dgm:prSet presAssocID="{D2E91AAC-E745-4077-B1FC-30339A12A4B1}" presName="text3" presStyleLbl="fgAcc3" presStyleIdx="0" presStyleCnt="1" custScaleX="1184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7326DA-E74C-4997-B535-14AA817DA416}" type="pres">
      <dgm:prSet presAssocID="{D2E91AAC-E745-4077-B1FC-30339A12A4B1}" presName="hierChild4" presStyleCnt="0"/>
      <dgm:spPr/>
    </dgm:pt>
  </dgm:ptLst>
  <dgm:cxnLst>
    <dgm:cxn modelId="{FCC53041-A9AE-4E9F-9BE4-B5497437FF47}" type="presOf" srcId="{197D9219-267E-4365-BE8A-84883606278E}" destId="{EAE5B783-2A26-436A-94AF-0FAAF7638632}" srcOrd="0" destOrd="0" presId="urn:microsoft.com/office/officeart/2005/8/layout/hierarchy1"/>
    <dgm:cxn modelId="{3CB7039D-9BF1-4416-BE33-E37B261C2115}" srcId="{D7606B8A-9CCF-4231-8207-A2BE3963C4EC}" destId="{5931EF77-4940-4508-8A96-A0A19566B74A}" srcOrd="0" destOrd="0" parTransId="{09034D0B-498E-440D-BBE4-06A5A66EA7A0}" sibTransId="{F3CB08B4-6B83-4DB7-A17C-77CE30E0106A}"/>
    <dgm:cxn modelId="{4F0DFEC7-58E9-4CBA-938F-74CC8B5716A4}" srcId="{5931EF77-4940-4508-8A96-A0A19566B74A}" destId="{9A5BBB63-4CD4-4BD2-941D-65E2574D9D69}" srcOrd="0" destOrd="0" parTransId="{FD35804F-06C7-4052-B317-FD7C6FD18313}" sibTransId="{F87BD32D-646D-497A-AF94-BEDD8B221962}"/>
    <dgm:cxn modelId="{703A9578-8B1A-4AC3-8880-EC764FAF2BBA}" type="presOf" srcId="{5931EF77-4940-4508-8A96-A0A19566B74A}" destId="{D9E10B4C-B7C4-4D93-A0DC-07E0FCAB7CB2}" srcOrd="0" destOrd="0" presId="urn:microsoft.com/office/officeart/2005/8/layout/hierarchy1"/>
    <dgm:cxn modelId="{1715CBF1-1070-433A-B7CA-EB47DCCFBD76}" srcId="{5931EF77-4940-4508-8A96-A0A19566B74A}" destId="{F6636E55-55C1-477F-B449-A28F569F4493}" srcOrd="1" destOrd="0" parTransId="{0B5E14B3-ACBA-474D-9C8F-D823702A516A}" sibTransId="{7FE2D5D6-10A8-43EC-A3C6-C2BF29519070}"/>
    <dgm:cxn modelId="{420DF1B4-E721-4A81-8FEE-84A8673C7DA3}" type="presOf" srcId="{0B5E14B3-ACBA-474D-9C8F-D823702A516A}" destId="{4FBBB2AA-0565-4454-B2C5-A7A0F371C46B}" srcOrd="0" destOrd="0" presId="urn:microsoft.com/office/officeart/2005/8/layout/hierarchy1"/>
    <dgm:cxn modelId="{20DF4F29-C3AF-4321-9FCC-C3EF6C5A5E38}" type="presOf" srcId="{D7606B8A-9CCF-4231-8207-A2BE3963C4EC}" destId="{5FB27C3C-655A-4F53-93E9-BCA9CB682F68}" srcOrd="0" destOrd="0" presId="urn:microsoft.com/office/officeart/2005/8/layout/hierarchy1"/>
    <dgm:cxn modelId="{69368611-AEE3-42C1-9E45-51161E09FAEA}" srcId="{F6636E55-55C1-477F-B449-A28F569F4493}" destId="{D2E91AAC-E745-4077-B1FC-30339A12A4B1}" srcOrd="0" destOrd="0" parTransId="{197D9219-267E-4365-BE8A-84883606278E}" sibTransId="{442F3705-A080-42BA-B0A0-FD4FC819C240}"/>
    <dgm:cxn modelId="{9B890808-89E5-40E0-8833-71BD6E1FA874}" type="presOf" srcId="{9A5BBB63-4CD4-4BD2-941D-65E2574D9D69}" destId="{11E20937-01A1-4F50-8C6F-7027088F6CDB}" srcOrd="0" destOrd="0" presId="urn:microsoft.com/office/officeart/2005/8/layout/hierarchy1"/>
    <dgm:cxn modelId="{C0171383-F62F-496B-8DA9-4A904E8185DD}" type="presOf" srcId="{F6636E55-55C1-477F-B449-A28F569F4493}" destId="{C52C8880-EF9E-486C-8925-4D06FA838B5E}" srcOrd="0" destOrd="0" presId="urn:microsoft.com/office/officeart/2005/8/layout/hierarchy1"/>
    <dgm:cxn modelId="{A267897C-1D38-4FA4-B2FF-1334415D54EF}" type="presOf" srcId="{D2E91AAC-E745-4077-B1FC-30339A12A4B1}" destId="{BEA584D0-51D8-4FD5-952B-AF34DF4708F9}" srcOrd="0" destOrd="0" presId="urn:microsoft.com/office/officeart/2005/8/layout/hierarchy1"/>
    <dgm:cxn modelId="{6EEB7720-C2D7-4880-B2EF-50706F7C1177}" type="presOf" srcId="{FD35804F-06C7-4052-B317-FD7C6FD18313}" destId="{6EB14A78-5284-47E4-9DEF-19E4220B434B}" srcOrd="0" destOrd="0" presId="urn:microsoft.com/office/officeart/2005/8/layout/hierarchy1"/>
    <dgm:cxn modelId="{84593161-5E72-4B9D-8295-1F1B6C5DE422}" type="presParOf" srcId="{5FB27C3C-655A-4F53-93E9-BCA9CB682F68}" destId="{614E9D69-48EB-430D-B017-27F26B886331}" srcOrd="0" destOrd="0" presId="urn:microsoft.com/office/officeart/2005/8/layout/hierarchy1"/>
    <dgm:cxn modelId="{165BBD22-09D1-4126-B345-8D3FBE742F5E}" type="presParOf" srcId="{614E9D69-48EB-430D-B017-27F26B886331}" destId="{0C7B2D02-91C0-4419-902F-940D1A746D04}" srcOrd="0" destOrd="0" presId="urn:microsoft.com/office/officeart/2005/8/layout/hierarchy1"/>
    <dgm:cxn modelId="{0C6124D1-FAC3-446D-A57E-D0EAF439E30B}" type="presParOf" srcId="{0C7B2D02-91C0-4419-902F-940D1A746D04}" destId="{177E5921-07D5-4A5B-BDB8-9FDCEB52743A}" srcOrd="0" destOrd="0" presId="urn:microsoft.com/office/officeart/2005/8/layout/hierarchy1"/>
    <dgm:cxn modelId="{A4CCB8BB-04A1-4058-B291-1F376488AF52}" type="presParOf" srcId="{0C7B2D02-91C0-4419-902F-940D1A746D04}" destId="{D9E10B4C-B7C4-4D93-A0DC-07E0FCAB7CB2}" srcOrd="1" destOrd="0" presId="urn:microsoft.com/office/officeart/2005/8/layout/hierarchy1"/>
    <dgm:cxn modelId="{037C77BD-7191-4487-9D06-45D769FF4E9E}" type="presParOf" srcId="{614E9D69-48EB-430D-B017-27F26B886331}" destId="{1C3DCDDF-69B9-4E80-B073-511B508C5247}" srcOrd="1" destOrd="0" presId="urn:microsoft.com/office/officeart/2005/8/layout/hierarchy1"/>
    <dgm:cxn modelId="{12CB1DAD-DD73-4525-AAA1-84309A47E998}" type="presParOf" srcId="{1C3DCDDF-69B9-4E80-B073-511B508C5247}" destId="{6EB14A78-5284-47E4-9DEF-19E4220B434B}" srcOrd="0" destOrd="0" presId="urn:microsoft.com/office/officeart/2005/8/layout/hierarchy1"/>
    <dgm:cxn modelId="{AE9FB01C-8358-42DE-BE13-B15340A8ED87}" type="presParOf" srcId="{1C3DCDDF-69B9-4E80-B073-511B508C5247}" destId="{75F0903C-3C91-48C4-AB7C-95287632441E}" srcOrd="1" destOrd="0" presId="urn:microsoft.com/office/officeart/2005/8/layout/hierarchy1"/>
    <dgm:cxn modelId="{E6241A7E-CC1E-47CC-A488-44D008D602E0}" type="presParOf" srcId="{75F0903C-3C91-48C4-AB7C-95287632441E}" destId="{BB81167B-4E7C-4E57-8F9C-279C58EA6B41}" srcOrd="0" destOrd="0" presId="urn:microsoft.com/office/officeart/2005/8/layout/hierarchy1"/>
    <dgm:cxn modelId="{46BAB219-858A-455E-9582-D46810817C93}" type="presParOf" srcId="{BB81167B-4E7C-4E57-8F9C-279C58EA6B41}" destId="{954BE841-FDAA-4C49-AD87-A2C6D8941869}" srcOrd="0" destOrd="0" presId="urn:microsoft.com/office/officeart/2005/8/layout/hierarchy1"/>
    <dgm:cxn modelId="{652C54C0-B715-4619-9396-1EC113EEB46C}" type="presParOf" srcId="{BB81167B-4E7C-4E57-8F9C-279C58EA6B41}" destId="{11E20937-01A1-4F50-8C6F-7027088F6CDB}" srcOrd="1" destOrd="0" presId="urn:microsoft.com/office/officeart/2005/8/layout/hierarchy1"/>
    <dgm:cxn modelId="{FCD1024B-C0F3-4BB1-866D-48290C2E9753}" type="presParOf" srcId="{75F0903C-3C91-48C4-AB7C-95287632441E}" destId="{A1F46B50-E75A-4B32-AE14-9C02ABAE8E44}" srcOrd="1" destOrd="0" presId="urn:microsoft.com/office/officeart/2005/8/layout/hierarchy1"/>
    <dgm:cxn modelId="{D8F63AA6-176A-47CD-90E5-23A40BD847C8}" type="presParOf" srcId="{1C3DCDDF-69B9-4E80-B073-511B508C5247}" destId="{4FBBB2AA-0565-4454-B2C5-A7A0F371C46B}" srcOrd="2" destOrd="0" presId="urn:microsoft.com/office/officeart/2005/8/layout/hierarchy1"/>
    <dgm:cxn modelId="{6FFDDE2C-FE81-4F9E-8565-B45B62152CF0}" type="presParOf" srcId="{1C3DCDDF-69B9-4E80-B073-511B508C5247}" destId="{6F0E3D8C-F6EC-47DE-BF79-392FCF6CF2CE}" srcOrd="3" destOrd="0" presId="urn:microsoft.com/office/officeart/2005/8/layout/hierarchy1"/>
    <dgm:cxn modelId="{6F6E3848-1FFD-4B35-9883-48DEB7CC27FD}" type="presParOf" srcId="{6F0E3D8C-F6EC-47DE-BF79-392FCF6CF2CE}" destId="{39C0EE72-1BA2-4EB0-8A46-FBD835BBA4AA}" srcOrd="0" destOrd="0" presId="urn:microsoft.com/office/officeart/2005/8/layout/hierarchy1"/>
    <dgm:cxn modelId="{FFEAF223-844B-4407-B281-8A0766F6B1AB}" type="presParOf" srcId="{39C0EE72-1BA2-4EB0-8A46-FBD835BBA4AA}" destId="{EB7B82A0-60AB-439C-AC48-D740AED2E7B6}" srcOrd="0" destOrd="0" presId="urn:microsoft.com/office/officeart/2005/8/layout/hierarchy1"/>
    <dgm:cxn modelId="{46A4A5A6-038F-4A70-9774-8985AA57EB16}" type="presParOf" srcId="{39C0EE72-1BA2-4EB0-8A46-FBD835BBA4AA}" destId="{C52C8880-EF9E-486C-8925-4D06FA838B5E}" srcOrd="1" destOrd="0" presId="urn:microsoft.com/office/officeart/2005/8/layout/hierarchy1"/>
    <dgm:cxn modelId="{1446C472-A0BF-4409-91E4-F61667049945}" type="presParOf" srcId="{6F0E3D8C-F6EC-47DE-BF79-392FCF6CF2CE}" destId="{E67788A0-77DE-40EC-BB2F-BE59CCD926FC}" srcOrd="1" destOrd="0" presId="urn:microsoft.com/office/officeart/2005/8/layout/hierarchy1"/>
    <dgm:cxn modelId="{5A9F6426-9D5B-47CF-97B5-9FA7C78B47F8}" type="presParOf" srcId="{E67788A0-77DE-40EC-BB2F-BE59CCD926FC}" destId="{EAE5B783-2A26-436A-94AF-0FAAF7638632}" srcOrd="0" destOrd="0" presId="urn:microsoft.com/office/officeart/2005/8/layout/hierarchy1"/>
    <dgm:cxn modelId="{DB8790BB-2CAC-42E7-B0BC-C02EFBB952F8}" type="presParOf" srcId="{E67788A0-77DE-40EC-BB2F-BE59CCD926FC}" destId="{79725A02-563C-4214-ACDA-FFD82F141B05}" srcOrd="1" destOrd="0" presId="urn:microsoft.com/office/officeart/2005/8/layout/hierarchy1"/>
    <dgm:cxn modelId="{0C5BC688-A37D-4253-96C5-083F899B8344}" type="presParOf" srcId="{79725A02-563C-4214-ACDA-FFD82F141B05}" destId="{C6C2C6C5-E94A-435C-B0B5-2AEE179C69EB}" srcOrd="0" destOrd="0" presId="urn:microsoft.com/office/officeart/2005/8/layout/hierarchy1"/>
    <dgm:cxn modelId="{FA6D5996-70B2-49EB-B39D-7E2D67B0A53D}" type="presParOf" srcId="{C6C2C6C5-E94A-435C-B0B5-2AEE179C69EB}" destId="{9240EE86-18B7-44BB-B708-A9BFB7B130ED}" srcOrd="0" destOrd="0" presId="urn:microsoft.com/office/officeart/2005/8/layout/hierarchy1"/>
    <dgm:cxn modelId="{73C86AAC-95D7-43C1-9430-41C720424EFA}" type="presParOf" srcId="{C6C2C6C5-E94A-435C-B0B5-2AEE179C69EB}" destId="{BEA584D0-51D8-4FD5-952B-AF34DF4708F9}" srcOrd="1" destOrd="0" presId="urn:microsoft.com/office/officeart/2005/8/layout/hierarchy1"/>
    <dgm:cxn modelId="{5050D63C-694F-4D04-A2BC-BA3572C029A5}" type="presParOf" srcId="{79725A02-563C-4214-ACDA-FFD82F141B05}" destId="{A97326DA-E74C-4997-B535-14AA817DA41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7DE373-170A-464E-9D32-E7984C0CAC2A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368616-6800-45D1-B931-87F1255925DC}">
      <dgm:prSet phldrT="[Текст]" custT="1"/>
      <dgm:spPr/>
      <dgm:t>
        <a:bodyPr/>
        <a:lstStyle/>
        <a:p>
          <a:r>
            <a:rPr lang="ru-RU" sz="2800" dirty="0" smtClean="0"/>
            <a:t>Подраздел </a:t>
          </a:r>
          <a:r>
            <a:rPr lang="ru-RU" sz="2800" b="1" dirty="0" smtClean="0"/>
            <a:t>«Другие вопросы в области национальной экономики» </a:t>
          </a:r>
          <a:r>
            <a:rPr lang="ru-RU" sz="2800" dirty="0" smtClean="0"/>
            <a:t>– 681,8 тыс. руб.                       из них:</a:t>
          </a:r>
          <a:endParaRPr lang="ru-RU" sz="2800" dirty="0"/>
        </a:p>
      </dgm:t>
    </dgm:pt>
    <dgm:pt modelId="{6479AC74-CCB0-45FA-AD31-8E718315D014}" type="parTrans" cxnId="{56DEECA3-DA3E-4918-ADD9-E271135A25ED}">
      <dgm:prSet/>
      <dgm:spPr/>
      <dgm:t>
        <a:bodyPr/>
        <a:lstStyle/>
        <a:p>
          <a:endParaRPr lang="ru-RU"/>
        </a:p>
      </dgm:t>
    </dgm:pt>
    <dgm:pt modelId="{F41E690E-B400-4B29-A014-9F9BC2E3D0BF}" type="sibTrans" cxnId="{56DEECA3-DA3E-4918-ADD9-E271135A25ED}">
      <dgm:prSet/>
      <dgm:spPr/>
      <dgm:t>
        <a:bodyPr/>
        <a:lstStyle/>
        <a:p>
          <a:endParaRPr lang="ru-RU"/>
        </a:p>
      </dgm:t>
    </dgm:pt>
    <dgm:pt modelId="{52A0965D-06FD-4825-BC6D-0E923E3E8ABA}" type="asst">
      <dgm:prSet phldrT="[Текст]" custT="1"/>
      <dgm:spPr/>
      <dgm:t>
        <a:bodyPr/>
        <a:lstStyle/>
        <a:p>
          <a:r>
            <a:rPr lang="ru-RU" sz="1400" dirty="0" smtClean="0"/>
            <a:t> на выполнение кадастровых работ по установлению границ земельных участков направлено 236,1 тыс. руб.</a:t>
          </a:r>
          <a:endParaRPr lang="ru-RU" sz="1400" dirty="0"/>
        </a:p>
      </dgm:t>
    </dgm:pt>
    <dgm:pt modelId="{4594E87B-9EAF-447A-9921-E8E2584AF607}" type="parTrans" cxnId="{A502B0C1-1F52-4B24-99A1-823A3A1476EC}">
      <dgm:prSet/>
      <dgm:spPr/>
      <dgm:t>
        <a:bodyPr/>
        <a:lstStyle/>
        <a:p>
          <a:endParaRPr lang="ru-RU"/>
        </a:p>
      </dgm:t>
    </dgm:pt>
    <dgm:pt modelId="{35ADDA6F-C032-4472-B7F8-406EC53AEB02}" type="sibTrans" cxnId="{A502B0C1-1F52-4B24-99A1-823A3A1476EC}">
      <dgm:prSet/>
      <dgm:spPr/>
      <dgm:t>
        <a:bodyPr/>
        <a:lstStyle/>
        <a:p>
          <a:endParaRPr lang="ru-RU"/>
        </a:p>
      </dgm:t>
    </dgm:pt>
    <dgm:pt modelId="{F60185AA-BA85-4272-94CB-FB667545308B}" type="asst">
      <dgm:prSet phldrT="[Текст]" custT="1"/>
      <dgm:spPr/>
      <dgm:t>
        <a:bodyPr/>
        <a:lstStyle/>
        <a:p>
          <a:r>
            <a:rPr lang="ru-RU" sz="1400" dirty="0" smtClean="0"/>
            <a:t>Субсидия на выделение земельных участков 378,8 тыс. руб.</a:t>
          </a:r>
          <a:endParaRPr lang="ru-RU" sz="1400" dirty="0"/>
        </a:p>
      </dgm:t>
    </dgm:pt>
    <dgm:pt modelId="{78AD3D0F-DE18-458F-B897-1F735521D2CA}" type="parTrans" cxnId="{F0F82D1D-FAC0-4B90-A469-F10E6406D3DF}">
      <dgm:prSet/>
      <dgm:spPr/>
      <dgm:t>
        <a:bodyPr/>
        <a:lstStyle/>
        <a:p>
          <a:endParaRPr lang="ru-RU"/>
        </a:p>
      </dgm:t>
    </dgm:pt>
    <dgm:pt modelId="{3CABE0B4-A79C-43FD-8210-5B95A46D0ECB}" type="sibTrans" cxnId="{F0F82D1D-FAC0-4B90-A469-F10E6406D3DF}">
      <dgm:prSet/>
      <dgm:spPr/>
      <dgm:t>
        <a:bodyPr/>
        <a:lstStyle/>
        <a:p>
          <a:endParaRPr lang="ru-RU"/>
        </a:p>
      </dgm:t>
    </dgm:pt>
    <dgm:pt modelId="{E9D76248-236F-46A5-97B9-1597B3E2DAB4}" type="pres">
      <dgm:prSet presAssocID="{FE7DE373-170A-464E-9D32-E7984C0CAC2A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4BCA9C5-0594-4FAF-9174-9CD5A55E2137}" type="pres">
      <dgm:prSet presAssocID="{A4368616-6800-45D1-B931-87F1255925DC}" presName="hierRoot1" presStyleCnt="0">
        <dgm:presLayoutVars>
          <dgm:hierBranch val="init"/>
        </dgm:presLayoutVars>
      </dgm:prSet>
      <dgm:spPr/>
    </dgm:pt>
    <dgm:pt modelId="{FBD23F1C-4A82-43D0-A5FD-088D3D7BAAC0}" type="pres">
      <dgm:prSet presAssocID="{A4368616-6800-45D1-B931-87F1255925DC}" presName="rootComposite1" presStyleCnt="0"/>
      <dgm:spPr/>
    </dgm:pt>
    <dgm:pt modelId="{AF6D51AF-90C8-4F8A-BB5D-47877EFCE651}" type="pres">
      <dgm:prSet presAssocID="{A4368616-6800-45D1-B931-87F1255925DC}" presName="rootText1" presStyleLbl="alignAcc1" presStyleIdx="0" presStyleCnt="0" custScaleX="1079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3388E0-C6A1-48D0-A443-BF603F7D7A85}" type="pres">
      <dgm:prSet presAssocID="{A4368616-6800-45D1-B931-87F1255925DC}" presName="topArc1" presStyleLbl="parChTrans1D1" presStyleIdx="0" presStyleCnt="6"/>
      <dgm:spPr/>
    </dgm:pt>
    <dgm:pt modelId="{900FC700-B32D-4008-B1AB-D66C19BA6684}" type="pres">
      <dgm:prSet presAssocID="{A4368616-6800-45D1-B931-87F1255925DC}" presName="bottomArc1" presStyleLbl="parChTrans1D1" presStyleIdx="1" presStyleCnt="6"/>
      <dgm:spPr/>
    </dgm:pt>
    <dgm:pt modelId="{EB890AC1-77E9-481B-8BE0-822C2830E989}" type="pres">
      <dgm:prSet presAssocID="{A4368616-6800-45D1-B931-87F1255925DC}" presName="topConnNode1" presStyleLbl="node1" presStyleIdx="0" presStyleCnt="0"/>
      <dgm:spPr/>
      <dgm:t>
        <a:bodyPr/>
        <a:lstStyle/>
        <a:p>
          <a:endParaRPr lang="ru-RU"/>
        </a:p>
      </dgm:t>
    </dgm:pt>
    <dgm:pt modelId="{3FE11A0C-1466-4451-AF9A-3EF7058E0DC0}" type="pres">
      <dgm:prSet presAssocID="{A4368616-6800-45D1-B931-87F1255925DC}" presName="hierChild2" presStyleCnt="0"/>
      <dgm:spPr/>
    </dgm:pt>
    <dgm:pt modelId="{843FE9F3-09E6-4DE3-B9D9-7CB4DCA5F7A0}" type="pres">
      <dgm:prSet presAssocID="{A4368616-6800-45D1-B931-87F1255925DC}" presName="hierChild3" presStyleCnt="0"/>
      <dgm:spPr/>
    </dgm:pt>
    <dgm:pt modelId="{1F98BE6A-36B5-4DCC-96C5-A32079157770}" type="pres">
      <dgm:prSet presAssocID="{4594E87B-9EAF-447A-9921-E8E2584AF607}" presName="Name101" presStyleLbl="parChTrans1D2" presStyleIdx="0" presStyleCnt="2"/>
      <dgm:spPr/>
      <dgm:t>
        <a:bodyPr/>
        <a:lstStyle/>
        <a:p>
          <a:endParaRPr lang="ru-RU"/>
        </a:p>
      </dgm:t>
    </dgm:pt>
    <dgm:pt modelId="{E046D95A-5625-46A1-9A7C-37377CB7E9AA}" type="pres">
      <dgm:prSet presAssocID="{52A0965D-06FD-4825-BC6D-0E923E3E8ABA}" presName="hierRoot3" presStyleCnt="0">
        <dgm:presLayoutVars>
          <dgm:hierBranch val="init"/>
        </dgm:presLayoutVars>
      </dgm:prSet>
      <dgm:spPr/>
    </dgm:pt>
    <dgm:pt modelId="{7F7C826B-40B2-472D-A2D6-85E20AE1F69C}" type="pres">
      <dgm:prSet presAssocID="{52A0965D-06FD-4825-BC6D-0E923E3E8ABA}" presName="rootComposite3" presStyleCnt="0"/>
      <dgm:spPr/>
    </dgm:pt>
    <dgm:pt modelId="{3A1B3C68-E935-413F-B702-1288F57A2C03}" type="pres">
      <dgm:prSet presAssocID="{52A0965D-06FD-4825-BC6D-0E923E3E8ABA}" presName="rootText3" presStyleLbl="alignAcc1" presStyleIdx="0" presStyleCnt="0" custScaleX="59499" custScaleY="663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665B6A-5A2C-4AB5-ADA4-D551FB44C303}" type="pres">
      <dgm:prSet presAssocID="{52A0965D-06FD-4825-BC6D-0E923E3E8ABA}" presName="topArc3" presStyleLbl="parChTrans1D1" presStyleIdx="2" presStyleCnt="6"/>
      <dgm:spPr/>
    </dgm:pt>
    <dgm:pt modelId="{9E2E62F7-80CB-44EB-BD10-AC0FF961F186}" type="pres">
      <dgm:prSet presAssocID="{52A0965D-06FD-4825-BC6D-0E923E3E8ABA}" presName="bottomArc3" presStyleLbl="parChTrans1D1" presStyleIdx="3" presStyleCnt="6"/>
      <dgm:spPr/>
    </dgm:pt>
    <dgm:pt modelId="{86CCB12D-7898-414D-8BCD-3AE1DC68209F}" type="pres">
      <dgm:prSet presAssocID="{52A0965D-06FD-4825-BC6D-0E923E3E8ABA}" presName="topConnNode3" presStyleLbl="asst1" presStyleIdx="0" presStyleCnt="0"/>
      <dgm:spPr/>
      <dgm:t>
        <a:bodyPr/>
        <a:lstStyle/>
        <a:p>
          <a:endParaRPr lang="ru-RU"/>
        </a:p>
      </dgm:t>
    </dgm:pt>
    <dgm:pt modelId="{86917E83-BF47-425E-A315-DC4BCE57258B}" type="pres">
      <dgm:prSet presAssocID="{52A0965D-06FD-4825-BC6D-0E923E3E8ABA}" presName="hierChild6" presStyleCnt="0"/>
      <dgm:spPr/>
    </dgm:pt>
    <dgm:pt modelId="{0C4ECC1B-6A27-4354-A35C-5281EAD0B499}" type="pres">
      <dgm:prSet presAssocID="{52A0965D-06FD-4825-BC6D-0E923E3E8ABA}" presName="hierChild7" presStyleCnt="0"/>
      <dgm:spPr/>
    </dgm:pt>
    <dgm:pt modelId="{E99D46E4-8E55-44CA-950F-1FEE684D4D9C}" type="pres">
      <dgm:prSet presAssocID="{78AD3D0F-DE18-458F-B897-1F735521D2CA}" presName="Name101" presStyleLbl="parChTrans1D2" presStyleIdx="1" presStyleCnt="2"/>
      <dgm:spPr/>
      <dgm:t>
        <a:bodyPr/>
        <a:lstStyle/>
        <a:p>
          <a:endParaRPr lang="ru-RU"/>
        </a:p>
      </dgm:t>
    </dgm:pt>
    <dgm:pt modelId="{48D9ED51-D780-445F-B78E-8952C22EEC06}" type="pres">
      <dgm:prSet presAssocID="{F60185AA-BA85-4272-94CB-FB667545308B}" presName="hierRoot3" presStyleCnt="0">
        <dgm:presLayoutVars>
          <dgm:hierBranch val="init"/>
        </dgm:presLayoutVars>
      </dgm:prSet>
      <dgm:spPr/>
    </dgm:pt>
    <dgm:pt modelId="{BAB03699-0024-4B20-A49D-A6C50710FEC3}" type="pres">
      <dgm:prSet presAssocID="{F60185AA-BA85-4272-94CB-FB667545308B}" presName="rootComposite3" presStyleCnt="0"/>
      <dgm:spPr/>
    </dgm:pt>
    <dgm:pt modelId="{BC044EF7-249A-4CAE-9501-F0A8BAD628A7}" type="pres">
      <dgm:prSet presAssocID="{F60185AA-BA85-4272-94CB-FB667545308B}" presName="rootText3" presStyleLbl="alignAcc1" presStyleIdx="0" presStyleCnt="0" custScaleX="77355" custScaleY="927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25C99B-6482-413C-81E9-9B8B390C4589}" type="pres">
      <dgm:prSet presAssocID="{F60185AA-BA85-4272-94CB-FB667545308B}" presName="topArc3" presStyleLbl="parChTrans1D1" presStyleIdx="4" presStyleCnt="6"/>
      <dgm:spPr/>
    </dgm:pt>
    <dgm:pt modelId="{F9542556-726C-4D14-9862-DCF34CD0B18A}" type="pres">
      <dgm:prSet presAssocID="{F60185AA-BA85-4272-94CB-FB667545308B}" presName="bottomArc3" presStyleLbl="parChTrans1D1" presStyleIdx="5" presStyleCnt="6"/>
      <dgm:spPr/>
    </dgm:pt>
    <dgm:pt modelId="{9B4648CB-BD8B-4187-82ED-4638F7A63339}" type="pres">
      <dgm:prSet presAssocID="{F60185AA-BA85-4272-94CB-FB667545308B}" presName="topConnNode3" presStyleLbl="asst1" presStyleIdx="0" presStyleCnt="0"/>
      <dgm:spPr/>
      <dgm:t>
        <a:bodyPr/>
        <a:lstStyle/>
        <a:p>
          <a:endParaRPr lang="ru-RU"/>
        </a:p>
      </dgm:t>
    </dgm:pt>
    <dgm:pt modelId="{E674011B-AB37-4F90-B5CC-6A685A83588A}" type="pres">
      <dgm:prSet presAssocID="{F60185AA-BA85-4272-94CB-FB667545308B}" presName="hierChild6" presStyleCnt="0"/>
      <dgm:spPr/>
    </dgm:pt>
    <dgm:pt modelId="{90382CA8-21CA-4097-9CAB-5A72F0C8309E}" type="pres">
      <dgm:prSet presAssocID="{F60185AA-BA85-4272-94CB-FB667545308B}" presName="hierChild7" presStyleCnt="0"/>
      <dgm:spPr/>
    </dgm:pt>
  </dgm:ptLst>
  <dgm:cxnLst>
    <dgm:cxn modelId="{D3ADCA43-5D87-4FF4-84D3-468729AE7F1E}" type="presOf" srcId="{F60185AA-BA85-4272-94CB-FB667545308B}" destId="{BC044EF7-249A-4CAE-9501-F0A8BAD628A7}" srcOrd="0" destOrd="0" presId="urn:microsoft.com/office/officeart/2008/layout/HalfCircleOrganizationChart"/>
    <dgm:cxn modelId="{21DF3209-E0F3-45D7-8EE6-9E8E3BCDBED0}" type="presOf" srcId="{A4368616-6800-45D1-B931-87F1255925DC}" destId="{EB890AC1-77E9-481B-8BE0-822C2830E989}" srcOrd="1" destOrd="0" presId="urn:microsoft.com/office/officeart/2008/layout/HalfCircleOrganizationChart"/>
    <dgm:cxn modelId="{F0F82D1D-FAC0-4B90-A469-F10E6406D3DF}" srcId="{A4368616-6800-45D1-B931-87F1255925DC}" destId="{F60185AA-BA85-4272-94CB-FB667545308B}" srcOrd="1" destOrd="0" parTransId="{78AD3D0F-DE18-458F-B897-1F735521D2CA}" sibTransId="{3CABE0B4-A79C-43FD-8210-5B95A46D0ECB}"/>
    <dgm:cxn modelId="{82D519F5-2C83-4663-B6D8-9F0515B2CEB3}" type="presOf" srcId="{F60185AA-BA85-4272-94CB-FB667545308B}" destId="{9B4648CB-BD8B-4187-82ED-4638F7A63339}" srcOrd="1" destOrd="0" presId="urn:microsoft.com/office/officeart/2008/layout/HalfCircleOrganizationChart"/>
    <dgm:cxn modelId="{5A4941DB-C716-438E-9266-918198562ED3}" type="presOf" srcId="{FE7DE373-170A-464E-9D32-E7984C0CAC2A}" destId="{E9D76248-236F-46A5-97B9-1597B3E2DAB4}" srcOrd="0" destOrd="0" presId="urn:microsoft.com/office/officeart/2008/layout/HalfCircleOrganizationChart"/>
    <dgm:cxn modelId="{56DEECA3-DA3E-4918-ADD9-E271135A25ED}" srcId="{FE7DE373-170A-464E-9D32-E7984C0CAC2A}" destId="{A4368616-6800-45D1-B931-87F1255925DC}" srcOrd="0" destOrd="0" parTransId="{6479AC74-CCB0-45FA-AD31-8E718315D014}" sibTransId="{F41E690E-B400-4B29-A014-9F9BC2E3D0BF}"/>
    <dgm:cxn modelId="{BF02E417-5884-4F96-92A4-5D77145E2DC6}" type="presOf" srcId="{4594E87B-9EAF-447A-9921-E8E2584AF607}" destId="{1F98BE6A-36B5-4DCC-96C5-A32079157770}" srcOrd="0" destOrd="0" presId="urn:microsoft.com/office/officeart/2008/layout/HalfCircleOrganizationChart"/>
    <dgm:cxn modelId="{89DA2FAB-2F57-4F67-B9A0-6D7CDDD1F406}" type="presOf" srcId="{78AD3D0F-DE18-458F-B897-1F735521D2CA}" destId="{E99D46E4-8E55-44CA-950F-1FEE684D4D9C}" srcOrd="0" destOrd="0" presId="urn:microsoft.com/office/officeart/2008/layout/HalfCircleOrganizationChart"/>
    <dgm:cxn modelId="{4F8C2B03-0CDB-44E2-ADDF-4F1103988F41}" type="presOf" srcId="{A4368616-6800-45D1-B931-87F1255925DC}" destId="{AF6D51AF-90C8-4F8A-BB5D-47877EFCE651}" srcOrd="0" destOrd="0" presId="urn:microsoft.com/office/officeart/2008/layout/HalfCircleOrganizationChart"/>
    <dgm:cxn modelId="{261A0445-3B1F-46FE-AF60-0A86605BA2AE}" type="presOf" srcId="{52A0965D-06FD-4825-BC6D-0E923E3E8ABA}" destId="{3A1B3C68-E935-413F-B702-1288F57A2C03}" srcOrd="0" destOrd="0" presId="urn:microsoft.com/office/officeart/2008/layout/HalfCircleOrganizationChart"/>
    <dgm:cxn modelId="{A502B0C1-1F52-4B24-99A1-823A3A1476EC}" srcId="{A4368616-6800-45D1-B931-87F1255925DC}" destId="{52A0965D-06FD-4825-BC6D-0E923E3E8ABA}" srcOrd="0" destOrd="0" parTransId="{4594E87B-9EAF-447A-9921-E8E2584AF607}" sibTransId="{35ADDA6F-C032-4472-B7F8-406EC53AEB02}"/>
    <dgm:cxn modelId="{F72926AE-5AE9-43EF-9575-1630113CD32B}" type="presOf" srcId="{52A0965D-06FD-4825-BC6D-0E923E3E8ABA}" destId="{86CCB12D-7898-414D-8BCD-3AE1DC68209F}" srcOrd="1" destOrd="0" presId="urn:microsoft.com/office/officeart/2008/layout/HalfCircleOrganizationChart"/>
    <dgm:cxn modelId="{0F32F72A-F89F-4A10-953D-A5223E66AFC3}" type="presParOf" srcId="{E9D76248-236F-46A5-97B9-1597B3E2DAB4}" destId="{B4BCA9C5-0594-4FAF-9174-9CD5A55E2137}" srcOrd="0" destOrd="0" presId="urn:microsoft.com/office/officeart/2008/layout/HalfCircleOrganizationChart"/>
    <dgm:cxn modelId="{34B276C7-71D7-4A0F-9908-8C19594D531D}" type="presParOf" srcId="{B4BCA9C5-0594-4FAF-9174-9CD5A55E2137}" destId="{FBD23F1C-4A82-43D0-A5FD-088D3D7BAAC0}" srcOrd="0" destOrd="0" presId="urn:microsoft.com/office/officeart/2008/layout/HalfCircleOrganizationChart"/>
    <dgm:cxn modelId="{BEE7E22C-8D8F-4116-9899-1BA38217CB96}" type="presParOf" srcId="{FBD23F1C-4A82-43D0-A5FD-088D3D7BAAC0}" destId="{AF6D51AF-90C8-4F8A-BB5D-47877EFCE651}" srcOrd="0" destOrd="0" presId="urn:microsoft.com/office/officeart/2008/layout/HalfCircleOrganizationChart"/>
    <dgm:cxn modelId="{988B315B-20BC-4820-9698-81A377575BF5}" type="presParOf" srcId="{FBD23F1C-4A82-43D0-A5FD-088D3D7BAAC0}" destId="{573388E0-C6A1-48D0-A443-BF603F7D7A85}" srcOrd="1" destOrd="0" presId="urn:microsoft.com/office/officeart/2008/layout/HalfCircleOrganizationChart"/>
    <dgm:cxn modelId="{21F457BE-A96F-46F1-95FC-8DFE6440AB0D}" type="presParOf" srcId="{FBD23F1C-4A82-43D0-A5FD-088D3D7BAAC0}" destId="{900FC700-B32D-4008-B1AB-D66C19BA6684}" srcOrd="2" destOrd="0" presId="urn:microsoft.com/office/officeart/2008/layout/HalfCircleOrganizationChart"/>
    <dgm:cxn modelId="{C4E2DB3D-2FE7-49D1-A7AD-B88C896CC513}" type="presParOf" srcId="{FBD23F1C-4A82-43D0-A5FD-088D3D7BAAC0}" destId="{EB890AC1-77E9-481B-8BE0-822C2830E989}" srcOrd="3" destOrd="0" presId="urn:microsoft.com/office/officeart/2008/layout/HalfCircleOrganizationChart"/>
    <dgm:cxn modelId="{A11728BF-FC56-430D-A0EA-6CE5A5C23FDA}" type="presParOf" srcId="{B4BCA9C5-0594-4FAF-9174-9CD5A55E2137}" destId="{3FE11A0C-1466-4451-AF9A-3EF7058E0DC0}" srcOrd="1" destOrd="0" presId="urn:microsoft.com/office/officeart/2008/layout/HalfCircleOrganizationChart"/>
    <dgm:cxn modelId="{465917DC-AE1D-4676-AEB2-4E8D4736395D}" type="presParOf" srcId="{B4BCA9C5-0594-4FAF-9174-9CD5A55E2137}" destId="{843FE9F3-09E6-4DE3-B9D9-7CB4DCA5F7A0}" srcOrd="2" destOrd="0" presId="urn:microsoft.com/office/officeart/2008/layout/HalfCircleOrganizationChart"/>
    <dgm:cxn modelId="{28D1359F-B585-49F4-B34F-DE4AA32546F5}" type="presParOf" srcId="{843FE9F3-09E6-4DE3-B9D9-7CB4DCA5F7A0}" destId="{1F98BE6A-36B5-4DCC-96C5-A32079157770}" srcOrd="0" destOrd="0" presId="urn:microsoft.com/office/officeart/2008/layout/HalfCircleOrganizationChart"/>
    <dgm:cxn modelId="{36B7DE4B-6492-45B0-BF39-353637C97ACD}" type="presParOf" srcId="{843FE9F3-09E6-4DE3-B9D9-7CB4DCA5F7A0}" destId="{E046D95A-5625-46A1-9A7C-37377CB7E9AA}" srcOrd="1" destOrd="0" presId="urn:microsoft.com/office/officeart/2008/layout/HalfCircleOrganizationChart"/>
    <dgm:cxn modelId="{D7A3DFB2-8C3D-425D-9E1E-60A46274B07C}" type="presParOf" srcId="{E046D95A-5625-46A1-9A7C-37377CB7E9AA}" destId="{7F7C826B-40B2-472D-A2D6-85E20AE1F69C}" srcOrd="0" destOrd="0" presId="urn:microsoft.com/office/officeart/2008/layout/HalfCircleOrganizationChart"/>
    <dgm:cxn modelId="{643D4DD7-CECC-43A7-A7AD-08B056C361BD}" type="presParOf" srcId="{7F7C826B-40B2-472D-A2D6-85E20AE1F69C}" destId="{3A1B3C68-E935-413F-B702-1288F57A2C03}" srcOrd="0" destOrd="0" presId="urn:microsoft.com/office/officeart/2008/layout/HalfCircleOrganizationChart"/>
    <dgm:cxn modelId="{6EA3ADDB-B4BA-44EB-9A6F-32682A2E894E}" type="presParOf" srcId="{7F7C826B-40B2-472D-A2D6-85E20AE1F69C}" destId="{3F665B6A-5A2C-4AB5-ADA4-D551FB44C303}" srcOrd="1" destOrd="0" presId="urn:microsoft.com/office/officeart/2008/layout/HalfCircleOrganizationChart"/>
    <dgm:cxn modelId="{2FCC4C87-D9AF-4CD4-B3BD-7E843F0C9B3E}" type="presParOf" srcId="{7F7C826B-40B2-472D-A2D6-85E20AE1F69C}" destId="{9E2E62F7-80CB-44EB-BD10-AC0FF961F186}" srcOrd="2" destOrd="0" presId="urn:microsoft.com/office/officeart/2008/layout/HalfCircleOrganizationChart"/>
    <dgm:cxn modelId="{250337D3-8049-4EAC-85EC-8899ADA878AD}" type="presParOf" srcId="{7F7C826B-40B2-472D-A2D6-85E20AE1F69C}" destId="{86CCB12D-7898-414D-8BCD-3AE1DC68209F}" srcOrd="3" destOrd="0" presId="urn:microsoft.com/office/officeart/2008/layout/HalfCircleOrganizationChart"/>
    <dgm:cxn modelId="{EAD7A4BC-E0EA-478B-AFF0-8DECF473E4B3}" type="presParOf" srcId="{E046D95A-5625-46A1-9A7C-37377CB7E9AA}" destId="{86917E83-BF47-425E-A315-DC4BCE57258B}" srcOrd="1" destOrd="0" presId="urn:microsoft.com/office/officeart/2008/layout/HalfCircleOrganizationChart"/>
    <dgm:cxn modelId="{E1AADF48-C24B-4365-A3C9-618FE25143DE}" type="presParOf" srcId="{E046D95A-5625-46A1-9A7C-37377CB7E9AA}" destId="{0C4ECC1B-6A27-4354-A35C-5281EAD0B499}" srcOrd="2" destOrd="0" presId="urn:microsoft.com/office/officeart/2008/layout/HalfCircleOrganizationChart"/>
    <dgm:cxn modelId="{FA02F227-16D5-4589-B4BB-8BAC853C85FE}" type="presParOf" srcId="{843FE9F3-09E6-4DE3-B9D9-7CB4DCA5F7A0}" destId="{E99D46E4-8E55-44CA-950F-1FEE684D4D9C}" srcOrd="2" destOrd="0" presId="urn:microsoft.com/office/officeart/2008/layout/HalfCircleOrganizationChart"/>
    <dgm:cxn modelId="{E380AE31-DAC3-45F7-B521-A5BD0F617917}" type="presParOf" srcId="{843FE9F3-09E6-4DE3-B9D9-7CB4DCA5F7A0}" destId="{48D9ED51-D780-445F-B78E-8952C22EEC06}" srcOrd="3" destOrd="0" presId="urn:microsoft.com/office/officeart/2008/layout/HalfCircleOrganizationChart"/>
    <dgm:cxn modelId="{0B86AD07-EB5F-4142-B948-17D0FEF1170A}" type="presParOf" srcId="{48D9ED51-D780-445F-B78E-8952C22EEC06}" destId="{BAB03699-0024-4B20-A49D-A6C50710FEC3}" srcOrd="0" destOrd="0" presId="urn:microsoft.com/office/officeart/2008/layout/HalfCircleOrganizationChart"/>
    <dgm:cxn modelId="{1875E5DE-550D-4284-86E6-44593034B435}" type="presParOf" srcId="{BAB03699-0024-4B20-A49D-A6C50710FEC3}" destId="{BC044EF7-249A-4CAE-9501-F0A8BAD628A7}" srcOrd="0" destOrd="0" presId="urn:microsoft.com/office/officeart/2008/layout/HalfCircleOrganizationChart"/>
    <dgm:cxn modelId="{7993D698-8FA7-43C1-AF55-6FC7A8213100}" type="presParOf" srcId="{BAB03699-0024-4B20-A49D-A6C50710FEC3}" destId="{2925C99B-6482-413C-81E9-9B8B390C4589}" srcOrd="1" destOrd="0" presId="urn:microsoft.com/office/officeart/2008/layout/HalfCircleOrganizationChart"/>
    <dgm:cxn modelId="{0AA24153-0B18-4810-AC8F-8310E5AE975C}" type="presParOf" srcId="{BAB03699-0024-4B20-A49D-A6C50710FEC3}" destId="{F9542556-726C-4D14-9862-DCF34CD0B18A}" srcOrd="2" destOrd="0" presId="urn:microsoft.com/office/officeart/2008/layout/HalfCircleOrganizationChart"/>
    <dgm:cxn modelId="{0A238CEB-68FD-4B95-A83A-593A35FBB6C8}" type="presParOf" srcId="{BAB03699-0024-4B20-A49D-A6C50710FEC3}" destId="{9B4648CB-BD8B-4187-82ED-4638F7A63339}" srcOrd="3" destOrd="0" presId="urn:microsoft.com/office/officeart/2008/layout/HalfCircleOrganizationChart"/>
    <dgm:cxn modelId="{608AA436-C6BE-4CB7-A034-508E14F36AE1}" type="presParOf" srcId="{48D9ED51-D780-445F-B78E-8952C22EEC06}" destId="{E674011B-AB37-4F90-B5CC-6A685A83588A}" srcOrd="1" destOrd="0" presId="urn:microsoft.com/office/officeart/2008/layout/HalfCircleOrganizationChart"/>
    <dgm:cxn modelId="{89066188-7D1C-417A-B0F0-5F0A888A5578}" type="presParOf" srcId="{48D9ED51-D780-445F-B78E-8952C22EEC06}" destId="{90382CA8-21CA-4097-9CAB-5A72F0C8309E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7D7426-9F3F-4191-B890-E6A55EF168D2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0089AED6-8D3E-4B32-BBEA-50C6C7770238}">
      <dgm:prSet phldrT="[Текст]" custT="1"/>
      <dgm:spPr/>
      <dgm:t>
        <a:bodyPr/>
        <a:lstStyle/>
        <a:p>
          <a:r>
            <a:rPr lang="ru-RU" sz="2000" b="1" i="1" dirty="0" smtClean="0"/>
            <a:t>Пенсионное обеспечение </a:t>
          </a:r>
          <a:r>
            <a:rPr lang="ru-RU" sz="1800" dirty="0" smtClean="0"/>
            <a:t>(направлено 3 382,3 тыс. руб.)</a:t>
          </a:r>
          <a:endParaRPr lang="ru-RU" sz="1800" dirty="0"/>
        </a:p>
      </dgm:t>
    </dgm:pt>
    <dgm:pt modelId="{F3C6545D-D7BC-44C1-8D2D-54710E7BA098}" type="parTrans" cxnId="{CDE72CC0-F86A-4B01-B892-BA2A8026988C}">
      <dgm:prSet/>
      <dgm:spPr/>
      <dgm:t>
        <a:bodyPr/>
        <a:lstStyle/>
        <a:p>
          <a:endParaRPr lang="ru-RU"/>
        </a:p>
      </dgm:t>
    </dgm:pt>
    <dgm:pt modelId="{84D4222C-F66D-4541-932F-689A45AF5F7F}" type="sibTrans" cxnId="{CDE72CC0-F86A-4B01-B892-BA2A8026988C}">
      <dgm:prSet/>
      <dgm:spPr/>
      <dgm:t>
        <a:bodyPr/>
        <a:lstStyle/>
        <a:p>
          <a:endParaRPr lang="ru-RU"/>
        </a:p>
      </dgm:t>
    </dgm:pt>
    <dgm:pt modelId="{3761F26E-096A-49AD-BF06-7D8DF74558D1}">
      <dgm:prSet phldrT="[Текст]" custT="1"/>
      <dgm:spPr/>
      <dgm:t>
        <a:bodyPr/>
        <a:lstStyle/>
        <a:p>
          <a:r>
            <a:rPr lang="ru-RU" sz="2000" b="1" i="1" dirty="0" smtClean="0"/>
            <a:t>Социальное обеспечение </a:t>
          </a:r>
          <a:r>
            <a:rPr lang="ru-RU" sz="1800" dirty="0" smtClean="0"/>
            <a:t>населения (направлено 7 100,0тыс. руб.)</a:t>
          </a:r>
          <a:endParaRPr lang="ru-RU" sz="1800" dirty="0"/>
        </a:p>
      </dgm:t>
    </dgm:pt>
    <dgm:pt modelId="{FDC24746-35C2-4632-A226-8E0F0053F3C2}" type="parTrans" cxnId="{3FA06DD6-705D-475E-A1E6-321B29EEEC8C}">
      <dgm:prSet/>
      <dgm:spPr/>
      <dgm:t>
        <a:bodyPr/>
        <a:lstStyle/>
        <a:p>
          <a:endParaRPr lang="ru-RU"/>
        </a:p>
      </dgm:t>
    </dgm:pt>
    <dgm:pt modelId="{597A1D39-B2B2-485A-B982-CA2FDF89F6AF}" type="sibTrans" cxnId="{3FA06DD6-705D-475E-A1E6-321B29EEEC8C}">
      <dgm:prSet/>
      <dgm:spPr/>
      <dgm:t>
        <a:bodyPr/>
        <a:lstStyle/>
        <a:p>
          <a:endParaRPr lang="ru-RU"/>
        </a:p>
      </dgm:t>
    </dgm:pt>
    <dgm:pt modelId="{1BCBF534-5664-4BED-84C8-DC0AA5E62565}">
      <dgm:prSet phldrT="[Текст]" custT="1"/>
      <dgm:spPr/>
      <dgm:t>
        <a:bodyPr/>
        <a:lstStyle/>
        <a:p>
          <a:r>
            <a:rPr lang="ru-RU" sz="2000" b="1" i="1" dirty="0" smtClean="0"/>
            <a:t>Охрана семьи и детства </a:t>
          </a:r>
          <a:r>
            <a:rPr lang="ru-RU" sz="1800" dirty="0" smtClean="0"/>
            <a:t>(направлено 10 372,2тыс. руб.)</a:t>
          </a:r>
          <a:endParaRPr lang="ru-RU" sz="1800" dirty="0"/>
        </a:p>
      </dgm:t>
    </dgm:pt>
    <dgm:pt modelId="{E35B2C46-763A-4B55-894E-771E49C0168C}" type="parTrans" cxnId="{55520514-3DBD-4A28-8883-AF5566AC0ECE}">
      <dgm:prSet/>
      <dgm:spPr/>
      <dgm:t>
        <a:bodyPr/>
        <a:lstStyle/>
        <a:p>
          <a:endParaRPr lang="ru-RU"/>
        </a:p>
      </dgm:t>
    </dgm:pt>
    <dgm:pt modelId="{3D7830E2-8B39-4D1F-A000-D66997750763}" type="sibTrans" cxnId="{55520514-3DBD-4A28-8883-AF5566AC0ECE}">
      <dgm:prSet/>
      <dgm:spPr/>
      <dgm:t>
        <a:bodyPr/>
        <a:lstStyle/>
        <a:p>
          <a:endParaRPr lang="ru-RU"/>
        </a:p>
      </dgm:t>
    </dgm:pt>
    <dgm:pt modelId="{7A27879A-3C3A-45E1-B676-0A88F110EF83}">
      <dgm:prSet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Другие вопросы в области социальной политики </a:t>
          </a:r>
          <a:r>
            <a:rPr lang="ru-RU" sz="1800" dirty="0" smtClean="0">
              <a:solidFill>
                <a:schemeClr val="tx1"/>
              </a:solidFill>
            </a:rPr>
            <a:t>(направлено 101,4 тыс. руб.)</a:t>
          </a:r>
          <a:endParaRPr lang="ru-RU" sz="1800" dirty="0">
            <a:solidFill>
              <a:schemeClr val="tx1"/>
            </a:solidFill>
          </a:endParaRPr>
        </a:p>
      </dgm:t>
    </dgm:pt>
    <dgm:pt modelId="{D3D810DF-152D-4D5C-82D8-14AAFA929983}" type="parTrans" cxnId="{E7CC3D70-D130-48FE-87F5-4803869E74CB}">
      <dgm:prSet/>
      <dgm:spPr/>
      <dgm:t>
        <a:bodyPr/>
        <a:lstStyle/>
        <a:p>
          <a:endParaRPr lang="ru-RU"/>
        </a:p>
      </dgm:t>
    </dgm:pt>
    <dgm:pt modelId="{C9CD384D-3AB9-4816-B564-9F0EED20311D}" type="sibTrans" cxnId="{E7CC3D70-D130-48FE-87F5-4803869E74CB}">
      <dgm:prSet/>
      <dgm:spPr/>
      <dgm:t>
        <a:bodyPr/>
        <a:lstStyle/>
        <a:p>
          <a:endParaRPr lang="ru-RU"/>
        </a:p>
      </dgm:t>
    </dgm:pt>
    <dgm:pt modelId="{7BE1833F-BA2D-4CEC-8B0E-CC698D927CF7}" type="pres">
      <dgm:prSet presAssocID="{8A7D7426-9F3F-4191-B890-E6A55EF168D2}" presName="compositeShape" presStyleCnt="0">
        <dgm:presLayoutVars>
          <dgm:dir/>
          <dgm:resizeHandles/>
        </dgm:presLayoutVars>
      </dgm:prSet>
      <dgm:spPr/>
    </dgm:pt>
    <dgm:pt modelId="{886A0208-8A10-4036-BA70-1CEC8C2F4070}" type="pres">
      <dgm:prSet presAssocID="{8A7D7426-9F3F-4191-B890-E6A55EF168D2}" presName="pyramid" presStyleLbl="node1" presStyleIdx="0" presStyleCnt="1"/>
      <dgm:spPr/>
    </dgm:pt>
    <dgm:pt modelId="{888E8D83-835B-4091-BDE5-3D49A36C686D}" type="pres">
      <dgm:prSet presAssocID="{8A7D7426-9F3F-4191-B890-E6A55EF168D2}" presName="theList" presStyleCnt="0"/>
      <dgm:spPr/>
    </dgm:pt>
    <dgm:pt modelId="{CED59C9B-BF15-4B1A-BD26-D0A6E96F0922}" type="pres">
      <dgm:prSet presAssocID="{0089AED6-8D3E-4B32-BBEA-50C6C7770238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8FC48F-57B4-489E-BE8C-6FA584B2F909}" type="pres">
      <dgm:prSet presAssocID="{0089AED6-8D3E-4B32-BBEA-50C6C7770238}" presName="aSpace" presStyleCnt="0"/>
      <dgm:spPr/>
    </dgm:pt>
    <dgm:pt modelId="{F42AFB33-9AC3-4CF1-AFCD-0A32776F1C51}" type="pres">
      <dgm:prSet presAssocID="{3761F26E-096A-49AD-BF06-7D8DF74558D1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903E9-3908-445D-8C24-6E533BEDA8C5}" type="pres">
      <dgm:prSet presAssocID="{3761F26E-096A-49AD-BF06-7D8DF74558D1}" presName="aSpace" presStyleCnt="0"/>
      <dgm:spPr/>
    </dgm:pt>
    <dgm:pt modelId="{35F13C8A-6136-4EE3-8410-B4DD1DF2EEB9}" type="pres">
      <dgm:prSet presAssocID="{1BCBF534-5664-4BED-84C8-DC0AA5E62565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E3CC5E-EC68-428B-BB34-A796324330C7}" type="pres">
      <dgm:prSet presAssocID="{1BCBF534-5664-4BED-84C8-DC0AA5E62565}" presName="aSpace" presStyleCnt="0"/>
      <dgm:spPr/>
    </dgm:pt>
    <dgm:pt modelId="{7FD7A7BF-6211-4A5E-8572-C58C649EA197}" type="pres">
      <dgm:prSet presAssocID="{7A27879A-3C3A-45E1-B676-0A88F110EF83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0C7F7A-58F8-41D9-B36E-683A8888A84A}" type="pres">
      <dgm:prSet presAssocID="{7A27879A-3C3A-45E1-B676-0A88F110EF83}" presName="aSpace" presStyleCnt="0"/>
      <dgm:spPr/>
    </dgm:pt>
  </dgm:ptLst>
  <dgm:cxnLst>
    <dgm:cxn modelId="{3FA06DD6-705D-475E-A1E6-321B29EEEC8C}" srcId="{8A7D7426-9F3F-4191-B890-E6A55EF168D2}" destId="{3761F26E-096A-49AD-BF06-7D8DF74558D1}" srcOrd="1" destOrd="0" parTransId="{FDC24746-35C2-4632-A226-8E0F0053F3C2}" sibTransId="{597A1D39-B2B2-485A-B982-CA2FDF89F6AF}"/>
    <dgm:cxn modelId="{CDE72CC0-F86A-4B01-B892-BA2A8026988C}" srcId="{8A7D7426-9F3F-4191-B890-E6A55EF168D2}" destId="{0089AED6-8D3E-4B32-BBEA-50C6C7770238}" srcOrd="0" destOrd="0" parTransId="{F3C6545D-D7BC-44C1-8D2D-54710E7BA098}" sibTransId="{84D4222C-F66D-4541-932F-689A45AF5F7F}"/>
    <dgm:cxn modelId="{56E6D15B-8A44-4AE1-BD4B-A6AE6D6142B3}" type="presOf" srcId="{0089AED6-8D3E-4B32-BBEA-50C6C7770238}" destId="{CED59C9B-BF15-4B1A-BD26-D0A6E96F0922}" srcOrd="0" destOrd="0" presId="urn:microsoft.com/office/officeart/2005/8/layout/pyramid2"/>
    <dgm:cxn modelId="{CEE8F1BD-75C5-444F-8028-104E43141530}" type="presOf" srcId="{7A27879A-3C3A-45E1-B676-0A88F110EF83}" destId="{7FD7A7BF-6211-4A5E-8572-C58C649EA197}" srcOrd="0" destOrd="0" presId="urn:microsoft.com/office/officeart/2005/8/layout/pyramid2"/>
    <dgm:cxn modelId="{5F599145-F04F-43EC-89A8-471CFC1E4F29}" type="presOf" srcId="{8A7D7426-9F3F-4191-B890-E6A55EF168D2}" destId="{7BE1833F-BA2D-4CEC-8B0E-CC698D927CF7}" srcOrd="0" destOrd="0" presId="urn:microsoft.com/office/officeart/2005/8/layout/pyramid2"/>
    <dgm:cxn modelId="{AC5E6608-F498-4BD6-9991-AEB046AB3B7E}" type="presOf" srcId="{3761F26E-096A-49AD-BF06-7D8DF74558D1}" destId="{F42AFB33-9AC3-4CF1-AFCD-0A32776F1C51}" srcOrd="0" destOrd="0" presId="urn:microsoft.com/office/officeart/2005/8/layout/pyramid2"/>
    <dgm:cxn modelId="{55520514-3DBD-4A28-8883-AF5566AC0ECE}" srcId="{8A7D7426-9F3F-4191-B890-E6A55EF168D2}" destId="{1BCBF534-5664-4BED-84C8-DC0AA5E62565}" srcOrd="2" destOrd="0" parTransId="{E35B2C46-763A-4B55-894E-771E49C0168C}" sibTransId="{3D7830E2-8B39-4D1F-A000-D66997750763}"/>
    <dgm:cxn modelId="{E7CC3D70-D130-48FE-87F5-4803869E74CB}" srcId="{8A7D7426-9F3F-4191-B890-E6A55EF168D2}" destId="{7A27879A-3C3A-45E1-B676-0A88F110EF83}" srcOrd="3" destOrd="0" parTransId="{D3D810DF-152D-4D5C-82D8-14AAFA929983}" sibTransId="{C9CD384D-3AB9-4816-B564-9F0EED20311D}"/>
    <dgm:cxn modelId="{86490719-D048-4C03-BB6E-B78A32220CB2}" type="presOf" srcId="{1BCBF534-5664-4BED-84C8-DC0AA5E62565}" destId="{35F13C8A-6136-4EE3-8410-B4DD1DF2EEB9}" srcOrd="0" destOrd="0" presId="urn:microsoft.com/office/officeart/2005/8/layout/pyramid2"/>
    <dgm:cxn modelId="{0AA9F1D8-9DD9-4FBC-84A5-349E64A1F6CD}" type="presParOf" srcId="{7BE1833F-BA2D-4CEC-8B0E-CC698D927CF7}" destId="{886A0208-8A10-4036-BA70-1CEC8C2F4070}" srcOrd="0" destOrd="0" presId="urn:microsoft.com/office/officeart/2005/8/layout/pyramid2"/>
    <dgm:cxn modelId="{6E8E6B91-2F20-45E4-8081-725AA0D58485}" type="presParOf" srcId="{7BE1833F-BA2D-4CEC-8B0E-CC698D927CF7}" destId="{888E8D83-835B-4091-BDE5-3D49A36C686D}" srcOrd="1" destOrd="0" presId="urn:microsoft.com/office/officeart/2005/8/layout/pyramid2"/>
    <dgm:cxn modelId="{20F8840B-DBDC-48C5-9E98-1CEDA827C716}" type="presParOf" srcId="{888E8D83-835B-4091-BDE5-3D49A36C686D}" destId="{CED59C9B-BF15-4B1A-BD26-D0A6E96F0922}" srcOrd="0" destOrd="0" presId="urn:microsoft.com/office/officeart/2005/8/layout/pyramid2"/>
    <dgm:cxn modelId="{B98282A3-9F94-453D-A1EA-8C8C4259BCEE}" type="presParOf" srcId="{888E8D83-835B-4091-BDE5-3D49A36C686D}" destId="{BA8FC48F-57B4-489E-BE8C-6FA584B2F909}" srcOrd="1" destOrd="0" presId="urn:microsoft.com/office/officeart/2005/8/layout/pyramid2"/>
    <dgm:cxn modelId="{7BC89490-D595-40EA-A91E-AB62DF553101}" type="presParOf" srcId="{888E8D83-835B-4091-BDE5-3D49A36C686D}" destId="{F42AFB33-9AC3-4CF1-AFCD-0A32776F1C51}" srcOrd="2" destOrd="0" presId="urn:microsoft.com/office/officeart/2005/8/layout/pyramid2"/>
    <dgm:cxn modelId="{8948B8C2-5197-4014-A003-0223F432D88B}" type="presParOf" srcId="{888E8D83-835B-4091-BDE5-3D49A36C686D}" destId="{C2E903E9-3908-445D-8C24-6E533BEDA8C5}" srcOrd="3" destOrd="0" presId="urn:microsoft.com/office/officeart/2005/8/layout/pyramid2"/>
    <dgm:cxn modelId="{8B299676-7490-4E45-AE2D-F4BA605AA327}" type="presParOf" srcId="{888E8D83-835B-4091-BDE5-3D49A36C686D}" destId="{35F13C8A-6136-4EE3-8410-B4DD1DF2EEB9}" srcOrd="4" destOrd="0" presId="urn:microsoft.com/office/officeart/2005/8/layout/pyramid2"/>
    <dgm:cxn modelId="{453AC187-746C-463D-B2ED-2CB9EC8FFA4A}" type="presParOf" srcId="{888E8D83-835B-4091-BDE5-3D49A36C686D}" destId="{15E3CC5E-EC68-428B-BB34-A796324330C7}" srcOrd="5" destOrd="0" presId="urn:microsoft.com/office/officeart/2005/8/layout/pyramid2"/>
    <dgm:cxn modelId="{EDEF7048-55D2-43F6-A0AD-25E9974D2726}" type="presParOf" srcId="{888E8D83-835B-4091-BDE5-3D49A36C686D}" destId="{7FD7A7BF-6211-4A5E-8572-C58C649EA197}" srcOrd="6" destOrd="0" presId="urn:microsoft.com/office/officeart/2005/8/layout/pyramid2"/>
    <dgm:cxn modelId="{B9C25353-4A6B-4085-ADF8-8C47B65CBA41}" type="presParOf" srcId="{888E8D83-835B-4091-BDE5-3D49A36C686D}" destId="{4D0C7F7A-58F8-41D9-B36E-683A8888A84A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4BAFEB-B67C-4580-9A28-15276EDBE9A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945E02-1667-4A45-AB8A-4E2DEA98D3D8}">
      <dgm:prSet phldrT="[Текст]"/>
      <dgm:spPr/>
      <dgm:t>
        <a:bodyPr/>
        <a:lstStyle/>
        <a:p>
          <a:r>
            <a:rPr lang="ru-RU" dirty="0" smtClean="0"/>
            <a:t>Социальное обеспечение населения 7 100,0т.р.</a:t>
          </a:r>
          <a:endParaRPr lang="ru-RU" dirty="0"/>
        </a:p>
      </dgm:t>
    </dgm:pt>
    <dgm:pt modelId="{317A5207-E000-4934-81C7-6116BCC895EF}" type="parTrans" cxnId="{518BA0E8-81EA-48B2-B06C-EE9286AFE9D4}">
      <dgm:prSet/>
      <dgm:spPr/>
      <dgm:t>
        <a:bodyPr/>
        <a:lstStyle/>
        <a:p>
          <a:endParaRPr lang="ru-RU"/>
        </a:p>
      </dgm:t>
    </dgm:pt>
    <dgm:pt modelId="{288B7AE7-B11E-4843-91E0-27FB8837FC07}" type="sibTrans" cxnId="{518BA0E8-81EA-48B2-B06C-EE9286AFE9D4}">
      <dgm:prSet/>
      <dgm:spPr/>
      <dgm:t>
        <a:bodyPr/>
        <a:lstStyle/>
        <a:p>
          <a:endParaRPr lang="ru-RU"/>
        </a:p>
      </dgm:t>
    </dgm:pt>
    <dgm:pt modelId="{8CE5510D-139B-475C-B6D1-FD9FBB164209}">
      <dgm:prSet phldrT="[Текст]" custT="1"/>
      <dgm:spPr/>
      <dgm:t>
        <a:bodyPr/>
        <a:lstStyle/>
        <a:p>
          <a:r>
            <a:rPr lang="ru-RU" sz="1300" dirty="0" smtClean="0"/>
            <a:t>Возмещение расходов, связанных с предоставлением педагогическим работникам льгот по оплате жилищно-коммунальных услуг в сумме</a:t>
          </a:r>
        </a:p>
        <a:p>
          <a:r>
            <a:rPr lang="ru-RU" sz="1300" dirty="0" smtClean="0"/>
            <a:t>6 693,0тыс. руб.</a:t>
          </a:r>
          <a:endParaRPr lang="ru-RU" sz="1300" dirty="0"/>
        </a:p>
      </dgm:t>
    </dgm:pt>
    <dgm:pt modelId="{69AC0964-1EF4-40F4-ADDB-892683CE0872}" type="parTrans" cxnId="{0DCD1B85-25B1-4D9D-8624-0274825F1824}">
      <dgm:prSet/>
      <dgm:spPr/>
      <dgm:t>
        <a:bodyPr/>
        <a:lstStyle/>
        <a:p>
          <a:endParaRPr lang="ru-RU"/>
        </a:p>
      </dgm:t>
    </dgm:pt>
    <dgm:pt modelId="{893FE2FF-161A-42F4-9511-1DA5D4253CC7}" type="sibTrans" cxnId="{0DCD1B85-25B1-4D9D-8624-0274825F1824}">
      <dgm:prSet/>
      <dgm:spPr/>
      <dgm:t>
        <a:bodyPr/>
        <a:lstStyle/>
        <a:p>
          <a:endParaRPr lang="ru-RU"/>
        </a:p>
      </dgm:t>
    </dgm:pt>
    <dgm:pt modelId="{9B3E861A-8C0B-4F50-8518-B08F0B7E7820}">
      <dgm:prSet phldrT="[Текст]" custT="1"/>
      <dgm:spPr/>
      <dgm:t>
        <a:bodyPr/>
        <a:lstStyle/>
        <a:p>
          <a:r>
            <a:rPr lang="ru-RU" sz="1300" dirty="0" smtClean="0"/>
            <a:t>Частичная компенсация оплаты жилищно-коммунальных расходов отдельным категориям специалистов, проживающих и работающих в сельской местности</a:t>
          </a:r>
          <a:r>
            <a:rPr lang="en-US" sz="1300" dirty="0" smtClean="0"/>
            <a:t> </a:t>
          </a:r>
          <a:r>
            <a:rPr lang="ru-RU" sz="1300" dirty="0" smtClean="0"/>
            <a:t>в сумме 407,0 тыс. руб.</a:t>
          </a:r>
          <a:endParaRPr lang="ru-RU" sz="1300" dirty="0"/>
        </a:p>
      </dgm:t>
    </dgm:pt>
    <dgm:pt modelId="{F309A64F-DE00-4B26-9654-26F89C43A2AD}" type="parTrans" cxnId="{2A97498E-C1BE-4060-8053-DE9F71A16373}">
      <dgm:prSet/>
      <dgm:spPr/>
      <dgm:t>
        <a:bodyPr/>
        <a:lstStyle/>
        <a:p>
          <a:endParaRPr lang="ru-RU"/>
        </a:p>
      </dgm:t>
    </dgm:pt>
    <dgm:pt modelId="{6394B938-0B9A-435C-890F-F655B66FADA6}" type="sibTrans" cxnId="{2A97498E-C1BE-4060-8053-DE9F71A16373}">
      <dgm:prSet/>
      <dgm:spPr/>
      <dgm:t>
        <a:bodyPr/>
        <a:lstStyle/>
        <a:p>
          <a:endParaRPr lang="ru-RU"/>
        </a:p>
      </dgm:t>
    </dgm:pt>
    <dgm:pt modelId="{B4EC370A-8E70-4735-B02A-070BD605D8A2}">
      <dgm:prSet phldrT="[Текст]"/>
      <dgm:spPr/>
      <dgm:t>
        <a:bodyPr/>
        <a:lstStyle/>
        <a:p>
          <a:r>
            <a:rPr lang="ru-RU" dirty="0" smtClean="0"/>
            <a:t>Охрана семьи и детства </a:t>
          </a:r>
        </a:p>
        <a:p>
          <a:r>
            <a:rPr lang="ru-RU" dirty="0" smtClean="0"/>
            <a:t>10 372,2 т.р.</a:t>
          </a:r>
          <a:endParaRPr lang="ru-RU" dirty="0"/>
        </a:p>
      </dgm:t>
    </dgm:pt>
    <dgm:pt modelId="{518A063B-CAED-41D8-A93A-78E362D059FF}" type="parTrans" cxnId="{B8D07AE9-0030-4455-9F86-25BD97EFB016}">
      <dgm:prSet/>
      <dgm:spPr/>
      <dgm:t>
        <a:bodyPr/>
        <a:lstStyle/>
        <a:p>
          <a:endParaRPr lang="ru-RU"/>
        </a:p>
      </dgm:t>
    </dgm:pt>
    <dgm:pt modelId="{564E360D-EE5E-42AA-99DD-E168AECCF617}" type="sibTrans" cxnId="{B8D07AE9-0030-4455-9F86-25BD97EFB016}">
      <dgm:prSet/>
      <dgm:spPr/>
      <dgm:t>
        <a:bodyPr/>
        <a:lstStyle/>
        <a:p>
          <a:endParaRPr lang="ru-RU"/>
        </a:p>
      </dgm:t>
    </dgm:pt>
    <dgm:pt modelId="{ADCADB76-A66E-4264-9CFF-8DAC24280010}">
      <dgm:prSet phldrT="[Текст]" custT="1"/>
      <dgm:spPr/>
      <dgm:t>
        <a:bodyPr/>
        <a:lstStyle/>
        <a:p>
          <a:r>
            <a:rPr lang="ru-RU" sz="1300" dirty="0" smtClean="0"/>
            <a:t>На вознаграждение, причитающееся приемному родителю и выплаты на содержание ребенка в семье опекуна и приемной семье за счет средств областного бюджета направлено</a:t>
          </a:r>
        </a:p>
        <a:p>
          <a:r>
            <a:rPr lang="ru-RU" sz="1300" dirty="0" smtClean="0"/>
            <a:t> 5643,5тыс. руб.</a:t>
          </a:r>
          <a:endParaRPr lang="ru-RU" sz="1300" dirty="0"/>
        </a:p>
      </dgm:t>
    </dgm:pt>
    <dgm:pt modelId="{11579864-CCDF-4C62-AA70-551838C0FEC7}" type="parTrans" cxnId="{B0726549-9972-4E49-9498-ABAE9C9FC231}">
      <dgm:prSet/>
      <dgm:spPr/>
      <dgm:t>
        <a:bodyPr/>
        <a:lstStyle/>
        <a:p>
          <a:endParaRPr lang="ru-RU"/>
        </a:p>
      </dgm:t>
    </dgm:pt>
    <dgm:pt modelId="{B4CA81BB-FDA9-4D67-8977-437107CAD934}" type="sibTrans" cxnId="{B0726549-9972-4E49-9498-ABAE9C9FC231}">
      <dgm:prSet/>
      <dgm:spPr/>
      <dgm:t>
        <a:bodyPr/>
        <a:lstStyle/>
        <a:p>
          <a:endParaRPr lang="ru-RU"/>
        </a:p>
      </dgm:t>
    </dgm:pt>
    <dgm:pt modelId="{3F0E9163-B696-48FC-A832-B93D58D8943F}">
      <dgm:prSet phldrT="[Текст]" custT="1"/>
      <dgm:spPr/>
      <dgm:t>
        <a:bodyPr/>
        <a:lstStyle/>
        <a:p>
          <a:r>
            <a:rPr lang="ru-RU" sz="1300" dirty="0" smtClean="0"/>
            <a:t>На обеспечение детей-сирот и детей, оставшихся без попечения родителей жилыми помещениями муниципального жилищного фонда по договорам социального найма за счет средств областного бюджета расходы составили в сумме 2 822,0тыс. руб.</a:t>
          </a:r>
          <a:endParaRPr lang="ru-RU" sz="1300" dirty="0"/>
        </a:p>
      </dgm:t>
    </dgm:pt>
    <dgm:pt modelId="{F3EB65A9-F2B1-4D43-92B5-15B142168C6F}" type="parTrans" cxnId="{2C240869-3797-4C33-9734-32049F7B814A}">
      <dgm:prSet/>
      <dgm:spPr/>
      <dgm:t>
        <a:bodyPr/>
        <a:lstStyle/>
        <a:p>
          <a:endParaRPr lang="ru-RU"/>
        </a:p>
      </dgm:t>
    </dgm:pt>
    <dgm:pt modelId="{F23A6134-9D5D-4252-9E35-D1296E8CB39D}" type="sibTrans" cxnId="{2C240869-3797-4C33-9734-32049F7B814A}">
      <dgm:prSet/>
      <dgm:spPr/>
      <dgm:t>
        <a:bodyPr/>
        <a:lstStyle/>
        <a:p>
          <a:endParaRPr lang="ru-RU"/>
        </a:p>
      </dgm:t>
    </dgm:pt>
    <dgm:pt modelId="{63305CB8-93EC-44A5-89B7-43F73864E704}">
      <dgm:prSet custT="1"/>
      <dgm:spPr/>
      <dgm:t>
        <a:bodyPr/>
        <a:lstStyle/>
        <a:p>
          <a:r>
            <a:rPr lang="ru-RU" sz="1300" dirty="0" smtClean="0"/>
            <a:t>Расходы по компенсации части платы, взимаемой за содержание детей в образовательных организациях, реализующих основную общеобразовательную программу дошкольного образования составили </a:t>
          </a:r>
        </a:p>
        <a:p>
          <a:r>
            <a:rPr lang="ru-RU" sz="1300" dirty="0" smtClean="0"/>
            <a:t>1 872,3тыс. руб.</a:t>
          </a:r>
          <a:endParaRPr lang="ru-RU" sz="1300" dirty="0"/>
        </a:p>
      </dgm:t>
    </dgm:pt>
    <dgm:pt modelId="{3E6C1ED6-ECD8-4A56-899F-B5F70832604F}" type="parTrans" cxnId="{226DF01F-2B6A-4173-923B-56F91A9453AA}">
      <dgm:prSet/>
      <dgm:spPr/>
      <dgm:t>
        <a:bodyPr/>
        <a:lstStyle/>
        <a:p>
          <a:endParaRPr lang="ru-RU"/>
        </a:p>
      </dgm:t>
    </dgm:pt>
    <dgm:pt modelId="{78B823B3-2682-408A-9C7A-D04F9A8999A6}" type="sibTrans" cxnId="{226DF01F-2B6A-4173-923B-56F91A9453AA}">
      <dgm:prSet/>
      <dgm:spPr/>
      <dgm:t>
        <a:bodyPr/>
        <a:lstStyle/>
        <a:p>
          <a:endParaRPr lang="ru-RU"/>
        </a:p>
      </dgm:t>
    </dgm:pt>
    <dgm:pt modelId="{28C50826-9D4E-4B60-A4FC-57AF299EF5AE}" type="pres">
      <dgm:prSet presAssocID="{794BAFEB-B67C-4580-9A28-15276EDBE9A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3BE0FF-DA5A-4DA0-87B4-C8F197568AB6}" type="pres">
      <dgm:prSet presAssocID="{DF945E02-1667-4A45-AB8A-4E2DEA98D3D8}" presName="root" presStyleCnt="0"/>
      <dgm:spPr/>
    </dgm:pt>
    <dgm:pt modelId="{66619C20-667F-4325-A464-F2D235006F13}" type="pres">
      <dgm:prSet presAssocID="{DF945E02-1667-4A45-AB8A-4E2DEA98D3D8}" presName="rootComposite" presStyleCnt="0"/>
      <dgm:spPr/>
    </dgm:pt>
    <dgm:pt modelId="{6ABBC5F8-067C-4913-8BF6-67646A240275}" type="pres">
      <dgm:prSet presAssocID="{DF945E02-1667-4A45-AB8A-4E2DEA98D3D8}" presName="rootText" presStyleLbl="node1" presStyleIdx="0" presStyleCnt="2" custScaleX="117792" custLinFactNeighborX="-2639" custLinFactNeighborY="5265"/>
      <dgm:spPr/>
      <dgm:t>
        <a:bodyPr/>
        <a:lstStyle/>
        <a:p>
          <a:endParaRPr lang="ru-RU"/>
        </a:p>
      </dgm:t>
    </dgm:pt>
    <dgm:pt modelId="{994DA5E2-FF62-4092-A4C3-C05432692733}" type="pres">
      <dgm:prSet presAssocID="{DF945E02-1667-4A45-AB8A-4E2DEA98D3D8}" presName="rootConnector" presStyleLbl="node1" presStyleIdx="0" presStyleCnt="2"/>
      <dgm:spPr/>
      <dgm:t>
        <a:bodyPr/>
        <a:lstStyle/>
        <a:p>
          <a:endParaRPr lang="ru-RU"/>
        </a:p>
      </dgm:t>
    </dgm:pt>
    <dgm:pt modelId="{5D1FFCE7-5254-44C9-B494-3218CE73CE40}" type="pres">
      <dgm:prSet presAssocID="{DF945E02-1667-4A45-AB8A-4E2DEA98D3D8}" presName="childShape" presStyleCnt="0"/>
      <dgm:spPr/>
    </dgm:pt>
    <dgm:pt modelId="{125E7D05-EB03-41F8-9A4C-5D241D8C1D39}" type="pres">
      <dgm:prSet presAssocID="{69AC0964-1EF4-40F4-ADDB-892683CE0872}" presName="Name13" presStyleLbl="parChTrans1D2" presStyleIdx="0" presStyleCnt="5"/>
      <dgm:spPr/>
      <dgm:t>
        <a:bodyPr/>
        <a:lstStyle/>
        <a:p>
          <a:endParaRPr lang="ru-RU"/>
        </a:p>
      </dgm:t>
    </dgm:pt>
    <dgm:pt modelId="{EAF88B12-5F0C-4420-B30C-1A00F20FDB40}" type="pres">
      <dgm:prSet presAssocID="{8CE5510D-139B-475C-B6D1-FD9FBB164209}" presName="childText" presStyleLbl="bgAcc1" presStyleIdx="0" presStyleCnt="5" custScaleX="137996" custLinFactNeighborX="-6356" custLinFactNeighborY="1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D18EB-53B9-4D62-8D67-1E4F1CB8D3A9}" type="pres">
      <dgm:prSet presAssocID="{F309A64F-DE00-4B26-9654-26F89C43A2AD}" presName="Name13" presStyleLbl="parChTrans1D2" presStyleIdx="1" presStyleCnt="5"/>
      <dgm:spPr/>
      <dgm:t>
        <a:bodyPr/>
        <a:lstStyle/>
        <a:p>
          <a:endParaRPr lang="ru-RU"/>
        </a:p>
      </dgm:t>
    </dgm:pt>
    <dgm:pt modelId="{8E265878-70D7-4269-9A33-0F09E096E82B}" type="pres">
      <dgm:prSet presAssocID="{9B3E861A-8C0B-4F50-8518-B08F0B7E7820}" presName="childText" presStyleLbl="bgAcc1" presStyleIdx="1" presStyleCnt="5" custScaleX="137512" custLinFactNeighborX="-6356" custLinFactNeighborY="-1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0F178A-4C8D-42DA-8E52-B5AF58F50E8F}" type="pres">
      <dgm:prSet presAssocID="{B4EC370A-8E70-4735-B02A-070BD605D8A2}" presName="root" presStyleCnt="0"/>
      <dgm:spPr/>
    </dgm:pt>
    <dgm:pt modelId="{5378457E-850C-4BFC-86B6-2B8FEB2DF9C1}" type="pres">
      <dgm:prSet presAssocID="{B4EC370A-8E70-4735-B02A-070BD605D8A2}" presName="rootComposite" presStyleCnt="0"/>
      <dgm:spPr/>
    </dgm:pt>
    <dgm:pt modelId="{8083C8F6-224A-4DFD-B93E-3196B3334CD9}" type="pres">
      <dgm:prSet presAssocID="{B4EC370A-8E70-4735-B02A-070BD605D8A2}" presName="rootText" presStyleLbl="node1" presStyleIdx="1" presStyleCnt="2" custScaleX="132012" custLinFactNeighborX="6651" custLinFactNeighborY="5252"/>
      <dgm:spPr/>
      <dgm:t>
        <a:bodyPr/>
        <a:lstStyle/>
        <a:p>
          <a:endParaRPr lang="ru-RU"/>
        </a:p>
      </dgm:t>
    </dgm:pt>
    <dgm:pt modelId="{E2AD8C2D-B7EF-4A43-890A-FBDB84D0AAF5}" type="pres">
      <dgm:prSet presAssocID="{B4EC370A-8E70-4735-B02A-070BD605D8A2}" presName="rootConnector" presStyleLbl="node1" presStyleIdx="1" presStyleCnt="2"/>
      <dgm:spPr/>
      <dgm:t>
        <a:bodyPr/>
        <a:lstStyle/>
        <a:p>
          <a:endParaRPr lang="ru-RU"/>
        </a:p>
      </dgm:t>
    </dgm:pt>
    <dgm:pt modelId="{5D231723-257B-4A61-8D32-E454DB55C2AE}" type="pres">
      <dgm:prSet presAssocID="{B4EC370A-8E70-4735-B02A-070BD605D8A2}" presName="childShape" presStyleCnt="0"/>
      <dgm:spPr/>
    </dgm:pt>
    <dgm:pt modelId="{44AAD331-BD0A-426A-BAD9-CBAF79C4F56F}" type="pres">
      <dgm:prSet presAssocID="{11579864-CCDF-4C62-AA70-551838C0FEC7}" presName="Name13" presStyleLbl="parChTrans1D2" presStyleIdx="2" presStyleCnt="5"/>
      <dgm:spPr/>
      <dgm:t>
        <a:bodyPr/>
        <a:lstStyle/>
        <a:p>
          <a:endParaRPr lang="ru-RU"/>
        </a:p>
      </dgm:t>
    </dgm:pt>
    <dgm:pt modelId="{6E5A5D80-513F-4571-91C1-4E6703756502}" type="pres">
      <dgm:prSet presAssocID="{ADCADB76-A66E-4264-9CFF-8DAC24280010}" presName="childText" presStyleLbl="bgAcc1" presStyleIdx="2" presStyleCnt="5" custScaleX="172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FE7CEE-D406-4F2B-BB69-CCA40D0AA19A}" type="pres">
      <dgm:prSet presAssocID="{F3EB65A9-F2B1-4D43-92B5-15B142168C6F}" presName="Name13" presStyleLbl="parChTrans1D2" presStyleIdx="3" presStyleCnt="5"/>
      <dgm:spPr/>
      <dgm:t>
        <a:bodyPr/>
        <a:lstStyle/>
        <a:p>
          <a:endParaRPr lang="ru-RU"/>
        </a:p>
      </dgm:t>
    </dgm:pt>
    <dgm:pt modelId="{6AB35CB9-D80F-4AED-A685-6A1DE8945EE3}" type="pres">
      <dgm:prSet presAssocID="{3F0E9163-B696-48FC-A832-B93D58D8943F}" presName="childText" presStyleLbl="bgAcc1" presStyleIdx="3" presStyleCnt="5" custScaleX="172595" custScaleY="114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99F61-0FD2-41B6-BCE1-33BB6B0250D3}" type="pres">
      <dgm:prSet presAssocID="{3E6C1ED6-ECD8-4A56-899F-B5F70832604F}" presName="Name13" presStyleLbl="parChTrans1D2" presStyleIdx="4" presStyleCnt="5"/>
      <dgm:spPr/>
      <dgm:t>
        <a:bodyPr/>
        <a:lstStyle/>
        <a:p>
          <a:endParaRPr lang="ru-RU"/>
        </a:p>
      </dgm:t>
    </dgm:pt>
    <dgm:pt modelId="{251E74D4-A6F3-4EEC-88DE-072D3CEC25CB}" type="pres">
      <dgm:prSet presAssocID="{63305CB8-93EC-44A5-89B7-43F73864E704}" presName="childText" presStyleLbl="bgAcc1" presStyleIdx="4" presStyleCnt="5" custScaleX="188151" custScaleY="117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6DF01F-2B6A-4173-923B-56F91A9453AA}" srcId="{B4EC370A-8E70-4735-B02A-070BD605D8A2}" destId="{63305CB8-93EC-44A5-89B7-43F73864E704}" srcOrd="2" destOrd="0" parTransId="{3E6C1ED6-ECD8-4A56-899F-B5F70832604F}" sibTransId="{78B823B3-2682-408A-9C7A-D04F9A8999A6}"/>
    <dgm:cxn modelId="{43821C1B-4F56-4F2A-9469-CB356CCD1C4E}" type="presOf" srcId="{3F0E9163-B696-48FC-A832-B93D58D8943F}" destId="{6AB35CB9-D80F-4AED-A685-6A1DE8945EE3}" srcOrd="0" destOrd="0" presId="urn:microsoft.com/office/officeart/2005/8/layout/hierarchy3"/>
    <dgm:cxn modelId="{6A8DAD9D-F1AB-4360-BD70-4241FBA0F9FC}" type="presOf" srcId="{3E6C1ED6-ECD8-4A56-899F-B5F70832604F}" destId="{FD399F61-0FD2-41B6-BCE1-33BB6B0250D3}" srcOrd="0" destOrd="0" presId="urn:microsoft.com/office/officeart/2005/8/layout/hierarchy3"/>
    <dgm:cxn modelId="{3E8C857D-219E-43A2-94CF-727910985CE9}" type="presOf" srcId="{DF945E02-1667-4A45-AB8A-4E2DEA98D3D8}" destId="{994DA5E2-FF62-4092-A4C3-C05432692733}" srcOrd="1" destOrd="0" presId="urn:microsoft.com/office/officeart/2005/8/layout/hierarchy3"/>
    <dgm:cxn modelId="{72A42930-CC31-4707-B947-1D2D047794FB}" type="presOf" srcId="{F309A64F-DE00-4B26-9654-26F89C43A2AD}" destId="{FBCD18EB-53B9-4D62-8D67-1E4F1CB8D3A9}" srcOrd="0" destOrd="0" presId="urn:microsoft.com/office/officeart/2005/8/layout/hierarchy3"/>
    <dgm:cxn modelId="{A8A1D233-9732-44FA-89A8-6481C51A95C9}" type="presOf" srcId="{11579864-CCDF-4C62-AA70-551838C0FEC7}" destId="{44AAD331-BD0A-426A-BAD9-CBAF79C4F56F}" srcOrd="0" destOrd="0" presId="urn:microsoft.com/office/officeart/2005/8/layout/hierarchy3"/>
    <dgm:cxn modelId="{F4A97EED-716D-4D7C-A7D9-26B394378580}" type="presOf" srcId="{8CE5510D-139B-475C-B6D1-FD9FBB164209}" destId="{EAF88B12-5F0C-4420-B30C-1A00F20FDB40}" srcOrd="0" destOrd="0" presId="urn:microsoft.com/office/officeart/2005/8/layout/hierarchy3"/>
    <dgm:cxn modelId="{98978EBD-9200-43F0-BB9E-E9D2D0EFD879}" type="presOf" srcId="{F3EB65A9-F2B1-4D43-92B5-15B142168C6F}" destId="{B7FE7CEE-D406-4F2B-BB69-CCA40D0AA19A}" srcOrd="0" destOrd="0" presId="urn:microsoft.com/office/officeart/2005/8/layout/hierarchy3"/>
    <dgm:cxn modelId="{593A2833-A9CF-419A-9F7F-7E854FA739AD}" type="presOf" srcId="{B4EC370A-8E70-4735-B02A-070BD605D8A2}" destId="{8083C8F6-224A-4DFD-B93E-3196B3334CD9}" srcOrd="0" destOrd="0" presId="urn:microsoft.com/office/officeart/2005/8/layout/hierarchy3"/>
    <dgm:cxn modelId="{CF5E45B6-F312-4E1C-89C9-F7FCA5DFC22C}" type="presOf" srcId="{B4EC370A-8E70-4735-B02A-070BD605D8A2}" destId="{E2AD8C2D-B7EF-4A43-890A-FBDB84D0AAF5}" srcOrd="1" destOrd="0" presId="urn:microsoft.com/office/officeart/2005/8/layout/hierarchy3"/>
    <dgm:cxn modelId="{518BA0E8-81EA-48B2-B06C-EE9286AFE9D4}" srcId="{794BAFEB-B67C-4580-9A28-15276EDBE9A6}" destId="{DF945E02-1667-4A45-AB8A-4E2DEA98D3D8}" srcOrd="0" destOrd="0" parTransId="{317A5207-E000-4934-81C7-6116BCC895EF}" sibTransId="{288B7AE7-B11E-4843-91E0-27FB8837FC07}"/>
    <dgm:cxn modelId="{B8D07AE9-0030-4455-9F86-25BD97EFB016}" srcId="{794BAFEB-B67C-4580-9A28-15276EDBE9A6}" destId="{B4EC370A-8E70-4735-B02A-070BD605D8A2}" srcOrd="1" destOrd="0" parTransId="{518A063B-CAED-41D8-A93A-78E362D059FF}" sibTransId="{564E360D-EE5E-42AA-99DD-E168AECCF617}"/>
    <dgm:cxn modelId="{2C240869-3797-4C33-9734-32049F7B814A}" srcId="{B4EC370A-8E70-4735-B02A-070BD605D8A2}" destId="{3F0E9163-B696-48FC-A832-B93D58D8943F}" srcOrd="1" destOrd="0" parTransId="{F3EB65A9-F2B1-4D43-92B5-15B142168C6F}" sibTransId="{F23A6134-9D5D-4252-9E35-D1296E8CB39D}"/>
    <dgm:cxn modelId="{B0726549-9972-4E49-9498-ABAE9C9FC231}" srcId="{B4EC370A-8E70-4735-B02A-070BD605D8A2}" destId="{ADCADB76-A66E-4264-9CFF-8DAC24280010}" srcOrd="0" destOrd="0" parTransId="{11579864-CCDF-4C62-AA70-551838C0FEC7}" sibTransId="{B4CA81BB-FDA9-4D67-8977-437107CAD934}"/>
    <dgm:cxn modelId="{9EFE8DBD-6AB7-4D22-979D-7DBF0A82E930}" type="presOf" srcId="{794BAFEB-B67C-4580-9A28-15276EDBE9A6}" destId="{28C50826-9D4E-4B60-A4FC-57AF299EF5AE}" srcOrd="0" destOrd="0" presId="urn:microsoft.com/office/officeart/2005/8/layout/hierarchy3"/>
    <dgm:cxn modelId="{2A97498E-C1BE-4060-8053-DE9F71A16373}" srcId="{DF945E02-1667-4A45-AB8A-4E2DEA98D3D8}" destId="{9B3E861A-8C0B-4F50-8518-B08F0B7E7820}" srcOrd="1" destOrd="0" parTransId="{F309A64F-DE00-4B26-9654-26F89C43A2AD}" sibTransId="{6394B938-0B9A-435C-890F-F655B66FADA6}"/>
    <dgm:cxn modelId="{3B4CB9E4-9614-4120-87EE-2C3097E69457}" type="presOf" srcId="{63305CB8-93EC-44A5-89B7-43F73864E704}" destId="{251E74D4-A6F3-4EEC-88DE-072D3CEC25CB}" srcOrd="0" destOrd="0" presId="urn:microsoft.com/office/officeart/2005/8/layout/hierarchy3"/>
    <dgm:cxn modelId="{69985C32-ECDB-4FB0-AD1B-7E222D445805}" type="presOf" srcId="{DF945E02-1667-4A45-AB8A-4E2DEA98D3D8}" destId="{6ABBC5F8-067C-4913-8BF6-67646A240275}" srcOrd="0" destOrd="0" presId="urn:microsoft.com/office/officeart/2005/8/layout/hierarchy3"/>
    <dgm:cxn modelId="{2CD47D40-2E16-4579-A4D5-400F3D0CDE1F}" type="presOf" srcId="{ADCADB76-A66E-4264-9CFF-8DAC24280010}" destId="{6E5A5D80-513F-4571-91C1-4E6703756502}" srcOrd="0" destOrd="0" presId="urn:microsoft.com/office/officeart/2005/8/layout/hierarchy3"/>
    <dgm:cxn modelId="{3300B585-C673-4DC8-BF4E-18267ACC1C00}" type="presOf" srcId="{69AC0964-1EF4-40F4-ADDB-892683CE0872}" destId="{125E7D05-EB03-41F8-9A4C-5D241D8C1D39}" srcOrd="0" destOrd="0" presId="urn:microsoft.com/office/officeart/2005/8/layout/hierarchy3"/>
    <dgm:cxn modelId="{0DCD1B85-25B1-4D9D-8624-0274825F1824}" srcId="{DF945E02-1667-4A45-AB8A-4E2DEA98D3D8}" destId="{8CE5510D-139B-475C-B6D1-FD9FBB164209}" srcOrd="0" destOrd="0" parTransId="{69AC0964-1EF4-40F4-ADDB-892683CE0872}" sibTransId="{893FE2FF-161A-42F4-9511-1DA5D4253CC7}"/>
    <dgm:cxn modelId="{B97260A4-891D-48F2-BAD2-0C3F4F3EB2B2}" type="presOf" srcId="{9B3E861A-8C0B-4F50-8518-B08F0B7E7820}" destId="{8E265878-70D7-4269-9A33-0F09E096E82B}" srcOrd="0" destOrd="0" presId="urn:microsoft.com/office/officeart/2005/8/layout/hierarchy3"/>
    <dgm:cxn modelId="{547F5C8B-AD6A-460C-B10E-5D13812555CD}" type="presParOf" srcId="{28C50826-9D4E-4B60-A4FC-57AF299EF5AE}" destId="{723BE0FF-DA5A-4DA0-87B4-C8F197568AB6}" srcOrd="0" destOrd="0" presId="urn:microsoft.com/office/officeart/2005/8/layout/hierarchy3"/>
    <dgm:cxn modelId="{CE6CCC52-EE40-4969-A7BA-9D031F3FECDE}" type="presParOf" srcId="{723BE0FF-DA5A-4DA0-87B4-C8F197568AB6}" destId="{66619C20-667F-4325-A464-F2D235006F13}" srcOrd="0" destOrd="0" presId="urn:microsoft.com/office/officeart/2005/8/layout/hierarchy3"/>
    <dgm:cxn modelId="{9554F065-0128-47EC-9F55-6D4AC28F7E8B}" type="presParOf" srcId="{66619C20-667F-4325-A464-F2D235006F13}" destId="{6ABBC5F8-067C-4913-8BF6-67646A240275}" srcOrd="0" destOrd="0" presId="urn:microsoft.com/office/officeart/2005/8/layout/hierarchy3"/>
    <dgm:cxn modelId="{7B9088CA-4FBD-4834-BCD6-443B7B76B345}" type="presParOf" srcId="{66619C20-667F-4325-A464-F2D235006F13}" destId="{994DA5E2-FF62-4092-A4C3-C05432692733}" srcOrd="1" destOrd="0" presId="urn:microsoft.com/office/officeart/2005/8/layout/hierarchy3"/>
    <dgm:cxn modelId="{177BDA2E-B3BA-4653-992D-070ABBB878E3}" type="presParOf" srcId="{723BE0FF-DA5A-4DA0-87B4-C8F197568AB6}" destId="{5D1FFCE7-5254-44C9-B494-3218CE73CE40}" srcOrd="1" destOrd="0" presId="urn:microsoft.com/office/officeart/2005/8/layout/hierarchy3"/>
    <dgm:cxn modelId="{7A2921DF-9D09-47F6-8053-9C53E93924EF}" type="presParOf" srcId="{5D1FFCE7-5254-44C9-B494-3218CE73CE40}" destId="{125E7D05-EB03-41F8-9A4C-5D241D8C1D39}" srcOrd="0" destOrd="0" presId="urn:microsoft.com/office/officeart/2005/8/layout/hierarchy3"/>
    <dgm:cxn modelId="{752EC524-B782-4B1F-ABB1-256B93F06BBB}" type="presParOf" srcId="{5D1FFCE7-5254-44C9-B494-3218CE73CE40}" destId="{EAF88B12-5F0C-4420-B30C-1A00F20FDB40}" srcOrd="1" destOrd="0" presId="urn:microsoft.com/office/officeart/2005/8/layout/hierarchy3"/>
    <dgm:cxn modelId="{A30A1746-8304-4C10-BB72-2EC96A11E5D8}" type="presParOf" srcId="{5D1FFCE7-5254-44C9-B494-3218CE73CE40}" destId="{FBCD18EB-53B9-4D62-8D67-1E4F1CB8D3A9}" srcOrd="2" destOrd="0" presId="urn:microsoft.com/office/officeart/2005/8/layout/hierarchy3"/>
    <dgm:cxn modelId="{D9B7DC2D-A3A0-4727-B761-567CE57C0592}" type="presParOf" srcId="{5D1FFCE7-5254-44C9-B494-3218CE73CE40}" destId="{8E265878-70D7-4269-9A33-0F09E096E82B}" srcOrd="3" destOrd="0" presId="urn:microsoft.com/office/officeart/2005/8/layout/hierarchy3"/>
    <dgm:cxn modelId="{21FB88CC-1DEA-423C-9B76-726DAA4DDC6F}" type="presParOf" srcId="{28C50826-9D4E-4B60-A4FC-57AF299EF5AE}" destId="{410F178A-4C8D-42DA-8E52-B5AF58F50E8F}" srcOrd="1" destOrd="0" presId="urn:microsoft.com/office/officeart/2005/8/layout/hierarchy3"/>
    <dgm:cxn modelId="{0649FA6F-1083-4209-A672-0481F5AE580C}" type="presParOf" srcId="{410F178A-4C8D-42DA-8E52-B5AF58F50E8F}" destId="{5378457E-850C-4BFC-86B6-2B8FEB2DF9C1}" srcOrd="0" destOrd="0" presId="urn:microsoft.com/office/officeart/2005/8/layout/hierarchy3"/>
    <dgm:cxn modelId="{73254917-8EF7-4DCC-8D18-01CDB7A9CC7B}" type="presParOf" srcId="{5378457E-850C-4BFC-86B6-2B8FEB2DF9C1}" destId="{8083C8F6-224A-4DFD-B93E-3196B3334CD9}" srcOrd="0" destOrd="0" presId="urn:microsoft.com/office/officeart/2005/8/layout/hierarchy3"/>
    <dgm:cxn modelId="{B861C617-D830-430D-B52A-5CB415078EF7}" type="presParOf" srcId="{5378457E-850C-4BFC-86B6-2B8FEB2DF9C1}" destId="{E2AD8C2D-B7EF-4A43-890A-FBDB84D0AAF5}" srcOrd="1" destOrd="0" presId="urn:microsoft.com/office/officeart/2005/8/layout/hierarchy3"/>
    <dgm:cxn modelId="{23C87C49-76AB-4A00-BB25-F945938AF12C}" type="presParOf" srcId="{410F178A-4C8D-42DA-8E52-B5AF58F50E8F}" destId="{5D231723-257B-4A61-8D32-E454DB55C2AE}" srcOrd="1" destOrd="0" presId="urn:microsoft.com/office/officeart/2005/8/layout/hierarchy3"/>
    <dgm:cxn modelId="{2E207E80-B93E-4DDB-B223-439AD8AD5E33}" type="presParOf" srcId="{5D231723-257B-4A61-8D32-E454DB55C2AE}" destId="{44AAD331-BD0A-426A-BAD9-CBAF79C4F56F}" srcOrd="0" destOrd="0" presId="urn:microsoft.com/office/officeart/2005/8/layout/hierarchy3"/>
    <dgm:cxn modelId="{71FF681B-6D49-483B-A79D-DAD5E62301ED}" type="presParOf" srcId="{5D231723-257B-4A61-8D32-E454DB55C2AE}" destId="{6E5A5D80-513F-4571-91C1-4E6703756502}" srcOrd="1" destOrd="0" presId="urn:microsoft.com/office/officeart/2005/8/layout/hierarchy3"/>
    <dgm:cxn modelId="{AFA0FB76-BB88-4FD3-9BBB-6117E8C04EB9}" type="presParOf" srcId="{5D231723-257B-4A61-8D32-E454DB55C2AE}" destId="{B7FE7CEE-D406-4F2B-BB69-CCA40D0AA19A}" srcOrd="2" destOrd="0" presId="urn:microsoft.com/office/officeart/2005/8/layout/hierarchy3"/>
    <dgm:cxn modelId="{36D276BD-8803-4F71-A32A-E92DDB743526}" type="presParOf" srcId="{5D231723-257B-4A61-8D32-E454DB55C2AE}" destId="{6AB35CB9-D80F-4AED-A685-6A1DE8945EE3}" srcOrd="3" destOrd="0" presId="urn:microsoft.com/office/officeart/2005/8/layout/hierarchy3"/>
    <dgm:cxn modelId="{73FE39CE-1FDF-4704-B975-6482D4C72024}" type="presParOf" srcId="{5D231723-257B-4A61-8D32-E454DB55C2AE}" destId="{FD399F61-0FD2-41B6-BCE1-33BB6B0250D3}" srcOrd="4" destOrd="0" presId="urn:microsoft.com/office/officeart/2005/8/layout/hierarchy3"/>
    <dgm:cxn modelId="{AFB09542-5738-4B27-9340-B5CB1A8714B9}" type="presParOf" srcId="{5D231723-257B-4A61-8D32-E454DB55C2AE}" destId="{251E74D4-A6F3-4EEC-88DE-072D3CEC25C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452410-2769-4171-9ABE-97DE3CDBD49D}">
      <dsp:nvSpPr>
        <dsp:cNvPr id="0" name=""/>
        <dsp:cNvSpPr/>
      </dsp:nvSpPr>
      <dsp:spPr>
        <a:xfrm>
          <a:off x="2028381" y="2263612"/>
          <a:ext cx="4476346" cy="1965352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Главные распорядители бюджетных средств 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2028381" y="2263612"/>
        <a:ext cx="4476346" cy="1965352"/>
      </dsp:txXfrm>
    </dsp:sp>
    <dsp:sp modelId="{6BC1AFDE-C38F-4683-81B8-43054FBD4DA9}">
      <dsp:nvSpPr>
        <dsp:cNvPr id="0" name=""/>
        <dsp:cNvSpPr/>
      </dsp:nvSpPr>
      <dsp:spPr>
        <a:xfrm rot="16193509">
          <a:off x="3506855" y="1486836"/>
          <a:ext cx="1512830" cy="40724"/>
        </a:xfrm>
        <a:custGeom>
          <a:avLst/>
          <a:gdLst/>
          <a:ahLst/>
          <a:cxnLst/>
          <a:rect l="0" t="0" r="0" b="0"/>
          <a:pathLst>
            <a:path>
              <a:moveTo>
                <a:pt x="0" y="20362"/>
              </a:moveTo>
              <a:lnTo>
                <a:pt x="1512830" y="20362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6193509">
        <a:off x="4225450" y="1469377"/>
        <a:ext cx="75641" cy="75641"/>
      </dsp:txXfrm>
    </dsp:sp>
    <dsp:sp modelId="{B51A3AFF-2128-4984-BBFA-2B6381961CA3}">
      <dsp:nvSpPr>
        <dsp:cNvPr id="0" name=""/>
        <dsp:cNvSpPr/>
      </dsp:nvSpPr>
      <dsp:spPr>
        <a:xfrm>
          <a:off x="2093291" y="0"/>
          <a:ext cx="4335686" cy="750784"/>
        </a:xfrm>
        <a:prstGeom prst="rect">
          <a:avLst/>
        </a:prstGeom>
        <a:solidFill>
          <a:srgbClr val="FFFF0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Финансовое управление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2093291" y="0"/>
        <a:ext cx="4335686" cy="750784"/>
      </dsp:txXfrm>
    </dsp:sp>
    <dsp:sp modelId="{5FABF679-421B-482D-B0AA-C50A91A4D3E3}">
      <dsp:nvSpPr>
        <dsp:cNvPr id="0" name=""/>
        <dsp:cNvSpPr/>
      </dsp:nvSpPr>
      <dsp:spPr>
        <a:xfrm rot="19635026">
          <a:off x="5470245" y="2216457"/>
          <a:ext cx="731462" cy="40724"/>
        </a:xfrm>
        <a:custGeom>
          <a:avLst/>
          <a:gdLst/>
          <a:ahLst/>
          <a:cxnLst/>
          <a:rect l="0" t="0" r="0" b="0"/>
          <a:pathLst>
            <a:path>
              <a:moveTo>
                <a:pt x="0" y="20362"/>
              </a:moveTo>
              <a:lnTo>
                <a:pt x="731462" y="20362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9635026">
        <a:off x="5817690" y="2218533"/>
        <a:ext cx="36573" cy="36573"/>
      </dsp:txXfrm>
    </dsp:sp>
    <dsp:sp modelId="{AC58618C-9BD7-4382-94C1-C74F460E7B0F}">
      <dsp:nvSpPr>
        <dsp:cNvPr id="0" name=""/>
        <dsp:cNvSpPr/>
      </dsp:nvSpPr>
      <dsp:spPr>
        <a:xfrm>
          <a:off x="4657360" y="1308080"/>
          <a:ext cx="4086793" cy="745006"/>
        </a:xfrm>
        <a:prstGeom prst="rect">
          <a:avLst/>
        </a:prstGeom>
        <a:solidFill>
          <a:srgbClr val="FFFF0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Управление образования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4657360" y="1308080"/>
        <a:ext cx="4086793" cy="745006"/>
      </dsp:txXfrm>
    </dsp:sp>
    <dsp:sp modelId="{71E6C074-5E89-4280-BFDD-D34FEC380D4A}">
      <dsp:nvSpPr>
        <dsp:cNvPr id="0" name=""/>
        <dsp:cNvSpPr/>
      </dsp:nvSpPr>
      <dsp:spPr>
        <a:xfrm rot="2630267">
          <a:off x="5005080" y="4597205"/>
          <a:ext cx="1379089" cy="40724"/>
        </a:xfrm>
        <a:custGeom>
          <a:avLst/>
          <a:gdLst/>
          <a:ahLst/>
          <a:cxnLst/>
          <a:rect l="0" t="0" r="0" b="0"/>
          <a:pathLst>
            <a:path>
              <a:moveTo>
                <a:pt x="0" y="20362"/>
              </a:moveTo>
              <a:lnTo>
                <a:pt x="1379089" y="20362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2630267">
        <a:off x="5660148" y="4583090"/>
        <a:ext cx="68954" cy="68954"/>
      </dsp:txXfrm>
    </dsp:sp>
    <dsp:sp modelId="{555E64C1-2D5F-459B-9891-ACB02260B720}">
      <dsp:nvSpPr>
        <dsp:cNvPr id="0" name=""/>
        <dsp:cNvSpPr/>
      </dsp:nvSpPr>
      <dsp:spPr>
        <a:xfrm>
          <a:off x="4495999" y="5087996"/>
          <a:ext cx="4190800" cy="781365"/>
        </a:xfrm>
        <a:prstGeom prst="rect">
          <a:avLst/>
        </a:prstGeom>
        <a:solidFill>
          <a:srgbClr val="FFFF0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Администрация Малмыжского района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4495999" y="5087996"/>
        <a:ext cx="4190800" cy="781365"/>
      </dsp:txXfrm>
    </dsp:sp>
    <dsp:sp modelId="{24E6EB31-5855-474B-92CE-6AC98CFAB038}">
      <dsp:nvSpPr>
        <dsp:cNvPr id="0" name=""/>
        <dsp:cNvSpPr/>
      </dsp:nvSpPr>
      <dsp:spPr>
        <a:xfrm rot="8151957">
          <a:off x="2800043" y="4341633"/>
          <a:ext cx="633117" cy="40724"/>
        </a:xfrm>
        <a:custGeom>
          <a:avLst/>
          <a:gdLst/>
          <a:ahLst/>
          <a:cxnLst/>
          <a:rect l="0" t="0" r="0" b="0"/>
          <a:pathLst>
            <a:path>
              <a:moveTo>
                <a:pt x="0" y="20362"/>
              </a:moveTo>
              <a:lnTo>
                <a:pt x="633117" y="20362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8151957">
        <a:off x="3100774" y="4346167"/>
        <a:ext cx="31655" cy="31655"/>
      </dsp:txXfrm>
    </dsp:sp>
    <dsp:sp modelId="{5B06BE2A-E16C-44AE-980F-A6E1E8898AFA}">
      <dsp:nvSpPr>
        <dsp:cNvPr id="0" name=""/>
        <dsp:cNvSpPr/>
      </dsp:nvSpPr>
      <dsp:spPr>
        <a:xfrm>
          <a:off x="0" y="4463325"/>
          <a:ext cx="3931314" cy="2030681"/>
        </a:xfrm>
        <a:prstGeom prst="rect">
          <a:avLst/>
        </a:prstGeom>
        <a:solidFill>
          <a:srgbClr val="FFFF0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Управление культуры, молодежной политики и спорта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0" y="4463325"/>
        <a:ext cx="3931314" cy="2030681"/>
      </dsp:txXfrm>
    </dsp:sp>
    <dsp:sp modelId="{C542BD72-90AE-4FAB-9C61-78BF0D29D4C8}">
      <dsp:nvSpPr>
        <dsp:cNvPr id="0" name=""/>
        <dsp:cNvSpPr/>
      </dsp:nvSpPr>
      <dsp:spPr>
        <a:xfrm rot="12727729">
          <a:off x="2364709" y="2242190"/>
          <a:ext cx="670772" cy="40724"/>
        </a:xfrm>
        <a:custGeom>
          <a:avLst/>
          <a:gdLst/>
          <a:ahLst/>
          <a:cxnLst/>
          <a:rect l="0" t="0" r="0" b="0"/>
          <a:pathLst>
            <a:path>
              <a:moveTo>
                <a:pt x="0" y="20362"/>
              </a:moveTo>
              <a:lnTo>
                <a:pt x="670772" y="20362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2727729">
        <a:off x="2683326" y="2245783"/>
        <a:ext cx="33538" cy="33538"/>
      </dsp:txXfrm>
    </dsp:sp>
    <dsp:sp modelId="{6E96DD51-6D41-4999-8CC6-07BE55D2151B}">
      <dsp:nvSpPr>
        <dsp:cNvPr id="0" name=""/>
        <dsp:cNvSpPr/>
      </dsp:nvSpPr>
      <dsp:spPr>
        <a:xfrm>
          <a:off x="-57354" y="1332184"/>
          <a:ext cx="3779412" cy="770850"/>
        </a:xfrm>
        <a:prstGeom prst="rect">
          <a:avLst/>
        </a:prstGeom>
        <a:solidFill>
          <a:srgbClr val="FFFF0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Районная Дума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-57354" y="1332184"/>
        <a:ext cx="3779412" cy="7708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447433-5B22-4A56-86FB-303D09AAB00D}">
      <dsp:nvSpPr>
        <dsp:cNvPr id="0" name=""/>
        <dsp:cNvSpPr/>
      </dsp:nvSpPr>
      <dsp:spPr>
        <a:xfrm>
          <a:off x="1201401" y="2995566"/>
          <a:ext cx="468282" cy="2217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4141" y="0"/>
              </a:lnTo>
              <a:lnTo>
                <a:pt x="234141" y="2217242"/>
              </a:lnTo>
              <a:lnTo>
                <a:pt x="468282" y="2217242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378888" y="4047533"/>
        <a:ext cx="113307" cy="113307"/>
      </dsp:txXfrm>
    </dsp:sp>
    <dsp:sp modelId="{27CB55F7-0688-410A-9D8A-8F8D1E4C70D9}">
      <dsp:nvSpPr>
        <dsp:cNvPr id="0" name=""/>
        <dsp:cNvSpPr/>
      </dsp:nvSpPr>
      <dsp:spPr>
        <a:xfrm>
          <a:off x="1201401" y="2995566"/>
          <a:ext cx="453861" cy="1062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6930" y="0"/>
              </a:lnTo>
              <a:lnTo>
                <a:pt x="226930" y="1062747"/>
              </a:lnTo>
              <a:lnTo>
                <a:pt x="453861" y="1062747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99441" y="3498049"/>
        <a:ext cx="57780" cy="57780"/>
      </dsp:txXfrm>
    </dsp:sp>
    <dsp:sp modelId="{6CC26911-D0BE-4A0D-AF9D-4FDA307D559E}">
      <dsp:nvSpPr>
        <dsp:cNvPr id="0" name=""/>
        <dsp:cNvSpPr/>
      </dsp:nvSpPr>
      <dsp:spPr>
        <a:xfrm>
          <a:off x="1201401" y="2995566"/>
          <a:ext cx="453861" cy="1170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6930" y="0"/>
              </a:lnTo>
              <a:lnTo>
                <a:pt x="226930" y="117082"/>
              </a:lnTo>
              <a:lnTo>
                <a:pt x="453861" y="117082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16613" y="3042389"/>
        <a:ext cx="23435" cy="23435"/>
      </dsp:txXfrm>
    </dsp:sp>
    <dsp:sp modelId="{679A10C5-3913-45DE-B9A8-59F4A59B8054}">
      <dsp:nvSpPr>
        <dsp:cNvPr id="0" name=""/>
        <dsp:cNvSpPr/>
      </dsp:nvSpPr>
      <dsp:spPr>
        <a:xfrm>
          <a:off x="1201401" y="2291247"/>
          <a:ext cx="453861" cy="704319"/>
        </a:xfrm>
        <a:custGeom>
          <a:avLst/>
          <a:gdLst/>
          <a:ahLst/>
          <a:cxnLst/>
          <a:rect l="0" t="0" r="0" b="0"/>
          <a:pathLst>
            <a:path>
              <a:moveTo>
                <a:pt x="0" y="704319"/>
              </a:moveTo>
              <a:lnTo>
                <a:pt x="226930" y="704319"/>
              </a:lnTo>
              <a:lnTo>
                <a:pt x="226930" y="0"/>
              </a:lnTo>
              <a:lnTo>
                <a:pt x="453861" y="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07384" y="2622459"/>
        <a:ext cx="41894" cy="41894"/>
      </dsp:txXfrm>
    </dsp:sp>
    <dsp:sp modelId="{9EBAD696-F6A3-4FF7-ADCB-4E017153FFDE}">
      <dsp:nvSpPr>
        <dsp:cNvPr id="0" name=""/>
        <dsp:cNvSpPr/>
      </dsp:nvSpPr>
      <dsp:spPr>
        <a:xfrm>
          <a:off x="1201401" y="1357499"/>
          <a:ext cx="449554" cy="1638066"/>
        </a:xfrm>
        <a:custGeom>
          <a:avLst/>
          <a:gdLst/>
          <a:ahLst/>
          <a:cxnLst/>
          <a:rect l="0" t="0" r="0" b="0"/>
          <a:pathLst>
            <a:path>
              <a:moveTo>
                <a:pt x="0" y="1638066"/>
              </a:moveTo>
              <a:lnTo>
                <a:pt x="224777" y="1638066"/>
              </a:lnTo>
              <a:lnTo>
                <a:pt x="224777" y="0"/>
              </a:lnTo>
              <a:lnTo>
                <a:pt x="449554" y="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83712" y="2134067"/>
        <a:ext cx="84931" cy="84931"/>
      </dsp:txXfrm>
    </dsp:sp>
    <dsp:sp modelId="{CACA2610-F1BA-4501-BB62-47CE7374D71B}">
      <dsp:nvSpPr>
        <dsp:cNvPr id="0" name=""/>
        <dsp:cNvSpPr/>
      </dsp:nvSpPr>
      <dsp:spPr>
        <a:xfrm>
          <a:off x="1201401" y="474592"/>
          <a:ext cx="444944" cy="2520973"/>
        </a:xfrm>
        <a:custGeom>
          <a:avLst/>
          <a:gdLst/>
          <a:ahLst/>
          <a:cxnLst/>
          <a:rect l="0" t="0" r="0" b="0"/>
          <a:pathLst>
            <a:path>
              <a:moveTo>
                <a:pt x="0" y="2520973"/>
              </a:moveTo>
              <a:lnTo>
                <a:pt x="222472" y="2520973"/>
              </a:lnTo>
              <a:lnTo>
                <a:pt x="222472" y="0"/>
              </a:lnTo>
              <a:lnTo>
                <a:pt x="444944" y="0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359875" y="1671080"/>
        <a:ext cx="127996" cy="127996"/>
      </dsp:txXfrm>
    </dsp:sp>
    <dsp:sp modelId="{856C60AD-53EA-44A3-AE99-5E5B10811371}">
      <dsp:nvSpPr>
        <dsp:cNvPr id="0" name=""/>
        <dsp:cNvSpPr/>
      </dsp:nvSpPr>
      <dsp:spPr>
        <a:xfrm rot="16200000">
          <a:off x="-2298514" y="2394865"/>
          <a:ext cx="5798430" cy="1201401"/>
        </a:xfrm>
        <a:prstGeom prst="rect">
          <a:avLst/>
        </a:prstGeom>
        <a:solidFill>
          <a:schemeClr val="tx2">
            <a:lumMod val="40000"/>
            <a:lumOff val="60000"/>
          </a:schemeClr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Общегосударственные вопросы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tx1"/>
              </a:solidFill>
            </a:rPr>
            <a:t>36 991,0  тыс. руб.</a:t>
          </a:r>
          <a:endParaRPr lang="ru-RU" sz="2400" b="1" i="1" kern="1200" dirty="0">
            <a:solidFill>
              <a:schemeClr val="tx1"/>
            </a:solidFill>
          </a:endParaRPr>
        </a:p>
      </dsp:txBody>
      <dsp:txXfrm rot="16200000">
        <a:off x="-2298514" y="2394865"/>
        <a:ext cx="5798430" cy="1201401"/>
      </dsp:txXfrm>
    </dsp:sp>
    <dsp:sp modelId="{FCBD2238-2455-4DF2-8206-B99FDB4061F7}">
      <dsp:nvSpPr>
        <dsp:cNvPr id="0" name=""/>
        <dsp:cNvSpPr/>
      </dsp:nvSpPr>
      <dsp:spPr>
        <a:xfrm>
          <a:off x="1646345" y="165167"/>
          <a:ext cx="6532184" cy="618851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Функционирование высшего должностного лица субъекта РФ и муниципального образования </a:t>
          </a:r>
          <a:r>
            <a:rPr lang="ru-RU" sz="1600" b="1" kern="1200" dirty="0" smtClean="0">
              <a:solidFill>
                <a:schemeClr val="tx1"/>
              </a:solidFill>
            </a:rPr>
            <a:t>305,3 </a:t>
          </a:r>
          <a:r>
            <a:rPr lang="ru-RU" sz="1600" b="1" i="1" kern="1200" dirty="0" smtClean="0">
              <a:solidFill>
                <a:schemeClr val="tx1"/>
              </a:solidFill>
            </a:rPr>
            <a:t>тыс. руб. </a:t>
          </a:r>
          <a:endParaRPr lang="ru-RU" sz="1600" b="1" i="1" kern="1200" dirty="0">
            <a:solidFill>
              <a:schemeClr val="tx1"/>
            </a:solidFill>
          </a:endParaRPr>
        </a:p>
      </dsp:txBody>
      <dsp:txXfrm>
        <a:off x="1646345" y="165167"/>
        <a:ext cx="6532184" cy="618851"/>
      </dsp:txXfrm>
    </dsp:sp>
    <dsp:sp modelId="{7E65AA48-A339-4DD1-8D99-EB8A0DE6E93D}">
      <dsp:nvSpPr>
        <dsp:cNvPr id="0" name=""/>
        <dsp:cNvSpPr/>
      </dsp:nvSpPr>
      <dsp:spPr>
        <a:xfrm>
          <a:off x="1650956" y="971388"/>
          <a:ext cx="7206027" cy="772222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Функционирование законодательных (представительных) органов государственной власти и представительных органов муниципальных образований </a:t>
          </a:r>
          <a:r>
            <a:rPr lang="ru-RU" sz="1600" b="1" i="1" kern="1200" dirty="0" smtClean="0">
              <a:solidFill>
                <a:schemeClr val="tx1"/>
              </a:solidFill>
            </a:rPr>
            <a:t>110,3 тыс. руб.</a:t>
          </a:r>
          <a:endParaRPr lang="ru-RU" sz="1600" b="1" i="1" kern="1200" dirty="0">
            <a:solidFill>
              <a:schemeClr val="tx1"/>
            </a:solidFill>
          </a:endParaRPr>
        </a:p>
      </dsp:txBody>
      <dsp:txXfrm>
        <a:off x="1650956" y="971388"/>
        <a:ext cx="7206027" cy="772222"/>
      </dsp:txXfrm>
    </dsp:sp>
    <dsp:sp modelId="{496EA9FD-AA0B-4080-89C9-651196E7B139}">
      <dsp:nvSpPr>
        <dsp:cNvPr id="0" name=""/>
        <dsp:cNvSpPr/>
      </dsp:nvSpPr>
      <dsp:spPr>
        <a:xfrm>
          <a:off x="1655262" y="1864092"/>
          <a:ext cx="6691893" cy="854309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Функционирование Правительства РФ, высших исполнительных органов государственной власти субъектов РФ, местных администраций </a:t>
          </a:r>
          <a:r>
            <a:rPr lang="ru-RU" sz="1600" b="1" i="1" kern="1200" dirty="0" smtClean="0">
              <a:solidFill>
                <a:schemeClr val="tx1"/>
              </a:solidFill>
            </a:rPr>
            <a:t>25 064,1 тыс. руб.		</a:t>
          </a:r>
          <a:endParaRPr lang="ru-RU" sz="1600" b="1" i="1" kern="1200" dirty="0">
            <a:solidFill>
              <a:schemeClr val="tx1"/>
            </a:solidFill>
          </a:endParaRPr>
        </a:p>
      </dsp:txBody>
      <dsp:txXfrm>
        <a:off x="1655262" y="1864092"/>
        <a:ext cx="6691893" cy="854309"/>
      </dsp:txXfrm>
    </dsp:sp>
    <dsp:sp modelId="{931E71C0-5C4C-42E9-B60A-BE7B3D8AADFD}">
      <dsp:nvSpPr>
        <dsp:cNvPr id="0" name=""/>
        <dsp:cNvSpPr/>
      </dsp:nvSpPr>
      <dsp:spPr>
        <a:xfrm>
          <a:off x="1655262" y="2837956"/>
          <a:ext cx="6288569" cy="549384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Судебная система </a:t>
          </a:r>
          <a:r>
            <a:rPr lang="ru-RU" sz="1600" b="1" i="1" kern="1200" dirty="0" smtClean="0">
              <a:solidFill>
                <a:schemeClr val="tx1"/>
              </a:solidFill>
            </a:rPr>
            <a:t>2,6 тыс. руб.</a:t>
          </a:r>
          <a:endParaRPr lang="ru-RU" sz="1600" b="1" i="1" kern="1200" dirty="0">
            <a:solidFill>
              <a:schemeClr val="tx1"/>
            </a:solidFill>
          </a:endParaRPr>
        </a:p>
      </dsp:txBody>
      <dsp:txXfrm>
        <a:off x="1655262" y="2837956"/>
        <a:ext cx="6288569" cy="549384"/>
      </dsp:txXfrm>
    </dsp:sp>
    <dsp:sp modelId="{2E672EE5-5F9E-403B-A690-031D8F0621B9}">
      <dsp:nvSpPr>
        <dsp:cNvPr id="0" name=""/>
        <dsp:cNvSpPr/>
      </dsp:nvSpPr>
      <dsp:spPr>
        <a:xfrm>
          <a:off x="1655262" y="3568354"/>
          <a:ext cx="6621682" cy="979918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Обеспечение деятельности финансовых, налоговых и таможенных органов и органов финансового (финансово-бюджетного) надзора     </a:t>
          </a:r>
          <a:r>
            <a:rPr lang="ru-RU" sz="1600" b="1" kern="1200" dirty="0" smtClean="0">
              <a:solidFill>
                <a:schemeClr val="tx1"/>
              </a:solidFill>
            </a:rPr>
            <a:t>1 045,2</a:t>
          </a:r>
          <a:r>
            <a:rPr lang="ru-RU" sz="1600" b="1" i="1" kern="1200" dirty="0" smtClean="0">
              <a:solidFill>
                <a:schemeClr val="tx1"/>
              </a:solidFill>
            </a:rPr>
            <a:t> тыс. руб.</a:t>
          </a:r>
          <a:endParaRPr lang="ru-RU" sz="1600" b="1" i="1" kern="1200" dirty="0">
            <a:solidFill>
              <a:schemeClr val="tx1"/>
            </a:solidFill>
          </a:endParaRPr>
        </a:p>
      </dsp:txBody>
      <dsp:txXfrm>
        <a:off x="1655262" y="3568354"/>
        <a:ext cx="6621682" cy="979918"/>
      </dsp:txXfrm>
    </dsp:sp>
    <dsp:sp modelId="{AEC6F803-C6C4-43BE-89A1-5CB12AB012A0}">
      <dsp:nvSpPr>
        <dsp:cNvPr id="0" name=""/>
        <dsp:cNvSpPr/>
      </dsp:nvSpPr>
      <dsp:spPr>
        <a:xfrm>
          <a:off x="1669683" y="4682212"/>
          <a:ext cx="6835222" cy="1061192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Другие общегосударственные вопросы </a:t>
          </a:r>
          <a:r>
            <a:rPr lang="ru-RU" sz="1600" b="1" i="1" kern="1200" dirty="0" smtClean="0">
              <a:solidFill>
                <a:schemeClr val="tx1"/>
              </a:solidFill>
            </a:rPr>
            <a:t>10 463,6 тыс. руб., </a:t>
          </a:r>
          <a:r>
            <a:rPr lang="ru-RU" sz="1600" b="0" i="0" kern="1200" dirty="0" smtClean="0">
              <a:solidFill>
                <a:schemeClr val="tx1"/>
              </a:solidFill>
            </a:rPr>
            <a:t>в том числе на содержание МКУ «Службы хозяйственного обеспечения администрации Малмыжского района» </a:t>
          </a:r>
          <a:r>
            <a:rPr lang="ru-RU" sz="1600" b="1" i="0" kern="1200" dirty="0" smtClean="0">
              <a:solidFill>
                <a:schemeClr val="tx1"/>
              </a:solidFill>
            </a:rPr>
            <a:t>8 619,9 тыс. руб.</a:t>
          </a:r>
          <a:endParaRPr lang="ru-RU" sz="1600" b="1" i="1" kern="1200" dirty="0">
            <a:solidFill>
              <a:schemeClr val="tx1"/>
            </a:solidFill>
          </a:endParaRPr>
        </a:p>
      </dsp:txBody>
      <dsp:txXfrm>
        <a:off x="1669683" y="4682212"/>
        <a:ext cx="6835222" cy="10611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860600-F307-4226-A21C-6813D3788F6D}">
      <dsp:nvSpPr>
        <dsp:cNvPr id="0" name=""/>
        <dsp:cNvSpPr/>
      </dsp:nvSpPr>
      <dsp:spPr>
        <a:xfrm>
          <a:off x="4022041" y="1944498"/>
          <a:ext cx="3410178" cy="8596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6323"/>
              </a:lnTo>
              <a:lnTo>
                <a:pt x="3410178" y="586323"/>
              </a:lnTo>
              <a:lnTo>
                <a:pt x="3410178" y="859669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CCABD4-7F33-425A-8B59-6CA217B298C1}">
      <dsp:nvSpPr>
        <dsp:cNvPr id="0" name=""/>
        <dsp:cNvSpPr/>
      </dsp:nvSpPr>
      <dsp:spPr>
        <a:xfrm>
          <a:off x="3976321" y="1944498"/>
          <a:ext cx="91440" cy="8596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6323"/>
              </a:lnTo>
              <a:lnTo>
                <a:pt x="123233" y="586323"/>
              </a:lnTo>
              <a:lnTo>
                <a:pt x="123233" y="859669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1E15BE-8859-4CE8-A400-6B596734B96E}">
      <dsp:nvSpPr>
        <dsp:cNvPr id="0" name=""/>
        <dsp:cNvSpPr/>
      </dsp:nvSpPr>
      <dsp:spPr>
        <a:xfrm>
          <a:off x="985653" y="1944498"/>
          <a:ext cx="3036388" cy="859669"/>
        </a:xfrm>
        <a:custGeom>
          <a:avLst/>
          <a:gdLst/>
          <a:ahLst/>
          <a:cxnLst/>
          <a:rect l="0" t="0" r="0" b="0"/>
          <a:pathLst>
            <a:path>
              <a:moveTo>
                <a:pt x="3036388" y="0"/>
              </a:moveTo>
              <a:lnTo>
                <a:pt x="3036388" y="586323"/>
              </a:lnTo>
              <a:lnTo>
                <a:pt x="0" y="586323"/>
              </a:lnTo>
              <a:lnTo>
                <a:pt x="0" y="859669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78BA85-5562-4E5E-8DE2-BBCB8C2B6E91}">
      <dsp:nvSpPr>
        <dsp:cNvPr id="0" name=""/>
        <dsp:cNvSpPr/>
      </dsp:nvSpPr>
      <dsp:spPr>
        <a:xfrm>
          <a:off x="-247156" y="68971"/>
          <a:ext cx="8538397" cy="18755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5D898B-CA4F-49A0-BBA8-2C3B23E9DDEA}">
      <dsp:nvSpPr>
        <dsp:cNvPr id="0" name=""/>
        <dsp:cNvSpPr/>
      </dsp:nvSpPr>
      <dsp:spPr>
        <a:xfrm>
          <a:off x="80694" y="380430"/>
          <a:ext cx="8538397" cy="1875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/>
            <a:t>Сельское хозяйство и рыболовство 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/>
            <a:t>(3 364,0 тыс. руб.)</a:t>
          </a:r>
          <a:endParaRPr lang="ru-RU" sz="2800" b="1" kern="1200" dirty="0"/>
        </a:p>
      </dsp:txBody>
      <dsp:txXfrm>
        <a:off x="80694" y="380430"/>
        <a:ext cx="8538397" cy="1875527"/>
      </dsp:txXfrm>
    </dsp:sp>
    <dsp:sp modelId="{EC4E648E-6D88-436C-AE2D-86ABBC35A62F}">
      <dsp:nvSpPr>
        <dsp:cNvPr id="0" name=""/>
        <dsp:cNvSpPr/>
      </dsp:nvSpPr>
      <dsp:spPr>
        <a:xfrm>
          <a:off x="2787" y="2804168"/>
          <a:ext cx="1965732" cy="22244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40C832-DE5D-433C-BA29-56737D01982C}">
      <dsp:nvSpPr>
        <dsp:cNvPr id="0" name=""/>
        <dsp:cNvSpPr/>
      </dsp:nvSpPr>
      <dsp:spPr>
        <a:xfrm>
          <a:off x="330639" y="3115627"/>
          <a:ext cx="1965732" cy="22244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 возмещение части затрат на уплату процентов по инвестиционным кредитам (займам) в агропромышленном комплексе – 3 045,0 тыс. руб.</a:t>
          </a:r>
          <a:endParaRPr lang="ru-RU" sz="1400" kern="1200" dirty="0"/>
        </a:p>
      </dsp:txBody>
      <dsp:txXfrm>
        <a:off x="330639" y="3115627"/>
        <a:ext cx="1965732" cy="2224498"/>
      </dsp:txXfrm>
    </dsp:sp>
    <dsp:sp modelId="{61E56898-0066-48E7-9C7C-DBAEDEA21D5C}">
      <dsp:nvSpPr>
        <dsp:cNvPr id="0" name=""/>
        <dsp:cNvSpPr/>
      </dsp:nvSpPr>
      <dsp:spPr>
        <a:xfrm>
          <a:off x="2624223" y="2804168"/>
          <a:ext cx="2950664" cy="25732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AD75B-6F35-414C-B4B0-965817EF6A5D}">
      <dsp:nvSpPr>
        <dsp:cNvPr id="0" name=""/>
        <dsp:cNvSpPr/>
      </dsp:nvSpPr>
      <dsp:spPr>
        <a:xfrm>
          <a:off x="2952075" y="3115627"/>
          <a:ext cx="2950664" cy="25732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 организацию проведения мероприятий по предупреждению и ликвидации болезней животных и их лечению в части организации и проведения отлова, учета, содержания и  использования безнадзорных домашних животных на территории муниципальных районов и городских округов – 269,0 тыс. руб</a:t>
          </a:r>
          <a:r>
            <a:rPr lang="ru-RU" sz="900" kern="1200" dirty="0" smtClean="0"/>
            <a:t>.</a:t>
          </a:r>
          <a:endParaRPr lang="ru-RU" sz="900" kern="1200" dirty="0"/>
        </a:p>
      </dsp:txBody>
      <dsp:txXfrm>
        <a:off x="2952075" y="3115627"/>
        <a:ext cx="2950664" cy="2573226"/>
      </dsp:txXfrm>
    </dsp:sp>
    <dsp:sp modelId="{773EBAB2-ACE6-4E54-9361-075E57760027}">
      <dsp:nvSpPr>
        <dsp:cNvPr id="0" name=""/>
        <dsp:cNvSpPr/>
      </dsp:nvSpPr>
      <dsp:spPr>
        <a:xfrm>
          <a:off x="6230591" y="2804168"/>
          <a:ext cx="2403257" cy="26911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A12D0A-9AFA-4B71-AD91-A5701CAA2FB5}">
      <dsp:nvSpPr>
        <dsp:cNvPr id="0" name=""/>
        <dsp:cNvSpPr/>
      </dsp:nvSpPr>
      <dsp:spPr>
        <a:xfrm>
          <a:off x="6558443" y="3115627"/>
          <a:ext cx="2403257" cy="26911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 оказание содействия достижению целевых показателей реализации региональных программ развития агропромышленного комплекса – 50,0 тыс.рублей</a:t>
          </a:r>
          <a:endParaRPr lang="ru-RU" sz="1400" kern="1200" dirty="0"/>
        </a:p>
      </dsp:txBody>
      <dsp:txXfrm>
        <a:off x="6558443" y="3115627"/>
        <a:ext cx="2403257" cy="269115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E5B783-2A26-436A-94AF-0FAAF7638632}">
      <dsp:nvSpPr>
        <dsp:cNvPr id="0" name=""/>
        <dsp:cNvSpPr/>
      </dsp:nvSpPr>
      <dsp:spPr>
        <a:xfrm>
          <a:off x="5727931" y="3494424"/>
          <a:ext cx="91440" cy="6184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18464"/>
              </a:lnTo>
            </a:path>
          </a:pathLst>
        </a:custGeom>
        <a:noFill/>
        <a:ln w="285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BBB2AA-0565-4454-B2C5-A7A0F371C46B}">
      <dsp:nvSpPr>
        <dsp:cNvPr id="0" name=""/>
        <dsp:cNvSpPr/>
      </dsp:nvSpPr>
      <dsp:spPr>
        <a:xfrm>
          <a:off x="4345909" y="1525614"/>
          <a:ext cx="1427741" cy="6184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1465"/>
              </a:lnTo>
              <a:lnTo>
                <a:pt x="1427741" y="421465"/>
              </a:lnTo>
              <a:lnTo>
                <a:pt x="1427741" y="618464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14A78-5284-47E4-9DEF-19E4220B434B}">
      <dsp:nvSpPr>
        <dsp:cNvPr id="0" name=""/>
        <dsp:cNvSpPr/>
      </dsp:nvSpPr>
      <dsp:spPr>
        <a:xfrm>
          <a:off x="2850597" y="1525614"/>
          <a:ext cx="1495312" cy="618464"/>
        </a:xfrm>
        <a:custGeom>
          <a:avLst/>
          <a:gdLst/>
          <a:ahLst/>
          <a:cxnLst/>
          <a:rect l="0" t="0" r="0" b="0"/>
          <a:pathLst>
            <a:path>
              <a:moveTo>
                <a:pt x="1495312" y="0"/>
              </a:moveTo>
              <a:lnTo>
                <a:pt x="1495312" y="421465"/>
              </a:lnTo>
              <a:lnTo>
                <a:pt x="0" y="421465"/>
              </a:lnTo>
              <a:lnTo>
                <a:pt x="0" y="618464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7E5921-07D5-4A5B-BDB8-9FDCEB52743A}">
      <dsp:nvSpPr>
        <dsp:cNvPr id="0" name=""/>
        <dsp:cNvSpPr/>
      </dsp:nvSpPr>
      <dsp:spPr>
        <a:xfrm>
          <a:off x="1727750" y="1899"/>
          <a:ext cx="5236317" cy="15237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E10B4C-B7C4-4D93-A0DC-07E0FCAB7CB2}">
      <dsp:nvSpPr>
        <dsp:cNvPr id="0" name=""/>
        <dsp:cNvSpPr/>
      </dsp:nvSpPr>
      <dsp:spPr>
        <a:xfrm>
          <a:off x="1964031" y="226366"/>
          <a:ext cx="5236317" cy="15237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Подраздел «Дорожное хозяйство»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(39 423,5 тыс. руб.)</a:t>
          </a:r>
          <a:endParaRPr lang="ru-RU" sz="2800" kern="1200" dirty="0"/>
        </a:p>
      </dsp:txBody>
      <dsp:txXfrm>
        <a:off x="1964031" y="226366"/>
        <a:ext cx="5236317" cy="1523715"/>
      </dsp:txXfrm>
    </dsp:sp>
    <dsp:sp modelId="{954BE841-FDAA-4C49-AD87-A2C6D8941869}">
      <dsp:nvSpPr>
        <dsp:cNvPr id="0" name=""/>
        <dsp:cNvSpPr/>
      </dsp:nvSpPr>
      <dsp:spPr>
        <a:xfrm>
          <a:off x="1659136" y="2144079"/>
          <a:ext cx="2382922" cy="1350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E20937-01A1-4F50-8C6F-7027088F6CDB}">
      <dsp:nvSpPr>
        <dsp:cNvPr id="0" name=""/>
        <dsp:cNvSpPr/>
      </dsp:nvSpPr>
      <dsp:spPr>
        <a:xfrm>
          <a:off x="1895416" y="2368546"/>
          <a:ext cx="2382922" cy="13503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Расходы за счет субсидии из областного бюджета составили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32 002,6 тыс. руб.</a:t>
          </a:r>
          <a:endParaRPr lang="ru-RU" sz="1400" kern="1200" dirty="0"/>
        </a:p>
      </dsp:txBody>
      <dsp:txXfrm>
        <a:off x="1895416" y="2368546"/>
        <a:ext cx="2382922" cy="1350344"/>
      </dsp:txXfrm>
    </dsp:sp>
    <dsp:sp modelId="{EB7B82A0-60AB-439C-AC48-D740AED2E7B6}">
      <dsp:nvSpPr>
        <dsp:cNvPr id="0" name=""/>
        <dsp:cNvSpPr/>
      </dsp:nvSpPr>
      <dsp:spPr>
        <a:xfrm>
          <a:off x="4514619" y="2144079"/>
          <a:ext cx="2518063" cy="1350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2C8880-EF9E-486C-8925-4D06FA838B5E}">
      <dsp:nvSpPr>
        <dsp:cNvPr id="0" name=""/>
        <dsp:cNvSpPr/>
      </dsp:nvSpPr>
      <dsp:spPr>
        <a:xfrm>
          <a:off x="4750900" y="2368546"/>
          <a:ext cx="2518063" cy="13503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 счет доходов от уплаты акцизов на нефтепродукты на содержание дорог направлено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5 960,3 тыс. руб. </a:t>
          </a:r>
          <a:endParaRPr lang="ru-RU" sz="1400" kern="1200" dirty="0"/>
        </a:p>
      </dsp:txBody>
      <dsp:txXfrm>
        <a:off x="4750900" y="2368546"/>
        <a:ext cx="2518063" cy="1350344"/>
      </dsp:txXfrm>
    </dsp:sp>
    <dsp:sp modelId="{9240EE86-18B7-44BB-B708-A9BFB7B130ED}">
      <dsp:nvSpPr>
        <dsp:cNvPr id="0" name=""/>
        <dsp:cNvSpPr/>
      </dsp:nvSpPr>
      <dsp:spPr>
        <a:xfrm>
          <a:off x="4514619" y="4112889"/>
          <a:ext cx="2518063" cy="1350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A584D0-51D8-4FD5-952B-AF34DF4708F9}">
      <dsp:nvSpPr>
        <dsp:cNvPr id="0" name=""/>
        <dsp:cNvSpPr/>
      </dsp:nvSpPr>
      <dsp:spPr>
        <a:xfrm>
          <a:off x="4750900" y="4337355"/>
          <a:ext cx="2518063" cy="13503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перечислены межбюджетные трансферты Малмыжскому городскому поселению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3 012,2 тыс. руб. </a:t>
          </a:r>
          <a:endParaRPr lang="ru-RU" sz="1400" kern="1200" dirty="0"/>
        </a:p>
      </dsp:txBody>
      <dsp:txXfrm>
        <a:off x="4750900" y="4337355"/>
        <a:ext cx="2518063" cy="135034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9D46E4-8E55-44CA-950F-1FEE684D4D9C}">
      <dsp:nvSpPr>
        <dsp:cNvPr id="0" name=""/>
        <dsp:cNvSpPr/>
      </dsp:nvSpPr>
      <dsp:spPr>
        <a:xfrm>
          <a:off x="4096737" y="2363259"/>
          <a:ext cx="1627877" cy="1385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5444"/>
              </a:lnTo>
              <a:lnTo>
                <a:pt x="1627877" y="1385444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98BE6A-36B5-4DCC-96C5-A32079157770}">
      <dsp:nvSpPr>
        <dsp:cNvPr id="0" name=""/>
        <dsp:cNvSpPr/>
      </dsp:nvSpPr>
      <dsp:spPr>
        <a:xfrm>
          <a:off x="2730196" y="2363259"/>
          <a:ext cx="1366541" cy="1273421"/>
        </a:xfrm>
        <a:custGeom>
          <a:avLst/>
          <a:gdLst/>
          <a:ahLst/>
          <a:cxnLst/>
          <a:rect l="0" t="0" r="0" b="0"/>
          <a:pathLst>
            <a:path>
              <a:moveTo>
                <a:pt x="1366541" y="0"/>
              </a:moveTo>
              <a:lnTo>
                <a:pt x="1366541" y="1273421"/>
              </a:lnTo>
              <a:lnTo>
                <a:pt x="0" y="1273421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3388E0-C6A1-48D0-A443-BF603F7D7A85}">
      <dsp:nvSpPr>
        <dsp:cNvPr id="0" name=""/>
        <dsp:cNvSpPr/>
      </dsp:nvSpPr>
      <dsp:spPr>
        <a:xfrm>
          <a:off x="2822635" y="2651"/>
          <a:ext cx="2548205" cy="2360608"/>
        </a:xfrm>
        <a:prstGeom prst="arc">
          <a:avLst>
            <a:gd name="adj1" fmla="val 13200000"/>
            <a:gd name="adj2" fmla="val 19200000"/>
          </a:avLst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0FC700-B32D-4008-B1AB-D66C19BA6684}">
      <dsp:nvSpPr>
        <dsp:cNvPr id="0" name=""/>
        <dsp:cNvSpPr/>
      </dsp:nvSpPr>
      <dsp:spPr>
        <a:xfrm>
          <a:off x="2822635" y="2651"/>
          <a:ext cx="2548205" cy="2360608"/>
        </a:xfrm>
        <a:prstGeom prst="arc">
          <a:avLst>
            <a:gd name="adj1" fmla="val 2400000"/>
            <a:gd name="adj2" fmla="val 8400000"/>
          </a:avLst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6D51AF-90C8-4F8A-BB5D-47877EFCE651}">
      <dsp:nvSpPr>
        <dsp:cNvPr id="0" name=""/>
        <dsp:cNvSpPr/>
      </dsp:nvSpPr>
      <dsp:spPr>
        <a:xfrm>
          <a:off x="1548532" y="427561"/>
          <a:ext cx="5096411" cy="1510789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Подраздел </a:t>
          </a:r>
          <a:r>
            <a:rPr lang="ru-RU" sz="2800" b="1" kern="1200" dirty="0" smtClean="0"/>
            <a:t>«Другие вопросы в области национальной экономики» </a:t>
          </a:r>
          <a:r>
            <a:rPr lang="ru-RU" sz="2800" kern="1200" dirty="0" smtClean="0"/>
            <a:t>– 681,8 тыс. руб.                       из них:</a:t>
          </a:r>
          <a:endParaRPr lang="ru-RU" sz="2800" kern="1200" dirty="0"/>
        </a:p>
      </dsp:txBody>
      <dsp:txXfrm>
        <a:off x="1548532" y="427561"/>
        <a:ext cx="5096411" cy="1510789"/>
      </dsp:txXfrm>
    </dsp:sp>
    <dsp:sp modelId="{3F665B6A-5A2C-4AB5-ADA4-D551FB44C303}">
      <dsp:nvSpPr>
        <dsp:cNvPr id="0" name=""/>
        <dsp:cNvSpPr/>
      </dsp:nvSpPr>
      <dsp:spPr>
        <a:xfrm>
          <a:off x="1494202" y="3680309"/>
          <a:ext cx="1404538" cy="1566475"/>
        </a:xfrm>
        <a:prstGeom prst="arc">
          <a:avLst>
            <a:gd name="adj1" fmla="val 13200000"/>
            <a:gd name="adj2" fmla="val 19200000"/>
          </a:avLst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2E62F7-80CB-44EB-BD10-AC0FF961F186}">
      <dsp:nvSpPr>
        <dsp:cNvPr id="0" name=""/>
        <dsp:cNvSpPr/>
      </dsp:nvSpPr>
      <dsp:spPr>
        <a:xfrm>
          <a:off x="1494202" y="3680309"/>
          <a:ext cx="1404538" cy="1566475"/>
        </a:xfrm>
        <a:prstGeom prst="arc">
          <a:avLst>
            <a:gd name="adj1" fmla="val 2400000"/>
            <a:gd name="adj2" fmla="val 8400000"/>
          </a:avLst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B3C68-E935-413F-B702-1288F57A2C03}">
      <dsp:nvSpPr>
        <dsp:cNvPr id="0" name=""/>
        <dsp:cNvSpPr/>
      </dsp:nvSpPr>
      <dsp:spPr>
        <a:xfrm>
          <a:off x="791933" y="3962275"/>
          <a:ext cx="2809076" cy="1002544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на выполнение кадастровых работ по установлению границ земельных участков направлено 236,1 тыс. руб.</a:t>
          </a:r>
          <a:endParaRPr lang="ru-RU" sz="1400" kern="1200" dirty="0"/>
        </a:p>
      </dsp:txBody>
      <dsp:txXfrm>
        <a:off x="791933" y="3962275"/>
        <a:ext cx="2809076" cy="1002544"/>
      </dsp:txXfrm>
    </dsp:sp>
    <dsp:sp modelId="{2925C99B-6482-413C-81E9-9B8B390C4589}">
      <dsp:nvSpPr>
        <dsp:cNvPr id="0" name=""/>
        <dsp:cNvSpPr/>
      </dsp:nvSpPr>
      <dsp:spPr>
        <a:xfrm>
          <a:off x="5505489" y="3425145"/>
          <a:ext cx="1826048" cy="2188826"/>
        </a:xfrm>
        <a:prstGeom prst="arc">
          <a:avLst>
            <a:gd name="adj1" fmla="val 13200000"/>
            <a:gd name="adj2" fmla="val 19200000"/>
          </a:avLst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42556-726C-4D14-9862-DCF34CD0B18A}">
      <dsp:nvSpPr>
        <dsp:cNvPr id="0" name=""/>
        <dsp:cNvSpPr/>
      </dsp:nvSpPr>
      <dsp:spPr>
        <a:xfrm>
          <a:off x="5505489" y="3425145"/>
          <a:ext cx="1826048" cy="2188826"/>
        </a:xfrm>
        <a:prstGeom prst="arc">
          <a:avLst>
            <a:gd name="adj1" fmla="val 2400000"/>
            <a:gd name="adj2" fmla="val 8400000"/>
          </a:avLst>
        </a:pr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044EF7-249A-4CAE-9501-F0A8BAD628A7}">
      <dsp:nvSpPr>
        <dsp:cNvPr id="0" name=""/>
        <dsp:cNvSpPr/>
      </dsp:nvSpPr>
      <dsp:spPr>
        <a:xfrm>
          <a:off x="4592465" y="3819134"/>
          <a:ext cx="3652096" cy="1400849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Субсидия на выделение земельных участков 378,8 тыс. руб.</a:t>
          </a:r>
          <a:endParaRPr lang="ru-RU" sz="1400" kern="1200" dirty="0"/>
        </a:p>
      </dsp:txBody>
      <dsp:txXfrm>
        <a:off x="4592465" y="3819134"/>
        <a:ext cx="3652096" cy="140084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6A0208-8A10-4036-BA70-1CEC8C2F4070}">
      <dsp:nvSpPr>
        <dsp:cNvPr id="0" name=""/>
        <dsp:cNvSpPr/>
      </dsp:nvSpPr>
      <dsp:spPr>
        <a:xfrm>
          <a:off x="979958" y="0"/>
          <a:ext cx="6153547" cy="615354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59C9B-BF15-4B1A-BD26-D0A6E96F0922}">
      <dsp:nvSpPr>
        <dsp:cNvPr id="0" name=""/>
        <dsp:cNvSpPr/>
      </dsp:nvSpPr>
      <dsp:spPr>
        <a:xfrm>
          <a:off x="4056731" y="615955"/>
          <a:ext cx="3999805" cy="10936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Пенсионное обеспечение </a:t>
          </a:r>
          <a:r>
            <a:rPr lang="ru-RU" sz="1800" kern="1200" dirty="0" smtClean="0"/>
            <a:t>(направлено 3 382,3 тыс. руб.)</a:t>
          </a:r>
          <a:endParaRPr lang="ru-RU" sz="1800" kern="1200" dirty="0"/>
        </a:p>
      </dsp:txBody>
      <dsp:txXfrm>
        <a:off x="4056731" y="615955"/>
        <a:ext cx="3999805" cy="1093696"/>
      </dsp:txXfrm>
    </dsp:sp>
    <dsp:sp modelId="{F42AFB33-9AC3-4CF1-AFCD-0A32776F1C51}">
      <dsp:nvSpPr>
        <dsp:cNvPr id="0" name=""/>
        <dsp:cNvSpPr/>
      </dsp:nvSpPr>
      <dsp:spPr>
        <a:xfrm>
          <a:off x="4056731" y="1846364"/>
          <a:ext cx="3999805" cy="10936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Социальное обеспечение </a:t>
          </a:r>
          <a:r>
            <a:rPr lang="ru-RU" sz="1800" kern="1200" dirty="0" smtClean="0"/>
            <a:t>населения (направлено 7 100,0тыс. руб.)</a:t>
          </a:r>
          <a:endParaRPr lang="ru-RU" sz="1800" kern="1200" dirty="0"/>
        </a:p>
      </dsp:txBody>
      <dsp:txXfrm>
        <a:off x="4056731" y="1846364"/>
        <a:ext cx="3999805" cy="1093696"/>
      </dsp:txXfrm>
    </dsp:sp>
    <dsp:sp modelId="{35F13C8A-6136-4EE3-8410-B4DD1DF2EEB9}">
      <dsp:nvSpPr>
        <dsp:cNvPr id="0" name=""/>
        <dsp:cNvSpPr/>
      </dsp:nvSpPr>
      <dsp:spPr>
        <a:xfrm>
          <a:off x="4056731" y="3076773"/>
          <a:ext cx="3999805" cy="10936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Охрана семьи и детства </a:t>
          </a:r>
          <a:r>
            <a:rPr lang="ru-RU" sz="1800" kern="1200" dirty="0" smtClean="0"/>
            <a:t>(направлено 10 372,2тыс. руб.)</a:t>
          </a:r>
          <a:endParaRPr lang="ru-RU" sz="1800" kern="1200" dirty="0"/>
        </a:p>
      </dsp:txBody>
      <dsp:txXfrm>
        <a:off x="4056731" y="3076773"/>
        <a:ext cx="3999805" cy="1093696"/>
      </dsp:txXfrm>
    </dsp:sp>
    <dsp:sp modelId="{7FD7A7BF-6211-4A5E-8572-C58C649EA197}">
      <dsp:nvSpPr>
        <dsp:cNvPr id="0" name=""/>
        <dsp:cNvSpPr/>
      </dsp:nvSpPr>
      <dsp:spPr>
        <a:xfrm>
          <a:off x="4056731" y="4307182"/>
          <a:ext cx="3999805" cy="10936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Другие вопросы в области социальной политики </a:t>
          </a:r>
          <a:r>
            <a:rPr lang="ru-RU" sz="1800" kern="1200" dirty="0" smtClean="0">
              <a:solidFill>
                <a:schemeClr val="tx1"/>
              </a:solidFill>
            </a:rPr>
            <a:t>(направлено 101,4 тыс. руб.)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4056731" y="4307182"/>
        <a:ext cx="3999805" cy="109369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BBC5F8-067C-4913-8BF6-67646A240275}">
      <dsp:nvSpPr>
        <dsp:cNvPr id="0" name=""/>
        <dsp:cNvSpPr/>
      </dsp:nvSpPr>
      <dsp:spPr>
        <a:xfrm>
          <a:off x="147541" y="72178"/>
          <a:ext cx="3077114" cy="1306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Социальное обеспечение населения 7 100,0т.р.</a:t>
          </a:r>
          <a:endParaRPr lang="ru-RU" sz="2300" kern="1200" dirty="0"/>
        </a:p>
      </dsp:txBody>
      <dsp:txXfrm>
        <a:off x="147541" y="72178"/>
        <a:ext cx="3077114" cy="1306164"/>
      </dsp:txXfrm>
    </dsp:sp>
    <dsp:sp modelId="{125E7D05-EB03-41F8-9A4C-5D241D8C1D39}">
      <dsp:nvSpPr>
        <dsp:cNvPr id="0" name=""/>
        <dsp:cNvSpPr/>
      </dsp:nvSpPr>
      <dsp:spPr>
        <a:xfrm>
          <a:off x="455253" y="1378343"/>
          <a:ext cx="243819" cy="932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2536"/>
              </a:lnTo>
              <a:lnTo>
                <a:pt x="243819" y="932536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F88B12-5F0C-4420-B30C-1A00F20FDB40}">
      <dsp:nvSpPr>
        <dsp:cNvPr id="0" name=""/>
        <dsp:cNvSpPr/>
      </dsp:nvSpPr>
      <dsp:spPr>
        <a:xfrm>
          <a:off x="699072" y="1657796"/>
          <a:ext cx="2883927" cy="1306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Возмещение расходов, связанных с предоставлением педагогическим работникам льгот по оплате жилищно-коммунальных услуг в сумме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6 693,0тыс. руб.</a:t>
          </a:r>
          <a:endParaRPr lang="ru-RU" sz="1300" kern="1200" dirty="0"/>
        </a:p>
      </dsp:txBody>
      <dsp:txXfrm>
        <a:off x="699072" y="1657796"/>
        <a:ext cx="2883927" cy="1306164"/>
      </dsp:txXfrm>
    </dsp:sp>
    <dsp:sp modelId="{FBCD18EB-53B9-4D62-8D67-1E4F1CB8D3A9}">
      <dsp:nvSpPr>
        <dsp:cNvPr id="0" name=""/>
        <dsp:cNvSpPr/>
      </dsp:nvSpPr>
      <dsp:spPr>
        <a:xfrm>
          <a:off x="455253" y="1378343"/>
          <a:ext cx="243819" cy="2518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8167"/>
              </a:lnTo>
              <a:lnTo>
                <a:pt x="243819" y="2518167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265878-70D7-4269-9A33-0F09E096E82B}">
      <dsp:nvSpPr>
        <dsp:cNvPr id="0" name=""/>
        <dsp:cNvSpPr/>
      </dsp:nvSpPr>
      <dsp:spPr>
        <a:xfrm>
          <a:off x="699072" y="3243428"/>
          <a:ext cx="2873813" cy="1306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Частичная компенсация оплаты жилищно-коммунальных расходов отдельным категориям специалистов, проживающих и работающих в сельской местности</a:t>
          </a:r>
          <a:r>
            <a:rPr lang="en-US" sz="1300" kern="1200" dirty="0" smtClean="0"/>
            <a:t> </a:t>
          </a:r>
          <a:r>
            <a:rPr lang="ru-RU" sz="1300" kern="1200" dirty="0" smtClean="0"/>
            <a:t>в сумме 407,0 тыс. руб.</a:t>
          </a:r>
          <a:endParaRPr lang="ru-RU" sz="1300" kern="1200" dirty="0"/>
        </a:p>
      </dsp:txBody>
      <dsp:txXfrm>
        <a:off x="699072" y="3243428"/>
        <a:ext cx="2873813" cy="1306164"/>
      </dsp:txXfrm>
    </dsp:sp>
    <dsp:sp modelId="{8083C8F6-224A-4DFD-B93E-3196B3334CD9}">
      <dsp:nvSpPr>
        <dsp:cNvPr id="0" name=""/>
        <dsp:cNvSpPr/>
      </dsp:nvSpPr>
      <dsp:spPr>
        <a:xfrm>
          <a:off x="4120424" y="72008"/>
          <a:ext cx="3448588" cy="1306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Охрана семьи и детства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10 372,2 т.р.</a:t>
          </a:r>
          <a:endParaRPr lang="ru-RU" sz="2300" kern="1200" dirty="0"/>
        </a:p>
      </dsp:txBody>
      <dsp:txXfrm>
        <a:off x="4120424" y="72008"/>
        <a:ext cx="3448588" cy="1306164"/>
      </dsp:txXfrm>
    </dsp:sp>
    <dsp:sp modelId="{44AAD331-BD0A-426A-BAD9-CBAF79C4F56F}">
      <dsp:nvSpPr>
        <dsp:cNvPr id="0" name=""/>
        <dsp:cNvSpPr/>
      </dsp:nvSpPr>
      <dsp:spPr>
        <a:xfrm>
          <a:off x="4465283" y="1378173"/>
          <a:ext cx="171112" cy="911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1023"/>
              </a:lnTo>
              <a:lnTo>
                <a:pt x="171112" y="911023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5A5D80-513F-4571-91C1-4E6703756502}">
      <dsp:nvSpPr>
        <dsp:cNvPr id="0" name=""/>
        <dsp:cNvSpPr/>
      </dsp:nvSpPr>
      <dsp:spPr>
        <a:xfrm>
          <a:off x="4636395" y="1636114"/>
          <a:ext cx="3615087" cy="1306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На вознаграждение, причитающееся приемному родителю и выплаты на содержание ребенка в семье опекуна и приемной семье за счет средств областного бюджета направлено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 5643,5тыс. руб.</a:t>
          </a:r>
          <a:endParaRPr lang="ru-RU" sz="1300" kern="1200" dirty="0"/>
        </a:p>
      </dsp:txBody>
      <dsp:txXfrm>
        <a:off x="4636395" y="1636114"/>
        <a:ext cx="3615087" cy="1306164"/>
      </dsp:txXfrm>
    </dsp:sp>
    <dsp:sp modelId="{B7FE7CEE-D406-4F2B-BB69-CCA40D0AA19A}">
      <dsp:nvSpPr>
        <dsp:cNvPr id="0" name=""/>
        <dsp:cNvSpPr/>
      </dsp:nvSpPr>
      <dsp:spPr>
        <a:xfrm>
          <a:off x="4465283" y="1378173"/>
          <a:ext cx="171112" cy="26379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7982"/>
              </a:lnTo>
              <a:lnTo>
                <a:pt x="171112" y="2637982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35CB9-D80F-4AED-A685-6A1DE8945EE3}">
      <dsp:nvSpPr>
        <dsp:cNvPr id="0" name=""/>
        <dsp:cNvSpPr/>
      </dsp:nvSpPr>
      <dsp:spPr>
        <a:xfrm>
          <a:off x="4636395" y="3268820"/>
          <a:ext cx="3606999" cy="14946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На обеспечение детей-сирот и детей, оставшихся без попечения родителей жилыми помещениями муниципального жилищного фонда по договорам социального найма за счет средств областного бюджета расходы составили в сумме 2 822,0тыс. руб.</a:t>
          </a:r>
          <a:endParaRPr lang="ru-RU" sz="1300" kern="1200" dirty="0"/>
        </a:p>
      </dsp:txBody>
      <dsp:txXfrm>
        <a:off x="4636395" y="3268820"/>
        <a:ext cx="3606999" cy="1494670"/>
      </dsp:txXfrm>
    </dsp:sp>
    <dsp:sp modelId="{FD399F61-0FD2-41B6-BCE1-33BB6B0250D3}">
      <dsp:nvSpPr>
        <dsp:cNvPr id="0" name=""/>
        <dsp:cNvSpPr/>
      </dsp:nvSpPr>
      <dsp:spPr>
        <a:xfrm>
          <a:off x="4465283" y="1378173"/>
          <a:ext cx="171112" cy="44775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77506"/>
              </a:lnTo>
              <a:lnTo>
                <a:pt x="171112" y="4477506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1E74D4-A6F3-4EEC-88DE-072D3CEC25CB}">
      <dsp:nvSpPr>
        <dsp:cNvPr id="0" name=""/>
        <dsp:cNvSpPr/>
      </dsp:nvSpPr>
      <dsp:spPr>
        <a:xfrm>
          <a:off x="4636395" y="5090031"/>
          <a:ext cx="3932098" cy="15312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Расходы по компенсации части платы, взимаемой за содержание детей в образовательных организациях, реализующих основную общеобразовательную программу дошкольного образования составили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1 872,3тыс. руб.</a:t>
          </a:r>
          <a:endParaRPr lang="ru-RU" sz="1300" kern="1200" dirty="0"/>
        </a:p>
      </dsp:txBody>
      <dsp:txXfrm>
        <a:off x="4636395" y="5090031"/>
        <a:ext cx="3932098" cy="1531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0.02419</cdr:x>
      <cdr:y>0.01163</cdr:y>
    </cdr:from>
    <cdr:to>
      <cdr:x>0.64516</cdr:x>
      <cdr:y>0.12791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6024" y="72008"/>
          <a:ext cx="554461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i="1" dirty="0" smtClean="0"/>
            <a:t>Расходы социальной направленности 342 223,5тыс. руб. или 72,2 % в общем объеме расходов</a:t>
          </a:r>
          <a:endParaRPr lang="ru-RU" sz="1600" b="1" i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0.63892</cdr:x>
      <cdr:y>0</cdr:y>
    </cdr:from>
    <cdr:to>
      <cdr:x>0.99092</cdr:x>
      <cdr:y>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5750950" y="187895"/>
          <a:ext cx="3168352" cy="597740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just"/>
          <a:r>
            <a:rPr lang="ru-RU" sz="105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      </a:t>
          </a:r>
          <a:r>
            <a:rPr lang="ru-RU" sz="1000" dirty="0" smtClean="0">
              <a:solidFill>
                <a:schemeClr val="dk1"/>
              </a:solidFill>
              <a:latin typeface="+mn-lt"/>
              <a:ea typeface="+mn-ea"/>
              <a:cs typeface="+mn-cs"/>
            </a:rPr>
            <a:t>Расходы </a:t>
          </a:r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на создание в общеобразовательных организациях, расположенных в сельской местности, условий для занятий физической культурой и спортом МКОУ СОШ  с. Н. </a:t>
          </a:r>
          <a:r>
            <a:rPr lang="ru-RU" sz="1000" dirty="0" err="1">
              <a:solidFill>
                <a:schemeClr val="dk1"/>
              </a:solidFill>
              <a:latin typeface="+mn-lt"/>
              <a:ea typeface="+mn-ea"/>
              <a:cs typeface="+mn-cs"/>
            </a:rPr>
            <a:t>Смаиль</a:t>
          </a:r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составили 2081,9 тыс. рублей. Расходы на выполнение предписаний надзорных органов и приведение зданий общеобразовательных организаций в соответствие с требованиями, предъявленными к безопасности во время эксплуатации за счет средств областного и районного бюджетов составили 250,0 тыс.рублей.  Ремонтные работы проведены в МКОУ СОШ с. Калинино: проведены работы по </a:t>
          </a:r>
          <a:r>
            <a:rPr lang="ru-RU" sz="1000" dirty="0" err="1">
              <a:solidFill>
                <a:schemeClr val="dk1"/>
              </a:solidFill>
              <a:latin typeface="+mn-lt"/>
              <a:ea typeface="+mn-ea"/>
              <a:cs typeface="+mn-cs"/>
            </a:rPr>
            <a:t>подшиву</a:t>
          </a:r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карниза крыши и ремонту полов.</a:t>
          </a:r>
        </a:p>
        <a:p xmlns:a="http://schemas.openxmlformats.org/drawingml/2006/main">
          <a:pPr algn="just"/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         За счет средств районного бюджета на ремонт общеобразовательных учреждений направлено 1728,5 тыс. рублей, из них:</a:t>
          </a:r>
        </a:p>
        <a:p xmlns:a="http://schemas.openxmlformats.org/drawingml/2006/main">
          <a:pPr algn="just"/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       - МКОУ СОШ с. Б. </a:t>
          </a:r>
          <a:r>
            <a:rPr lang="ru-RU" sz="1000" dirty="0" err="1">
              <a:solidFill>
                <a:schemeClr val="dk1"/>
              </a:solidFill>
              <a:latin typeface="+mn-lt"/>
              <a:ea typeface="+mn-ea"/>
              <a:cs typeface="+mn-cs"/>
            </a:rPr>
            <a:t>Китяк</a:t>
          </a:r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– 600,0 рублей, возведен гараж под школьный автобус;</a:t>
          </a:r>
        </a:p>
        <a:p xmlns:a="http://schemas.openxmlformats.org/drawingml/2006/main">
          <a:pPr algn="just"/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       - МКОУ ООШ с. Ст. Тушка – 300,0 тыс. рублей, проведен ремонт системы отопления;</a:t>
          </a:r>
        </a:p>
        <a:p xmlns:a="http://schemas.openxmlformats.org/drawingml/2006/main">
          <a:pPr algn="just"/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       - МКОУ СОШ с. Рожки – 266,9 тыс. рублей, проведены ремонтные работы системы отопления и пола;</a:t>
          </a:r>
        </a:p>
        <a:p xmlns:a="http://schemas.openxmlformats.org/drawingml/2006/main">
          <a:pPr algn="just"/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       - МКОУ ООШ д. Арык – 249,7 тыс. рублей, заменены оконные блоки;</a:t>
          </a:r>
        </a:p>
        <a:p xmlns:a="http://schemas.openxmlformats.org/drawingml/2006/main">
          <a:pPr algn="just"/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       - МКОУ ООШ д. </a:t>
          </a:r>
          <a:r>
            <a:rPr lang="ru-RU" sz="1000" dirty="0" err="1">
              <a:solidFill>
                <a:schemeClr val="dk1"/>
              </a:solidFill>
              <a:latin typeface="+mn-lt"/>
              <a:ea typeface="+mn-ea"/>
              <a:cs typeface="+mn-cs"/>
            </a:rPr>
            <a:t>Кинерь</a:t>
          </a:r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– 120,0 тыс. рублей, заменены оконные блоки;</a:t>
          </a:r>
        </a:p>
        <a:p xmlns:a="http://schemas.openxmlformats.org/drawingml/2006/main">
          <a:pPr algn="just"/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       - МКОУ СОШ с. Калинино – 99,8 тыс. рублей, проведен ремонт воздушных линий;</a:t>
          </a:r>
        </a:p>
        <a:p xmlns:a="http://schemas.openxmlformats.org/drawingml/2006/main">
          <a:pPr algn="just"/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       - МКОУ СОШ №2 г. </a:t>
          </a:r>
          <a:r>
            <a:rPr lang="ru-RU" sz="1000" dirty="0" err="1">
              <a:solidFill>
                <a:schemeClr val="dk1"/>
              </a:solidFill>
              <a:latin typeface="+mn-lt"/>
              <a:ea typeface="+mn-ea"/>
              <a:cs typeface="+mn-cs"/>
            </a:rPr>
            <a:t>Малмыж</a:t>
          </a:r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– 50,0 тыс. рублей, проведен ремонт крыши котельной;</a:t>
          </a:r>
        </a:p>
        <a:p xmlns:a="http://schemas.openxmlformats.org/drawingml/2006/main">
          <a:pPr algn="just"/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       - МКОУ СОШ д. Ст. </a:t>
          </a:r>
          <a:r>
            <a:rPr lang="ru-RU" sz="1000" dirty="0" err="1">
              <a:solidFill>
                <a:schemeClr val="dk1"/>
              </a:solidFill>
              <a:latin typeface="+mn-lt"/>
              <a:ea typeface="+mn-ea"/>
              <a:cs typeface="+mn-cs"/>
            </a:rPr>
            <a:t>Буртек</a:t>
          </a:r>
          <a:r>
            <a:rPr lang="ru-RU" sz="1000" dirty="0">
              <a:solidFill>
                <a:schemeClr val="dk1"/>
              </a:solidFill>
              <a:latin typeface="+mn-lt"/>
              <a:ea typeface="+mn-ea"/>
              <a:cs typeface="+mn-cs"/>
            </a:rPr>
            <a:t> – 42,0 тыс. рублей, проведены работы по замене электропроводки.</a:t>
          </a:r>
        </a:p>
      </cdr:txBody>
    </cdr:sp>
  </cdr:relSizeAnchor>
  <cdr:relSizeAnchor xmlns:cdr="http://schemas.openxmlformats.org/drawingml/2006/chartDrawing">
    <cdr:from>
      <cdr:x>0.048</cdr:x>
      <cdr:y>0.78303</cdr:y>
    </cdr:from>
    <cdr:to>
      <cdr:x>0.6</cdr:x>
      <cdr:y>0.95169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2048" y="4680520"/>
          <a:ext cx="4968552" cy="10081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i="1" dirty="0" smtClean="0"/>
            <a:t>На финансирование расходов по разделу 0700 «Образование» направлено 282 708,8 тыс. руб. </a:t>
          </a:r>
          <a:endParaRPr lang="ru-RU" sz="2000" b="1" i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063CE-22C0-439F-96C4-DA1CA05A484B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B2F7DC-BD71-4F89-B36C-0CD00ACD0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0230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99,1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2F7DC-BD71-4F89-B36C-0CD00ACD0BC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B2F7DC-BD71-4F89-B36C-0CD00ACD0BC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311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5A43FAE-1B81-48F9-9E00-65A12E21C346}" type="datetimeFigureOut">
              <a:rPr lang="ru-RU" smtClean="0"/>
              <a:pPr/>
              <a:t>15.07.2020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0EF4A69-1BFE-4ABE-835F-71BDE5E5FA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4624"/>
            <a:ext cx="8856984" cy="6696743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Отчет </a:t>
            </a:r>
            <a:r>
              <a:rPr lang="ru-RU" sz="6000" b="1" dirty="0">
                <a:solidFill>
                  <a:schemeClr val="accent2">
                    <a:lumMod val="75000"/>
                  </a:schemeClr>
                </a:solidFill>
              </a:rPr>
              <a:t>об исполнении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бюджета </a:t>
            </a:r>
            <a:r>
              <a:rPr lang="ru-RU" sz="6000" b="1" dirty="0">
                <a:solidFill>
                  <a:schemeClr val="accent2">
                    <a:lumMod val="75000"/>
                  </a:schemeClr>
                </a:solidFill>
              </a:rPr>
              <a:t>Малмыжского муниципального района </a:t>
            </a: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за 2019 год</a:t>
            </a:r>
            <a:r>
              <a:rPr lang="ru-RU" sz="6000" b="1" smtClean="0">
                <a:solidFill>
                  <a:srgbClr val="00B050"/>
                </a:solidFill>
              </a:rPr>
              <a:t/>
            </a:r>
            <a:br>
              <a:rPr lang="ru-RU" sz="6000" b="1" smtClean="0">
                <a:solidFill>
                  <a:srgbClr val="00B050"/>
                </a:solidFill>
              </a:rPr>
            </a:br>
            <a:r>
              <a:rPr lang="ru-RU" sz="6000" b="1" smtClean="0">
                <a:solidFill>
                  <a:srgbClr val="00B050"/>
                </a:solidFill>
              </a:rPr>
              <a:t>проект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6669359"/>
            <a:ext cx="6400800" cy="1672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controls>
      <p:control spid="1043" name="SapphireHiddenControl" r:id="rId2" imgW="6095880" imgH="4067280"/>
    </p:controls>
    <p:extLst>
      <p:ext uri="{BB962C8B-B14F-4D97-AF65-F5344CB8AC3E}">
        <p14:creationId xmlns="" xmlns:p14="http://schemas.microsoft.com/office/powerpoint/2010/main" val="182955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663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30432023"/>
              </p:ext>
            </p:extLst>
          </p:nvPr>
        </p:nvGraphicFramePr>
        <p:xfrm>
          <a:off x="0" y="169002"/>
          <a:ext cx="9144002" cy="656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800"/>
                <a:gridCol w="1224136"/>
                <a:gridCol w="1152128"/>
                <a:gridCol w="792088"/>
                <a:gridCol w="1080120"/>
                <a:gridCol w="864096"/>
                <a:gridCol w="1259634"/>
              </a:tblGrid>
              <a:tr h="9738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Наименование доходов бюджетов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Уточненный план на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2019 </a:t>
                      </a: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Исполнено за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2019 </a:t>
                      </a: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% от плана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Исполнено за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2018 </a:t>
                      </a:r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Рост (снижение) поступлений в 2019 году к  2018 году</a:t>
                      </a:r>
                    </a:p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855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В %</a:t>
                      </a:r>
                      <a:endParaRPr kumimoji="0" lang="ru-RU" sz="1200" b="0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в </a:t>
                      </a:r>
                      <a:r>
                        <a:rPr kumimoji="0"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сумме</a:t>
                      </a:r>
                      <a:endParaRPr kumimoji="0" lang="ru-RU" sz="1200" b="0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8140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Неналоговые доходы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36 982,9</a:t>
                      </a:r>
                      <a:endParaRPr lang="ru-RU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37 020,5</a:t>
                      </a:r>
                      <a:endParaRPr lang="ru-RU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100,1</a:t>
                      </a:r>
                      <a:endParaRPr lang="ru-RU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38 318,9</a:t>
                      </a:r>
                      <a:endParaRPr lang="ru-RU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96,6</a:t>
                      </a:r>
                      <a:endParaRPr lang="ru-RU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-1 298,4</a:t>
                      </a:r>
                      <a:endParaRPr lang="ru-RU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Аренда земли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r>
                        <a:rPr lang="ru-RU" sz="1400" baseline="0" dirty="0" smtClean="0"/>
                        <a:t> 332,6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2 409,3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103,3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2 279,5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105,7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129,8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4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Аренда имущества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4 805,7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4 805,7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r>
                        <a:rPr lang="ru-RU" sz="1400" baseline="0" dirty="0" smtClean="0"/>
                        <a:t> 798,0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889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Плата за негативное воздействие на окружающую среду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666,6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666,5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86,1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774,1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580,4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3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26 092,1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26 036,3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99,8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</a:t>
                      </a:r>
                      <a:r>
                        <a:rPr lang="ru-RU" sz="1400" baseline="0" dirty="0" smtClean="0"/>
                        <a:t> 063</a:t>
                      </a:r>
                      <a:r>
                        <a:rPr lang="ru-RU" sz="1400" dirty="0" smtClean="0"/>
                        <a:t>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99,9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-27,2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49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компенсации</a:t>
                      </a:r>
                      <a:r>
                        <a:rPr lang="ru-RU" sz="1600" baseline="0" dirty="0" smtClean="0"/>
                        <a:t> затрат государства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1 557,6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1 558,7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r>
                        <a:rPr lang="ru-RU" sz="1400" baseline="0" dirty="0" smtClean="0"/>
                        <a:t> 602,9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97,2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-44,2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01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продажи</a:t>
                      </a:r>
                      <a:r>
                        <a:rPr lang="ru-RU" sz="1600" baseline="0" dirty="0" smtClean="0"/>
                        <a:t> имущества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74,5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74,5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148,5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-74,0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5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продажи земли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301,1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301,1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1 092,4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-791,3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36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Штрафы, санкции, возмещение ущерба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1 120,4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1 127,6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r>
                        <a:rPr lang="ru-RU" sz="1400" baseline="0" dirty="0" smtClean="0"/>
                        <a:t> 936,8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58,2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-809,2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548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/>
              <a:t>Динамика недоимки </a:t>
            </a:r>
            <a:endParaRPr lang="ru-RU" sz="4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87709950"/>
              </p:ext>
            </p:extLst>
          </p:nvPr>
        </p:nvGraphicFramePr>
        <p:xfrm>
          <a:off x="107950" y="981075"/>
          <a:ext cx="8928100" cy="5761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3213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3600" dirty="0" smtClean="0"/>
              <a:t>Динамика недоимки по налоговым и неналоговым платежам</a:t>
            </a:r>
            <a:endParaRPr lang="ru-RU" sz="3600" dirty="0"/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40667952"/>
              </p:ext>
            </p:extLst>
          </p:nvPr>
        </p:nvGraphicFramePr>
        <p:xfrm>
          <a:off x="457200" y="1600200"/>
          <a:ext cx="8229600" cy="4686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036496" cy="657225"/>
          </a:xfrm>
        </p:spPr>
        <p:txBody>
          <a:bodyPr/>
          <a:lstStyle/>
          <a:p>
            <a:r>
              <a:rPr lang="ru-RU" sz="3600" dirty="0" smtClean="0"/>
              <a:t>Недоимка по неналоговым платежам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20739332"/>
              </p:ext>
            </p:extLst>
          </p:nvPr>
        </p:nvGraphicFramePr>
        <p:xfrm>
          <a:off x="179512" y="764704"/>
          <a:ext cx="8856984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355678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6409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Бюджет Малмыжского района  по расходам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 за </a:t>
            </a:r>
            <a:r>
              <a:rPr lang="ru-RU" sz="2800" b="1" dirty="0" smtClean="0">
                <a:solidFill>
                  <a:schemeClr val="tx1"/>
                </a:solidFill>
              </a:rPr>
              <a:t>2019 </a:t>
            </a:r>
            <a:r>
              <a:rPr lang="ru-RU" sz="2800" b="1" dirty="0">
                <a:solidFill>
                  <a:schemeClr val="tx1"/>
                </a:solidFill>
              </a:rPr>
              <a:t>год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76064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611648" y="1248009"/>
            <a:ext cx="3816424" cy="1872208"/>
          </a:xfrm>
          <a:prstGeom prst="round2Same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План</a:t>
            </a: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47</a:t>
            </a:r>
            <a:r>
              <a:rPr lang="ru-RU" sz="3200" dirty="0" smtClean="0">
                <a:solidFill>
                  <a:schemeClr val="tx1"/>
                </a:solidFill>
              </a:rPr>
              <a:t>7 690,0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тыс. руб.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4932040" y="4653136"/>
            <a:ext cx="3816424" cy="1872208"/>
          </a:xfrm>
          <a:prstGeom prst="round2Same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Факт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473 971,7тыс. руб.</a:t>
            </a:r>
          </a:p>
        </p:txBody>
      </p:sp>
      <p:sp>
        <p:nvSpPr>
          <p:cNvPr id="8" name="Блок-схема: решение 7"/>
          <p:cNvSpPr/>
          <p:nvPr/>
        </p:nvSpPr>
        <p:spPr>
          <a:xfrm rot="20328808">
            <a:off x="2219581" y="3067101"/>
            <a:ext cx="5009612" cy="1683352"/>
          </a:xfrm>
          <a:prstGeom prst="flowChartDecision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Процент исполнения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99,2 %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889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1353867" y="188640"/>
            <a:ext cx="6357982" cy="2857520"/>
          </a:xfrm>
          <a:prstGeom prst="downArrow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На реализацию муниципальных программ направлено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одним скругленным углом 2"/>
          <p:cNvSpPr/>
          <p:nvPr/>
        </p:nvSpPr>
        <p:spPr>
          <a:xfrm>
            <a:off x="2389718" y="3046160"/>
            <a:ext cx="4286280" cy="1143008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472 816,3 </a:t>
            </a:r>
            <a:r>
              <a:rPr lang="ru-RU" sz="2400" b="1" dirty="0" smtClean="0">
                <a:solidFill>
                  <a:schemeClr val="tx1"/>
                </a:solidFill>
              </a:rPr>
              <a:t>тыс. рублей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ли</a:t>
            </a:r>
            <a:r>
              <a:rPr lang="ru-RU" sz="2800" b="1" dirty="0" smtClean="0">
                <a:solidFill>
                  <a:schemeClr val="tx1"/>
                </a:solidFill>
              </a:rPr>
              <a:t> 9</a:t>
            </a:r>
            <a:r>
              <a:rPr lang="en-US" sz="2800" b="1" dirty="0" smtClean="0">
                <a:solidFill>
                  <a:schemeClr val="tx1"/>
                </a:solidFill>
              </a:rPr>
              <a:t>8,6</a:t>
            </a:r>
            <a:r>
              <a:rPr lang="ru-RU" sz="2800" b="1" dirty="0" smtClean="0">
                <a:solidFill>
                  <a:schemeClr val="tx1"/>
                </a:solidFill>
              </a:rPr>
              <a:t> %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5373216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Задолженность по заработной плате с начислениями сложилась в сумме 11474,4тыс. руб., из них 3958,4 тыс. руб. в рамках субвенции из областного бюджета.</a:t>
            </a:r>
            <a:endParaRPr lang="ru-RU" sz="2400" b="1" i="1" dirty="0"/>
          </a:p>
        </p:txBody>
      </p:sp>
    </p:spTree>
    <p:extLst>
      <p:ext uri="{BB962C8B-B14F-4D97-AF65-F5344CB8AC3E}">
        <p14:creationId xmlns="" xmlns:p14="http://schemas.microsoft.com/office/powerpoint/2010/main" val="405834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96944" cy="10081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tx1"/>
                </a:solidFill>
              </a:rPr>
              <a:t>Отраслевая структура расходов района за </a:t>
            </a:r>
            <a:r>
              <a:rPr lang="ru-RU" sz="2800" b="1" dirty="0" smtClean="0">
                <a:solidFill>
                  <a:schemeClr val="tx1"/>
                </a:solidFill>
              </a:rPr>
              <a:t>2019 </a:t>
            </a:r>
            <a:r>
              <a:rPr lang="ru-RU" sz="2800" b="1" dirty="0">
                <a:solidFill>
                  <a:schemeClr val="tx1"/>
                </a:solidFill>
              </a:rPr>
              <a:t>год в разрезе источников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47851821"/>
              </p:ext>
            </p:extLst>
          </p:nvPr>
        </p:nvGraphicFramePr>
        <p:xfrm>
          <a:off x="179388" y="1124744"/>
          <a:ext cx="8569325" cy="5400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420"/>
                <a:gridCol w="792088"/>
                <a:gridCol w="1872208"/>
                <a:gridCol w="1656184"/>
                <a:gridCol w="1584425"/>
              </a:tblGrid>
              <a:tr h="82375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Наименование показателя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Раздел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Утверждено сводной бюджетной росписью </a:t>
                      </a:r>
                    </a:p>
                    <a:p>
                      <a:pPr algn="ctr"/>
                      <a:r>
                        <a:rPr lang="ru-RU" sz="1200" dirty="0" smtClean="0"/>
                        <a:t>(тыс. руб.)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Исполнено </a:t>
                      </a:r>
                    </a:p>
                    <a:p>
                      <a:pPr algn="ctr"/>
                      <a:r>
                        <a:rPr lang="ru-RU" sz="1200" dirty="0" smtClean="0"/>
                        <a:t>(тыс. руб.)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Процент исполнения (%)</a:t>
                      </a:r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Общегосударственные</a:t>
                      </a:r>
                      <a:r>
                        <a:rPr lang="ru-RU" sz="1400" baseline="0" dirty="0" smtClean="0"/>
                        <a:t> вопросы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0100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37 274,4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36 991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оборона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0200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1 644,6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1 644,6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безопасность и правоохранительная деятельность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0300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1 079,2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1 078,4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экономика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0400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47 714,3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45 908,1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r>
                        <a:rPr lang="en-US" dirty="0" smtClean="0"/>
                        <a:t>6,</a:t>
                      </a:r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Образование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0700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283 595,9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282 708,8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Культура и кинематография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0800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38 987,5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38 558,8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98,</a:t>
                      </a:r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Социальная политика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21 071,5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20 955,9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 культура </a:t>
                      </a:r>
                      <a:r>
                        <a:rPr lang="ru-RU" sz="1400" baseline="0" dirty="0" smtClean="0"/>
                        <a:t>и спорт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Межбюджетные</a:t>
                      </a:r>
                      <a:r>
                        <a:rPr lang="ru-RU" sz="1400" baseline="0" dirty="0" smtClean="0"/>
                        <a:t> трансферты общего характера бюджетам бюджетной системы РФ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1400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46 222,5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46 026,0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ВСЕГО</a:t>
                      </a:r>
                      <a:r>
                        <a:rPr lang="ru-RU" sz="1400" baseline="0" dirty="0" smtClean="0"/>
                        <a:t> РАСХОДОВ: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477 690,0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473 971,7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881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r>
              <a:rPr lang="ru-RU" sz="2800" dirty="0" smtClean="0"/>
              <a:t>Функциональная структура расходов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96594633"/>
              </p:ext>
            </p:extLst>
          </p:nvPr>
        </p:nvGraphicFramePr>
        <p:xfrm>
          <a:off x="107504" y="620688"/>
          <a:ext cx="8928992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68891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05273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900" b="1" dirty="0">
                <a:solidFill>
                  <a:schemeClr val="tx1"/>
                </a:solidFill>
              </a:rPr>
              <a:t>Кассовый расход в разрезе КОСГУ бюджетной классификации</a:t>
            </a:r>
            <a:endParaRPr lang="ru-RU" sz="29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50446608"/>
              </p:ext>
            </p:extLst>
          </p:nvPr>
        </p:nvGraphicFramePr>
        <p:xfrm>
          <a:off x="179388" y="620688"/>
          <a:ext cx="8785100" cy="6121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30348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907"/>
            <a:ext cx="8568952" cy="733797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Общегосударственные вопросы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0291505"/>
              </p:ext>
            </p:extLst>
          </p:nvPr>
        </p:nvGraphicFramePr>
        <p:xfrm>
          <a:off x="107504" y="692696"/>
          <a:ext cx="8856984" cy="60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96097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52679190"/>
              </p:ext>
            </p:extLst>
          </p:nvPr>
        </p:nvGraphicFramePr>
        <p:xfrm>
          <a:off x="304800" y="214290"/>
          <a:ext cx="86868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58477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476672"/>
            <a:ext cx="3357586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chemeClr val="tx1"/>
                </a:solidFill>
              </a:rPr>
              <a:t>Национальная оборона</a:t>
            </a:r>
            <a:endParaRPr lang="ru-RU" sz="2000" b="1" u="sng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217222" y="476672"/>
            <a:ext cx="3357586" cy="12144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chemeClr val="tx1"/>
                </a:solidFill>
              </a:rPr>
              <a:t>Национальная безопасность и правоохранительная деятельность</a:t>
            </a:r>
            <a:endParaRPr lang="ru-RU" sz="2000" b="1" u="sng" dirty="0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465241" y="3322637"/>
            <a:ext cx="6285750" cy="70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0" name="Picture 4" descr="http://last24.info/pictures/112008/9/1402037477_1362909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786322"/>
            <a:ext cx="4000528" cy="207167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00034" y="1916832"/>
            <a:ext cx="3286148" cy="28694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 данном разделе отражены расходы  на реализацию полномочий по осуществлению  первичного воинского учета  на территориях где отсутствуют военные комиссариаты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1 644,6тыс.руб.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8064" y="1916832"/>
            <a:ext cx="3495902" cy="28694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Расходы осуществлены в рамках целевой программы «Обеспечение безопасности  и жизнедеятельности населения Малмыжского района» и направлены на содержание едино дежурно-диспетчерской службы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1 078,4 тыс.руб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766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0"/>
            <a:ext cx="9108504" cy="11049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 smtClean="0"/>
              <a:t>Национальная экономика (45 908,1 тыс. руб. или 96,2% к плану)</a:t>
            </a: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91306335"/>
              </p:ext>
            </p:extLst>
          </p:nvPr>
        </p:nvGraphicFramePr>
        <p:xfrm>
          <a:off x="179512" y="980728"/>
          <a:ext cx="8964488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545792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1340768"/>
          </a:xfrm>
        </p:spPr>
        <p:txBody>
          <a:bodyPr/>
          <a:lstStyle/>
          <a:p>
            <a:r>
              <a:rPr lang="ru-RU" sz="3200" dirty="0"/>
              <a:t>Национальная экономика </a:t>
            </a:r>
            <a:r>
              <a:rPr lang="ru-RU" sz="3200" dirty="0" smtClean="0"/>
              <a:t>(45 908,1тыс</a:t>
            </a:r>
            <a:r>
              <a:rPr lang="ru-RU" sz="3200" dirty="0"/>
              <a:t>. руб. или </a:t>
            </a:r>
            <a:r>
              <a:rPr lang="ru-RU" sz="3200" dirty="0" smtClean="0"/>
              <a:t>96,2% </a:t>
            </a:r>
            <a:r>
              <a:rPr lang="ru-RU" sz="3200" dirty="0"/>
              <a:t>к плану)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В 2019 году в целях создания условий для предоставления транспортных услуг населению в границах Малмыжского района по подразделу </a:t>
            </a:r>
            <a:r>
              <a:rPr lang="ru-RU" sz="4000" b="1" i="1" dirty="0" smtClean="0">
                <a:solidFill>
                  <a:schemeClr val="tx1"/>
                </a:solidFill>
              </a:rPr>
              <a:t>«ТРАНСПОРТ» освоено 2 438,8 тыс. рублей.</a:t>
            </a:r>
            <a:endParaRPr lang="ru-RU" sz="4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7141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2" y="0"/>
            <a:ext cx="9140627" cy="11247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/>
              <a:t>Национальная экономика </a:t>
            </a:r>
            <a:r>
              <a:rPr lang="ru-RU" sz="3200" dirty="0" smtClean="0"/>
              <a:t>(45 908,1тыс</a:t>
            </a:r>
            <a:r>
              <a:rPr lang="ru-RU" sz="3200" dirty="0"/>
              <a:t>. руб. или </a:t>
            </a:r>
            <a:r>
              <a:rPr lang="ru-RU" sz="3200" dirty="0" smtClean="0"/>
              <a:t>96,2% </a:t>
            </a:r>
            <a:r>
              <a:rPr lang="ru-RU" sz="3200" dirty="0"/>
              <a:t>к плану)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9144855"/>
              </p:ext>
            </p:extLst>
          </p:nvPr>
        </p:nvGraphicFramePr>
        <p:xfrm>
          <a:off x="107950" y="1052513"/>
          <a:ext cx="8928100" cy="568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64288" y="4797151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из них</a:t>
            </a:r>
            <a:endParaRPr lang="ru-RU" sz="1400" b="1" dirty="0"/>
          </a:p>
        </p:txBody>
      </p:sp>
    </p:spTree>
    <p:extLst>
      <p:ext uri="{BB962C8B-B14F-4D97-AF65-F5344CB8AC3E}">
        <p14:creationId xmlns="" xmlns:p14="http://schemas.microsoft.com/office/powerpoint/2010/main" val="1700987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0527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/>
              <a:t>Национальная экономика </a:t>
            </a:r>
            <a:r>
              <a:rPr lang="ru-RU" sz="3200" dirty="0" smtClean="0"/>
              <a:t>(45 908,1тыс</a:t>
            </a:r>
            <a:r>
              <a:rPr lang="ru-RU" sz="3200" dirty="0"/>
              <a:t>. руб. или </a:t>
            </a:r>
            <a:r>
              <a:rPr lang="ru-RU" sz="3200" dirty="0" smtClean="0"/>
              <a:t>96,2% </a:t>
            </a:r>
            <a:r>
              <a:rPr lang="ru-RU" sz="3200" dirty="0"/>
              <a:t>к плану)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28577827"/>
              </p:ext>
            </p:extLst>
          </p:nvPr>
        </p:nvGraphicFramePr>
        <p:xfrm>
          <a:off x="107504" y="1124744"/>
          <a:ext cx="903649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27344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52928" cy="792088"/>
          </a:xfrm>
        </p:spPr>
        <p:txBody>
          <a:bodyPr/>
          <a:lstStyle/>
          <a:p>
            <a:r>
              <a:rPr lang="ru-RU" dirty="0" smtClean="0"/>
              <a:t>Образование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89002413"/>
              </p:ext>
            </p:extLst>
          </p:nvPr>
        </p:nvGraphicFramePr>
        <p:xfrm>
          <a:off x="35496" y="692696"/>
          <a:ext cx="9000999" cy="5977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31885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Культура и кинематография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15044257"/>
              </p:ext>
            </p:extLst>
          </p:nvPr>
        </p:nvGraphicFramePr>
        <p:xfrm>
          <a:off x="35496" y="908720"/>
          <a:ext cx="6696744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732240" y="908720"/>
            <a:ext cx="2411760" cy="58326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      </a:t>
            </a:r>
            <a:r>
              <a:rPr lang="ru-RU" sz="1300" dirty="0" smtClean="0"/>
              <a:t>На </a:t>
            </a:r>
            <a:r>
              <a:rPr lang="ru-RU" sz="1300" dirty="0"/>
              <a:t>поддержку отрасли культуры направлено 386,7 тыс. рублей. МКУК «</a:t>
            </a:r>
            <a:r>
              <a:rPr lang="ru-RU" sz="1300" dirty="0" err="1"/>
              <a:t>Малмыжская</a:t>
            </a:r>
            <a:r>
              <a:rPr lang="ru-RU" sz="1300" dirty="0"/>
              <a:t> ЦБС» приобретены жесткие и сетевые диски, книги, многофункциональная установка. </a:t>
            </a:r>
            <a:endParaRPr lang="ru-RU" sz="1300" dirty="0" smtClean="0"/>
          </a:p>
          <a:p>
            <a:pPr algn="just"/>
            <a:r>
              <a:rPr lang="ru-RU" sz="1300" dirty="0" smtClean="0"/>
              <a:t>    </a:t>
            </a:r>
          </a:p>
          <a:p>
            <a:pPr algn="just"/>
            <a:r>
              <a:rPr lang="ru-RU" sz="1300" dirty="0" smtClean="0"/>
              <a:t>На </a:t>
            </a:r>
            <a:r>
              <a:rPr lang="ru-RU" sz="1300" dirty="0"/>
              <a:t>проведение праздника «Сабантуй» и «Ярмарка Казанская» направлено     </a:t>
            </a:r>
            <a:r>
              <a:rPr lang="ru-RU" sz="1300" dirty="0" smtClean="0"/>
              <a:t>581,6 </a:t>
            </a:r>
            <a:r>
              <a:rPr lang="ru-RU" sz="1300" dirty="0"/>
              <a:t>тыс. рублей. </a:t>
            </a:r>
            <a:endParaRPr lang="ru-RU" sz="1300" dirty="0" smtClean="0"/>
          </a:p>
          <a:p>
            <a:pPr algn="just"/>
            <a:r>
              <a:rPr lang="ru-RU" sz="1300" dirty="0"/>
              <a:t> </a:t>
            </a:r>
            <a:r>
              <a:rPr lang="ru-RU" sz="1300" dirty="0" smtClean="0"/>
              <a:t>  </a:t>
            </a:r>
          </a:p>
          <a:p>
            <a:pPr algn="just"/>
            <a:r>
              <a:rPr lang="ru-RU" sz="1300" dirty="0" smtClean="0"/>
              <a:t>   Расходы </a:t>
            </a:r>
            <a:r>
              <a:rPr lang="ru-RU" sz="1300" dirty="0"/>
              <a:t>за прокат фильмов </a:t>
            </a:r>
            <a:r>
              <a:rPr lang="ru-RU" sz="1300" dirty="0" smtClean="0"/>
              <a:t>составили</a:t>
            </a:r>
          </a:p>
          <a:p>
            <a:pPr algn="just"/>
            <a:r>
              <a:rPr lang="ru-RU" sz="1300" dirty="0" smtClean="0"/>
              <a:t> 1 580,5тыс</a:t>
            </a:r>
            <a:r>
              <a:rPr lang="ru-RU" sz="1300" dirty="0"/>
              <a:t>. руб</a:t>
            </a:r>
            <a:r>
              <a:rPr lang="ru-RU" sz="1300" dirty="0" smtClean="0"/>
              <a:t>.</a:t>
            </a:r>
            <a:endParaRPr lang="ru-RU" sz="1300" dirty="0"/>
          </a:p>
          <a:p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76470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38 558,8 тыс. руб.</a:t>
            </a:r>
            <a:endParaRPr lang="ru-RU" sz="2800" b="1" i="1" dirty="0"/>
          </a:p>
        </p:txBody>
      </p:sp>
    </p:spTree>
    <p:extLst>
      <p:ext uri="{BB962C8B-B14F-4D97-AF65-F5344CB8AC3E}">
        <p14:creationId xmlns="" xmlns:p14="http://schemas.microsoft.com/office/powerpoint/2010/main" val="245303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sz="4400" dirty="0" smtClean="0"/>
              <a:t>Социальная политика</a:t>
            </a:r>
            <a:endParaRPr lang="ru-RU" sz="44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01274234"/>
              </p:ext>
            </p:extLst>
          </p:nvPr>
        </p:nvGraphicFramePr>
        <p:xfrm>
          <a:off x="0" y="620688"/>
          <a:ext cx="9036496" cy="6153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3958" y="764704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Расходы по разделу 1000 «Социальная политика» составили 20 955,9 тыс. руб., в том числе:</a:t>
            </a:r>
            <a:endParaRPr lang="ru-RU" sz="2000" b="1" i="1" dirty="0"/>
          </a:p>
        </p:txBody>
      </p:sp>
    </p:spTree>
    <p:extLst>
      <p:ext uri="{BB962C8B-B14F-4D97-AF65-F5344CB8AC3E}">
        <p14:creationId xmlns="" xmlns:p14="http://schemas.microsoft.com/office/powerpoint/2010/main" val="30100716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1547290596"/>
              </p:ext>
            </p:extLst>
          </p:nvPr>
        </p:nvGraphicFramePr>
        <p:xfrm>
          <a:off x="107504" y="188640"/>
          <a:ext cx="878497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5547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Физическая культура и спорт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2855"/>
            <a:ext cx="4536504" cy="3619551"/>
          </a:xfrm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3596633829"/>
              </p:ext>
            </p:extLst>
          </p:nvPr>
        </p:nvGraphicFramePr>
        <p:xfrm>
          <a:off x="4572000" y="1484784"/>
          <a:ext cx="446449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55428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45719"/>
          </a:xfrm>
        </p:spPr>
        <p:txBody>
          <a:bodyPr/>
          <a:lstStyle/>
          <a:p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8856984" cy="626469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течение года в решение районной Думы «Об утверждении бюджета муниципального образования Малмыжский муниципальный район Кировской области на 2019 год и плановый период 2020 и 2021 годов» внесено  4 изменений, в результате которых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564904"/>
            <a:ext cx="2736304" cy="115212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ДОХОДЫ (первоначальный план)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440 148,7 тыс. руб.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2564904"/>
            <a:ext cx="2808312" cy="115212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ДОХОДЫ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(уточненный план)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465 835,9 тыс. руб.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>
            <a:stCxn id="4" idx="3"/>
            <a:endCxn id="5" idx="1"/>
          </p:cNvCxnSpPr>
          <p:nvPr/>
        </p:nvCxnSpPr>
        <p:spPr>
          <a:xfrm>
            <a:off x="3059832" y="3140968"/>
            <a:ext cx="27363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03848" y="256490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+ 25 687,2 тыс. руб.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>
            <a:stCxn id="4" idx="1"/>
          </p:cNvCxnSpPr>
          <p:nvPr/>
        </p:nvCxnSpPr>
        <p:spPr>
          <a:xfrm flipH="1">
            <a:off x="107504" y="314096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7504" y="3140968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7504" y="422108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07504" y="494116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5536" y="3933056"/>
            <a:ext cx="266429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Объем налоговых и неналоговых доходов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106 531,1 тыс. руб.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4725144"/>
            <a:ext cx="2664296" cy="6120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Объем безвозмездных поступлений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333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617</a:t>
            </a:r>
            <a:r>
              <a:rPr lang="en-US" sz="1400" dirty="0" smtClean="0">
                <a:solidFill>
                  <a:schemeClr val="tx1"/>
                </a:solidFill>
              </a:rPr>
              <a:t>,</a:t>
            </a:r>
            <a:r>
              <a:rPr lang="ru-RU" sz="1400" dirty="0" smtClean="0">
                <a:solidFill>
                  <a:schemeClr val="tx1"/>
                </a:solidFill>
              </a:rPr>
              <a:t>6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тыс. руб.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21" name="Прямая соединительная линия 20"/>
          <p:cNvCxnSpPr>
            <a:stCxn id="5" idx="3"/>
          </p:cNvCxnSpPr>
          <p:nvPr/>
        </p:nvCxnSpPr>
        <p:spPr>
          <a:xfrm>
            <a:off x="8604448" y="314096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8892480" y="3140968"/>
            <a:ext cx="0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8604448" y="425709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8604448" y="5013176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5922193" y="3933056"/>
            <a:ext cx="266429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Объем налоговых и неналоговых доходов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11</a:t>
            </a:r>
            <a:r>
              <a:rPr lang="ru-RU" sz="1400" dirty="0" smtClean="0">
                <a:solidFill>
                  <a:schemeClr val="tx1"/>
                </a:solidFill>
              </a:rPr>
              <a:t>4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979</a:t>
            </a:r>
            <a:r>
              <a:rPr lang="en-US" sz="1400" dirty="0" smtClean="0">
                <a:solidFill>
                  <a:schemeClr val="tx1"/>
                </a:solidFill>
              </a:rPr>
              <a:t>,</a:t>
            </a:r>
            <a:r>
              <a:rPr lang="ru-RU" sz="1400" dirty="0" smtClean="0">
                <a:solidFill>
                  <a:schemeClr val="tx1"/>
                </a:solidFill>
              </a:rPr>
              <a:t>4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тыс</a:t>
            </a:r>
            <a:r>
              <a:rPr lang="ru-RU" sz="1400" dirty="0">
                <a:solidFill>
                  <a:schemeClr val="tx1"/>
                </a:solidFill>
              </a:rPr>
              <a:t>. руб.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932859" y="4689140"/>
            <a:ext cx="2664296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Объем безвозмездных поступлений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350 </a:t>
            </a:r>
            <a:r>
              <a:rPr lang="ru-RU" sz="1400" dirty="0" smtClean="0">
                <a:solidFill>
                  <a:schemeClr val="tx1"/>
                </a:solidFill>
              </a:rPr>
              <a:t>856,6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тыс</a:t>
            </a:r>
            <a:r>
              <a:rPr lang="ru-RU" sz="1400" dirty="0">
                <a:solidFill>
                  <a:schemeClr val="tx1"/>
                </a:solidFill>
              </a:rPr>
              <a:t>. руб.</a:t>
            </a:r>
          </a:p>
        </p:txBody>
      </p:sp>
      <p:cxnSp>
        <p:nvCxnSpPr>
          <p:cNvPr id="34" name="Прямая со стрелкой 33"/>
          <p:cNvCxnSpPr>
            <a:stCxn id="18" idx="3"/>
            <a:endCxn id="28" idx="1"/>
          </p:cNvCxnSpPr>
          <p:nvPr/>
        </p:nvCxnSpPr>
        <p:spPr>
          <a:xfrm>
            <a:off x="3059832" y="4257092"/>
            <a:ext cx="28623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19" idx="3"/>
            <a:endCxn id="29" idx="1"/>
          </p:cNvCxnSpPr>
          <p:nvPr/>
        </p:nvCxnSpPr>
        <p:spPr>
          <a:xfrm flipV="1">
            <a:off x="3059832" y="5013176"/>
            <a:ext cx="2873027" cy="18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347864" y="378904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+ 8 448,3</a:t>
            </a:r>
            <a:r>
              <a:rPr lang="en-US" dirty="0" smtClean="0"/>
              <a:t> </a:t>
            </a:r>
            <a:r>
              <a:rPr lang="ru-RU" dirty="0" smtClean="0"/>
              <a:t>тыс. руб.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3491880" y="45811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+ 17</a:t>
            </a:r>
            <a:r>
              <a:rPr lang="en-US" dirty="0" smtClean="0"/>
              <a:t> </a:t>
            </a:r>
            <a:r>
              <a:rPr lang="ru-RU" dirty="0" smtClean="0"/>
              <a:t>239,0</a:t>
            </a:r>
            <a:r>
              <a:rPr lang="en-US" dirty="0" smtClean="0"/>
              <a:t> </a:t>
            </a:r>
            <a:r>
              <a:rPr lang="ru-RU" dirty="0" smtClean="0"/>
              <a:t>тыс. руб.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23528" y="5517232"/>
            <a:ext cx="2736304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РАСХОДЫ (первоначальный план)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450 602,94тыс. руб.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892849" y="5536629"/>
            <a:ext cx="2664296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РАСХОДЫ (уточненный план)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477 690,0 тыс. руб.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6" name="Прямая со стрелкой 45"/>
          <p:cNvCxnSpPr>
            <a:stCxn id="43" idx="3"/>
            <a:endCxn id="44" idx="1"/>
          </p:cNvCxnSpPr>
          <p:nvPr/>
        </p:nvCxnSpPr>
        <p:spPr>
          <a:xfrm>
            <a:off x="3059832" y="6057292"/>
            <a:ext cx="2833017" cy="19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491880" y="5517232"/>
            <a:ext cx="229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+ 27 087,06тыс. руб.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7957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858218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Межбюджетные трансферты общего характера бюджетам бюджетной системы РФ</a:t>
            </a:r>
            <a:endParaRPr lang="ru-RU" sz="4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8322117"/>
              </p:ext>
            </p:extLst>
          </p:nvPr>
        </p:nvGraphicFramePr>
        <p:xfrm>
          <a:off x="179512" y="2564904"/>
          <a:ext cx="8784976" cy="3138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2435"/>
                <a:gridCol w="1524799"/>
                <a:gridCol w="1355378"/>
                <a:gridCol w="1572364"/>
              </a:tblGrid>
              <a:tr h="81937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Расходы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План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Факт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 % исполнения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0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Всего расходов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46 222,5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46 026,0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99,6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283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Дотации на выравнивание бюджетной</a:t>
                      </a:r>
                      <a:r>
                        <a:rPr lang="ru-RU" sz="1800" baseline="0" dirty="0" smtClean="0"/>
                        <a:t> обеспеченности субъектов РФ и муниципальных образований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4 969,0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4 969,0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100,0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00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Прочие межбюджетные трансферты общего характера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41 253,5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41 057,0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99,5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6007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14290"/>
            <a:ext cx="5760640" cy="14401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Прочие межбюджетные трансферты общего характера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41 057,0тыс. руб.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187624" y="1700808"/>
            <a:ext cx="1368152" cy="100811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07504" y="2754077"/>
            <a:ext cx="1944216" cy="124642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Предоставление мер по обеспеченности сбалансированности бюджетов в сумме 28 039,4тыс. руб.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347864" y="1700808"/>
            <a:ext cx="72008" cy="18002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411760" y="3501008"/>
            <a:ext cx="2088232" cy="14996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 активизацию работы органов местного самоуправления городских и сельских поселений по ведению самообложения граждан – 2 392,0тыс. руб.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652120" y="1700808"/>
            <a:ext cx="432048" cy="136815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643438" y="3081536"/>
            <a:ext cx="2071702" cy="16333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 инвестиционные программы и проекты развития общественной  инфраструктуры муниципальных образований –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 6 634,7тыс. руб.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732240" y="1700808"/>
            <a:ext cx="1368152" cy="7920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7236296" y="2570820"/>
            <a:ext cx="1800200" cy="16439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Субсидия местным бюджетам на выравнивание обеспеченности муниципальных образований – 606,7 тыс. руб.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5357826"/>
            <a:ext cx="3143272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Гранты на реализацию проекта «Народный бюджет» -                          </a:t>
            </a:r>
            <a:r>
              <a:rPr lang="ru-RU" sz="1200" smtClean="0">
                <a:solidFill>
                  <a:schemeClr val="tx1"/>
                </a:solidFill>
              </a:rPr>
              <a:t>1303,5 тыс. </a:t>
            </a:r>
            <a:r>
              <a:rPr lang="ru-RU" sz="1200" dirty="0" smtClean="0">
                <a:solidFill>
                  <a:schemeClr val="tx1"/>
                </a:solidFill>
              </a:rPr>
              <a:t>рублей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5286388"/>
            <a:ext cx="250033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 создание мест (площадок) накопления твердых  коммунальных отходов –     2080,8 тыс. рублей</a:t>
            </a: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642911" y="2857497"/>
            <a:ext cx="3429025" cy="1285885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50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5143504" y="2928934"/>
            <a:ext cx="3571900" cy="1143008"/>
          </a:xfrm>
          <a:prstGeom prst="straightConnector1">
            <a:avLst/>
          </a:prstGeom>
          <a:ln w="317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8648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8136904" cy="15841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Дефицит бюджета и муниципальный долг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2761" y="2771775"/>
            <a:ext cx="8136904" cy="28803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 итогам работы за 2019 год получен дефицит бюджета в сумме 7 917,2 тыс. руб. Муниципальный долг </a:t>
            </a:r>
            <a:r>
              <a:rPr lang="ru-RU" sz="2400" dirty="0" err="1" smtClean="0">
                <a:solidFill>
                  <a:schemeClr val="tx1"/>
                </a:solidFill>
              </a:rPr>
              <a:t>Малмыжского</a:t>
            </a:r>
            <a:r>
              <a:rPr lang="ru-RU" sz="2400" dirty="0" smtClean="0">
                <a:solidFill>
                  <a:schemeClr val="tx1"/>
                </a:solidFill>
              </a:rPr>
              <a:t> района равен нулю.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675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327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Основные показатели бюджета района за 2019 год</a:t>
            </a:r>
            <a:endParaRPr lang="ru-RU" sz="4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94063019"/>
              </p:ext>
            </p:extLst>
          </p:nvPr>
        </p:nvGraphicFramePr>
        <p:xfrm>
          <a:off x="107950" y="1600200"/>
          <a:ext cx="89281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770"/>
                <a:gridCol w="1872208"/>
                <a:gridCol w="1944216"/>
                <a:gridCol w="1382286"/>
                <a:gridCol w="17856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 показателей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Первоначальный план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Уточненный план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% к уточненному плану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Доходы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– всего, 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из них: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440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148,7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465 835,0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05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4,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налоговые, неналоговые доходы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106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531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979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110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безвозмездные поступления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33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617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350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856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349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943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99,7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2. Расходы - всего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450 602,94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477 690,00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473 971,70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99,2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5781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548680"/>
          </a:xfrm>
        </p:spPr>
        <p:txBody>
          <a:bodyPr/>
          <a:lstStyle/>
          <a:p>
            <a:r>
              <a:rPr lang="ru-RU" sz="3600" dirty="0" smtClean="0"/>
              <a:t>Основные виды доходов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79917805"/>
              </p:ext>
            </p:extLst>
          </p:nvPr>
        </p:nvGraphicFramePr>
        <p:xfrm>
          <a:off x="107950" y="404667"/>
          <a:ext cx="9036050" cy="6314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042"/>
                <a:gridCol w="1296144"/>
                <a:gridCol w="1368152"/>
                <a:gridCol w="1008112"/>
                <a:gridCol w="971600"/>
              </a:tblGrid>
              <a:tr h="561879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Наименование доходов бюджета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Первоначальный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</a:rPr>
                        <a:t> объем доходов бюджета района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Уточненный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</a:rPr>
                        <a:t> объем доходов бюджета района</a:t>
                      </a:r>
                      <a:endParaRPr lang="ru-RU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Сумма увеличения (снижения)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% увеличения  (снижения)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9702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НАЛОГОВЫЕ ДОХОДЫ ВСЕГО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588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6,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7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407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,6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Налог на доходы физических лиц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 4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805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381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Акцизы</a:t>
                      </a:r>
                      <a:r>
                        <a:rPr lang="ru-RU" sz="1000" b="0" baseline="0" dirty="0" smtClean="0"/>
                        <a:t> по подакцизным товарам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307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440,0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1132,8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21,3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01822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Налог, взимаемый в связи с применением УСН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896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652,1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756,1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65622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Единый налог на вмененный доход для отдельных видов деятельности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745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6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755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1010,3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117,6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Единый сельскохозяйственный налог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105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495,0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390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4,7 раз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9569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Налог, взимаемый в связи с применением патентной системы налогооблажения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633,5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695,8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62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09,8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Налог на имущество организаций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4 878,9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746,7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1568,3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37,5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Государственная пошлина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406,6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06,6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08,2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02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НЕНАЛОГОВЫЕ ДОХОДЫ ВСЕГО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942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982,9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1040,7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02,9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Аренда земли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401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332,6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69,0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7,1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Аренда имущества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4748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4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805,7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57,2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101,2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Прочие доходы от использования имущества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8,4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32,3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23,9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3,8 раз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Плата</a:t>
                      </a:r>
                      <a:r>
                        <a:rPr lang="ru-RU" sz="1000" b="0" baseline="0" dirty="0" smtClean="0"/>
                        <a:t> за негативное воздействие на окружающую среду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666,6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526,2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4,7 раз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Доходы</a:t>
                      </a:r>
                      <a:r>
                        <a:rPr lang="ru-RU" sz="1000" b="0" baseline="0" dirty="0" smtClean="0"/>
                        <a:t> от оказания платных услуг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974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26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092,1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-882,8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6,7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Доходы от компенсации затрат государства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65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1 5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57,6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892,5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2,3 раза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Доходы от продажи имущества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74,5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74,5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1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Доходы от продажи земли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63,3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301,1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237,8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4,8 раз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68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Доходы от штрафов, санкций и иных сумм в возмещение ущерба</a:t>
                      </a:r>
                      <a:endParaRPr lang="ru-RU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940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,0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120,4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180,4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119,2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68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БЕЗВОЗМЕЗДНЫЕ ПОСТУПЛЕНИЯ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33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617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350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856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239,0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5,2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668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ВСЕГО</a:t>
                      </a:r>
                      <a:r>
                        <a:rPr lang="ru-RU" sz="1100" b="1" baseline="0" dirty="0" smtClean="0"/>
                        <a:t> ДОХОДОВ</a:t>
                      </a:r>
                      <a:endParaRPr lang="ru-RU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148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835,9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25 687,2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5,8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995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/>
          <a:lstStyle/>
          <a:p>
            <a:r>
              <a:rPr lang="ru-RU" sz="4000" dirty="0" smtClean="0"/>
              <a:t>Поступление налоговых доходов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04498013"/>
              </p:ext>
            </p:extLst>
          </p:nvPr>
        </p:nvGraphicFramePr>
        <p:xfrm>
          <a:off x="107504" y="476672"/>
          <a:ext cx="892899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504" y="54868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7</a:t>
            </a:r>
            <a:r>
              <a:rPr lang="ru-RU" sz="2400" b="1" i="1" dirty="0" smtClean="0"/>
              <a:t>9</a:t>
            </a:r>
            <a:r>
              <a:rPr lang="en-US" sz="2400" b="1" i="1" dirty="0" smtClean="0"/>
              <a:t> </a:t>
            </a:r>
            <a:r>
              <a:rPr lang="ru-RU" sz="2400" b="1" i="1" dirty="0" smtClean="0"/>
              <a:t>090</a:t>
            </a:r>
            <a:r>
              <a:rPr lang="en-US" sz="2400" b="1" i="1" dirty="0" smtClean="0"/>
              <a:t>,</a:t>
            </a:r>
            <a:r>
              <a:rPr lang="ru-RU" sz="2400" b="1" i="1" dirty="0" smtClean="0"/>
              <a:t>3</a:t>
            </a:r>
            <a:r>
              <a:rPr lang="en-US" sz="2400" b="1" i="1" dirty="0" smtClean="0"/>
              <a:t> </a:t>
            </a:r>
            <a:r>
              <a:rPr lang="ru-RU" sz="2400" b="1" i="1" dirty="0" smtClean="0"/>
              <a:t>тыс. руб.</a:t>
            </a:r>
            <a:endParaRPr lang="ru-RU" sz="2400" b="1" i="1" dirty="0"/>
          </a:p>
        </p:txBody>
      </p:sp>
    </p:spTree>
    <p:extLst>
      <p:ext uri="{BB962C8B-B14F-4D97-AF65-F5344CB8AC3E}">
        <p14:creationId xmlns="" xmlns:p14="http://schemas.microsoft.com/office/powerpoint/2010/main" val="370805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/>
          <a:lstStyle/>
          <a:p>
            <a:r>
              <a:rPr lang="ru-RU" sz="2800" dirty="0" smtClean="0"/>
              <a:t>Исполнение основных налоговых доходов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10681622"/>
              </p:ext>
            </p:extLst>
          </p:nvPr>
        </p:nvGraphicFramePr>
        <p:xfrm>
          <a:off x="107505" y="476676"/>
          <a:ext cx="9001002" cy="6082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4876"/>
                <a:gridCol w="1067372"/>
                <a:gridCol w="1067372"/>
                <a:gridCol w="722655"/>
                <a:gridCol w="1016241"/>
                <a:gridCol w="943653"/>
                <a:gridCol w="1088833"/>
              </a:tblGrid>
              <a:tr h="639532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Показатели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Уточненный план на 2019 год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Исполнено за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2019 год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% от плана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Исполнено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за 2018 год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Рост (снижение) поступлений в 2019 году к 2018 году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555278"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 %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В сумме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5754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НАЛОГОВЫЕ</a:t>
                      </a:r>
                      <a:r>
                        <a:rPr lang="ru-RU" sz="1400" baseline="0" dirty="0" smtClean="0"/>
                        <a:t> ДОХОДЫ ВСЕГО, в том числе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r>
                        <a:rPr lang="ru-RU" sz="1400" dirty="0" smtClean="0"/>
                        <a:t>7</a:t>
                      </a:r>
                      <a:r>
                        <a:rPr lang="en-US" sz="1400" dirty="0" smtClean="0"/>
                        <a:t> </a:t>
                      </a:r>
                      <a:r>
                        <a:rPr lang="ru-RU" sz="1400" dirty="0" smtClean="0"/>
                        <a:t>99</a:t>
                      </a:r>
                      <a:r>
                        <a:rPr lang="en-US" sz="1400" dirty="0" smtClean="0"/>
                        <a:t>6,</a:t>
                      </a:r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r>
                        <a:rPr lang="ru-RU" sz="1400" dirty="0" smtClean="0"/>
                        <a:t>9</a:t>
                      </a:r>
                      <a:r>
                        <a:rPr lang="en-US" sz="1400" dirty="0" smtClean="0"/>
                        <a:t> </a:t>
                      </a:r>
                      <a:r>
                        <a:rPr lang="ru-RU" sz="1400" dirty="0" smtClean="0"/>
                        <a:t>090</a:t>
                      </a:r>
                      <a:r>
                        <a:rPr lang="en-US" sz="1400" dirty="0" smtClean="0"/>
                        <a:t>,</a:t>
                      </a:r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101,</a:t>
                      </a:r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75 657,6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r>
                        <a:rPr lang="ru-RU" sz="1400" dirty="0" smtClean="0"/>
                        <a:t>04,5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3 432,7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877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Налог на доходы физических лиц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</a:t>
                      </a:r>
                      <a:r>
                        <a:rPr lang="en-US" sz="1400" dirty="0" smtClean="0"/>
                        <a:t> </a:t>
                      </a:r>
                      <a:r>
                        <a:rPr lang="ru-RU" sz="1400" dirty="0" smtClean="0"/>
                        <a:t>805</a:t>
                      </a:r>
                      <a:r>
                        <a:rPr lang="en-US" sz="1400" dirty="0" smtClean="0"/>
                        <a:t>,</a:t>
                      </a:r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r>
                        <a:rPr lang="ru-RU" sz="1400" dirty="0" smtClean="0"/>
                        <a:t>1</a:t>
                      </a:r>
                      <a:r>
                        <a:rPr lang="ru-RU" sz="1400" baseline="0" dirty="0" smtClean="0"/>
                        <a:t> 734,2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r>
                        <a:rPr lang="ru-RU" sz="1400" dirty="0" smtClean="0"/>
                        <a:t>3,0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</a:t>
                      </a:r>
                      <a:r>
                        <a:rPr lang="ru-RU" sz="1400" baseline="0" dirty="0" smtClean="0"/>
                        <a:t> 320,4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r>
                        <a:rPr lang="ru-RU" sz="1400" dirty="0" smtClean="0"/>
                        <a:t>04,7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r>
                        <a:rPr lang="ru-RU" sz="1400" baseline="0" dirty="0" smtClean="0"/>
                        <a:t> 413,8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Акцизы</a:t>
                      </a:r>
                      <a:r>
                        <a:rPr lang="ru-RU" sz="1400" b="0" baseline="0" dirty="0" smtClean="0"/>
                        <a:t> по подакцизным товарам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6 440,0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r>
                        <a:rPr lang="ru-RU" sz="1400" baseline="0" dirty="0" smtClean="0"/>
                        <a:t> 384,3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99,1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5 575,3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114,5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809,0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337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Налог, взимаемый в связи с применением упрощенной системы налогооблажения</a:t>
                      </a:r>
                      <a:r>
                        <a:rPr lang="ru-RU" sz="1400" b="0" baseline="0" dirty="0" smtClean="0"/>
                        <a:t> (в т.ч. патент)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25 652,1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25 857,6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</a:t>
                      </a:r>
                      <a:r>
                        <a:rPr lang="ru-RU" sz="1400" baseline="0" dirty="0" smtClean="0"/>
                        <a:t> 804,6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53,0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78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Единый налог на вмененный доход для отдельных видов деятельности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6 755,3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6 755,6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r>
                        <a:rPr lang="ru-RU" sz="1400" baseline="0" dirty="0" smtClean="0"/>
                        <a:t> 198,5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109,0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557,1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626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Единый сельскохозяйственный налог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495,0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494,9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283,8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174,4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211,1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337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Налог, взимаемый в связи с применением патентной системы налогооблажения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695,8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705,5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101,4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634,4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111,2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71,10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192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Налог на имущество организаций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5 746,7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5 750,0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r>
                        <a:rPr lang="ru-RU" sz="1400" baseline="0" dirty="0" smtClean="0"/>
                        <a:t> 581,4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103,0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168,6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34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Государственная пошлина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1 406,6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1 408,2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100,1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1 259,2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111,8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149,0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2809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911372"/>
              </p:ext>
            </p:extLst>
          </p:nvPr>
        </p:nvGraphicFramePr>
        <p:xfrm>
          <a:off x="107504" y="116632"/>
          <a:ext cx="8928991" cy="648796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0210"/>
                <a:gridCol w="6626614"/>
                <a:gridCol w="1512167"/>
              </a:tblGrid>
              <a:tr h="7709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№ п/п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Наименование организации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Удельный вес в общем объеме поступлений  НДФЛ, 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587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ООО "Газпром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трансгаз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Нижний Новгород"-Вятское ЛПУМГ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34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АО "Газпром газораспределение Киров"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68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КОГБУЗ "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Малмыжская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центральная районная больница"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68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ООО "Приор"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25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ПАО "ФСК ЕЭС"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6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КОГБУСО "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Малмыжский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психоневрологический интернат"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18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КОГАУСО "Малмыжский комплексный центр социального обслуживания населения"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5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АО Агрофирма "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Смаиль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5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9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КОГПОАУ  "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Савальский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политехникум"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53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ООО Агрофирма "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Савали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96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ОМВД России по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Малмыжскому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району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96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СПКСХА (колхоз) им.Мичурина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96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СПК СА КОЛХОЗ "ЗЕРНОВОЙ"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4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КОГП «Вятские автомобильные дороги» 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Малмыжское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дорожное управление № 23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82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Колхоз "Гигант"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2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КОГОБУ "Лицей г.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Малмыжа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2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971" marR="549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Обособленное подразделение № 04/28 Филиала ПАО "Газпром" Приволжское межрегиональное управление охраны ПАО "Газпром" в г. Самаре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4509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chemeClr val="tx2">
                <a:lumMod val="40000"/>
                <a:lumOff val="60000"/>
                <a:alpha val="54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2071678"/>
          <a:ext cx="7858180" cy="3857651"/>
        </p:xfrm>
        <a:graphic>
          <a:graphicData uri="http://schemas.openxmlformats.org/drawingml/2006/table">
            <a:tbl>
              <a:tblPr/>
              <a:tblGrid>
                <a:gridCol w="695444"/>
                <a:gridCol w="5495519"/>
                <a:gridCol w="1667217"/>
              </a:tblGrid>
              <a:tr h="979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организации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Удельный вес в общем объеме поступлений налога на имущество организаций, 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6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ПАО "ФСК ЕЭС"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46,4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8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КОГПОАУ  "Савальский политехникум"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5,5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КОГБУЗ "Малмыжская центральная районная больница"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АО "Газпром газораспределение Киров"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ООО "Газпром трансгаз Нижний Новгород"-Вятское ЛПУМГ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7929618" cy="107157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Объём поступлений по налогу на имущество организаций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7269</TotalTime>
  <Words>2669</Words>
  <Application>Microsoft Office PowerPoint</Application>
  <PresentationFormat>Экран (4:3)</PresentationFormat>
  <Paragraphs>599</Paragraphs>
  <Slides>33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Исполнительная</vt:lpstr>
      <vt:lpstr>Отчет об исполнении бюджета Малмыжского муниципального района за 2019 год проект</vt:lpstr>
      <vt:lpstr>Слайд 2</vt:lpstr>
      <vt:lpstr>Слайд 3</vt:lpstr>
      <vt:lpstr>Основные показатели бюджета района за 2019 год</vt:lpstr>
      <vt:lpstr>Основные виды доходов</vt:lpstr>
      <vt:lpstr>Поступление налоговых доходов</vt:lpstr>
      <vt:lpstr>Исполнение основных налоговых доходов</vt:lpstr>
      <vt:lpstr>Слайд 8</vt:lpstr>
      <vt:lpstr>Объём поступлений по налогу на имущество организаций</vt:lpstr>
      <vt:lpstr>Слайд 10</vt:lpstr>
      <vt:lpstr>Динамика недоимки </vt:lpstr>
      <vt:lpstr>Динамика недоимки по налоговым и неналоговым платежам</vt:lpstr>
      <vt:lpstr>Недоимка по неналоговым платежам</vt:lpstr>
      <vt:lpstr> Бюджет Малмыжского района  по расходам  за 2019 год</vt:lpstr>
      <vt:lpstr>Слайд 15</vt:lpstr>
      <vt:lpstr>Отраслевая структура расходов района за 2019 год в разрезе источников </vt:lpstr>
      <vt:lpstr>Функциональная структура расходов</vt:lpstr>
      <vt:lpstr>Кассовый расход в разрезе КОСГУ бюджетной классификации</vt:lpstr>
      <vt:lpstr>Общегосударственные вопросы</vt:lpstr>
      <vt:lpstr>Слайд 20</vt:lpstr>
      <vt:lpstr>Национальная экономика (45 908,1 тыс. руб. или 96,2% к плану)</vt:lpstr>
      <vt:lpstr>Национальная экономика (45 908,1тыс. руб. или 96,2% к плану)</vt:lpstr>
      <vt:lpstr>Национальная экономика (45 908,1тыс. руб. или 96,2% к плану)</vt:lpstr>
      <vt:lpstr>Национальная экономика (45 908,1тыс. руб. или 96,2% к плану)</vt:lpstr>
      <vt:lpstr>Образование</vt:lpstr>
      <vt:lpstr>Культура и кинематография</vt:lpstr>
      <vt:lpstr>Социальная политика</vt:lpstr>
      <vt:lpstr>Слайд 28</vt:lpstr>
      <vt:lpstr>Физическая культура и спорт</vt:lpstr>
      <vt:lpstr>Межбюджетные трансферты общего характера бюджетам бюджетной системы РФ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User</dc:creator>
  <cp:lastModifiedBy>User</cp:lastModifiedBy>
  <cp:revision>348</cp:revision>
  <dcterms:created xsi:type="dcterms:W3CDTF">2018-03-22T06:25:54Z</dcterms:created>
  <dcterms:modified xsi:type="dcterms:W3CDTF">2020-07-15T10:30:28Z</dcterms:modified>
</cp:coreProperties>
</file>