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activeX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activeX/activeX1.xml" ContentType="application/vnd.ms-office.activeX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6"/>
  </p:notesMasterIdLst>
  <p:sldIdLst>
    <p:sldId id="262" r:id="rId2"/>
    <p:sldId id="265" r:id="rId3"/>
    <p:sldId id="258" r:id="rId4"/>
    <p:sldId id="284" r:id="rId5"/>
    <p:sldId id="283" r:id="rId6"/>
    <p:sldId id="268" r:id="rId7"/>
    <p:sldId id="266" r:id="rId8"/>
    <p:sldId id="285" r:id="rId9"/>
    <p:sldId id="277" r:id="rId10"/>
    <p:sldId id="286" r:id="rId11"/>
    <p:sldId id="270" r:id="rId12"/>
    <p:sldId id="278" r:id="rId13"/>
    <p:sldId id="280" r:id="rId14"/>
    <p:sldId id="259" r:id="rId15"/>
    <p:sldId id="260" r:id="rId16"/>
    <p:sldId id="261" r:id="rId17"/>
    <p:sldId id="276" r:id="rId18"/>
    <p:sldId id="271" r:id="rId19"/>
    <p:sldId id="272" r:id="rId20"/>
    <p:sldId id="273" r:id="rId21"/>
    <p:sldId id="274" r:id="rId22"/>
    <p:sldId id="275" r:id="rId23"/>
    <p:sldId id="282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93300"/>
    <a:srgbClr val="CC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image" Target="../media/image5.jpeg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sideWall>
      <c:spPr>
        <a:blipFill>
          <a:blip xmlns:r="http://schemas.openxmlformats.org/officeDocument/2006/relationships" r:embed="rId1"/>
          <a:tile tx="0" ty="0" sx="100000" sy="100000" flip="none" algn="tl"/>
        </a:blipFill>
      </c:spPr>
    </c:sideWall>
    <c:backWall>
      <c:spPr>
        <a:blipFill>
          <a:blip xmlns:r="http://schemas.openxmlformats.org/officeDocument/2006/relationships" r:embed="rId1"/>
          <a:tile tx="0" ty="0" sx="100000" sy="100000" flip="none" algn="tl"/>
        </a:blip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0"/>
              <c:layout>
                <c:manualLayout>
                  <c:x val="-4.3859649122807015E-3"/>
                  <c:y val="0.3170817607394884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414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826,7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0"/>
                  <c:y val="0.2862153946498020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</a:t>
                    </a:r>
                    <a:r>
                      <a:rPr lang="ru-RU" dirty="0" smtClean="0"/>
                      <a:t>89 329,2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4.3859649122807015E-3"/>
                  <c:y val="0.3170817607394884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4</a:t>
                    </a:r>
                    <a:r>
                      <a:rPr lang="ru-RU" dirty="0" smtClean="0"/>
                      <a:t>63</a:t>
                    </a:r>
                    <a:r>
                      <a:rPr lang="ru-RU" baseline="0" dirty="0" smtClean="0"/>
                      <a:t> 232,9</a:t>
                    </a:r>
                    <a:endParaRPr lang="en-US" dirty="0"/>
                  </a:p>
                </c:rich>
              </c:tx>
              <c:showVal val="1"/>
            </c:dLbl>
            <c:txPr>
              <a:bodyPr rot="-5400000" vert="horz"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факт 2012 г.</c:v>
                </c:pt>
                <c:pt idx="1">
                  <c:v>факт 2013 г.</c:v>
                </c:pt>
                <c:pt idx="2">
                  <c:v>факт 2014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414826.7</c:v>
                </c:pt>
                <c:pt idx="1">
                  <c:v>489329.2</c:v>
                </c:pt>
                <c:pt idx="2">
                  <c:v>463232.9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2.9239766081871634E-3"/>
                  <c:y val="0.3226938273012476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440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209,7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0"/>
                  <c:y val="0.3086636608968465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</a:t>
                    </a:r>
                    <a:r>
                      <a:rPr lang="ru-RU" dirty="0" smtClean="0"/>
                      <a:t>87 409,1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9239766081871634E-3"/>
                  <c:y val="0.3114696941777260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</a:t>
                    </a:r>
                    <a:r>
                      <a:rPr lang="ru-RU" dirty="0" smtClean="0"/>
                      <a:t>66</a:t>
                    </a:r>
                    <a:r>
                      <a:rPr lang="ru-RU" baseline="0" dirty="0" smtClean="0"/>
                      <a:t> 032,3</a:t>
                    </a:r>
                    <a:endParaRPr lang="en-US" dirty="0"/>
                  </a:p>
                </c:rich>
              </c:tx>
              <c:showVal val="1"/>
            </c:dLbl>
            <c:txPr>
              <a:bodyPr rot="-5400000" vert="horz"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факт 2012 г.</c:v>
                </c:pt>
                <c:pt idx="1">
                  <c:v>факт 2013 г.</c:v>
                </c:pt>
                <c:pt idx="2">
                  <c:v>факт 2014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440209.7</c:v>
                </c:pt>
                <c:pt idx="1">
                  <c:v>487409.1</c:v>
                </c:pt>
                <c:pt idx="2">
                  <c:v>466032.3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дефицит/профицит</c:v>
                </c:pt>
              </c:strCache>
            </c:strRef>
          </c:tx>
          <c:dLbls>
            <c:dLbl>
              <c:idx val="0"/>
              <c:layout>
                <c:manualLayout>
                  <c:x val="8.771929824561403E-3"/>
                  <c:y val="0.2413188621557142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-25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383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1929824561403542E-2"/>
                  <c:y val="-6.90496296698911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1 920,1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4853801169590642E-2"/>
                  <c:y val="0.2329009832605753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 -2</a:t>
                    </a:r>
                    <a:r>
                      <a:rPr lang="ru-RU" baseline="0" dirty="0" smtClean="0"/>
                      <a:t> 799,4</a:t>
                    </a:r>
                    <a:endParaRPr lang="en-US" dirty="0"/>
                  </a:p>
                </c:rich>
              </c:tx>
              <c:showVal val="1"/>
            </c:dLbl>
            <c:txPr>
              <a:bodyPr rot="-5400000" vert="horz"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факт 2012 г.</c:v>
                </c:pt>
                <c:pt idx="1">
                  <c:v>факт 2013 г.</c:v>
                </c:pt>
                <c:pt idx="2">
                  <c:v>факт 2014 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-25383</c:v>
                </c:pt>
                <c:pt idx="1">
                  <c:v>1920.1</c:v>
                </c:pt>
                <c:pt idx="2">
                  <c:v>-2799.4</c:v>
                </c:pt>
              </c:numCache>
            </c:numRef>
          </c:val>
        </c:ser>
        <c:shape val="box"/>
        <c:axId val="96659328"/>
        <c:axId val="96660864"/>
        <c:axId val="0"/>
      </c:bar3DChart>
      <c:catAx>
        <c:axId val="96659328"/>
        <c:scaling>
          <c:orientation val="minMax"/>
        </c:scaling>
        <c:axPos val="b"/>
        <c:tickLblPos val="nextTo"/>
        <c:crossAx val="96660864"/>
        <c:crosses val="autoZero"/>
        <c:auto val="1"/>
        <c:lblAlgn val="ctr"/>
        <c:lblOffset val="100"/>
      </c:catAx>
      <c:valAx>
        <c:axId val="96660864"/>
        <c:scaling>
          <c:orientation val="minMax"/>
        </c:scaling>
        <c:axPos val="l"/>
        <c:majorGridlines/>
        <c:numFmt formatCode="General" sourceLinked="1"/>
        <c:tickLblPos val="nextTo"/>
        <c:crossAx val="9665932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rotY val="180"/>
      <c:perspective val="30"/>
    </c:view3D>
    <c:plotArea>
      <c:layout>
        <c:manualLayout>
          <c:layoutTarget val="inner"/>
          <c:xMode val="edge"/>
          <c:yMode val="edge"/>
          <c:x val="2.4951234926538203E-2"/>
          <c:y val="0"/>
          <c:w val="0.6557967830532496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Кассовый расход</c:v>
                </c:pt>
              </c:strCache>
            </c:strRef>
          </c:tx>
          <c:explosion val="5"/>
          <c:dLbls>
            <c:dLbl>
              <c:idx val="0"/>
              <c:layout>
                <c:manualLayout>
                  <c:x val="-0.18812988219888141"/>
                  <c:y val="-1.1186777858015865E-2"/>
                </c:manualLayout>
              </c:layout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7.5543860336101096E-2"/>
                  <c:y val="1.9876263748472506E-3"/>
                </c:manualLayout>
              </c:layout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0.20796209346502645"/>
                  <c:y val="0.22487084768359067"/>
                </c:manualLayout>
              </c:layout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.13467276404625317"/>
                  <c:y val="0.19761016137095877"/>
                </c:manualLayout>
              </c:layout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2.6825628208887536E-2"/>
                  <c:y val="5.9248798744583935E-2"/>
                </c:manualLayout>
              </c:layout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-2.6321870429697431E-2"/>
                  <c:y val="0.14255759776691479"/>
                </c:manualLayout>
              </c:layout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CatName val="1"/>
            <c:showPercent val="1"/>
            <c:separator>
</c:separator>
            <c:showLeaderLines val="1"/>
          </c:dLbls>
          <c:cat>
            <c:strRef>
              <c:f>Лист1!$A$2:$A$9</c:f>
              <c:strCache>
                <c:ptCount val="8"/>
                <c:pt idx="0">
                  <c:v>Оплата труда и начисления на оплату труда</c:v>
                </c:pt>
                <c:pt idx="1">
                  <c:v>Приобретение услуг</c:v>
                </c:pt>
                <c:pt idx="2">
                  <c:v>Обслуживание внутренних долговых обязательств</c:v>
                </c:pt>
                <c:pt idx="3">
                  <c:v>Безвозмездные и безвозвратные перечисления организациям</c:v>
                </c:pt>
                <c:pt idx="4">
                  <c:v>Перечисления другим бюджетам  бюджетной системы РФ</c:v>
                </c:pt>
                <c:pt idx="5">
                  <c:v>Социальное обеспечение</c:v>
                </c:pt>
                <c:pt idx="6">
                  <c:v>Прочие расходы</c:v>
                </c:pt>
                <c:pt idx="7">
                  <c:v>Поступление нефинансовых активов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240956.1</c:v>
                </c:pt>
                <c:pt idx="1">
                  <c:v>70218.899999999994</c:v>
                </c:pt>
                <c:pt idx="2">
                  <c:v>0</c:v>
                </c:pt>
                <c:pt idx="3">
                  <c:v>34555</c:v>
                </c:pt>
                <c:pt idx="4">
                  <c:v>33419.699999999997</c:v>
                </c:pt>
                <c:pt idx="5">
                  <c:v>17598.8</c:v>
                </c:pt>
                <c:pt idx="6">
                  <c:v>4980.9000000000005</c:v>
                </c:pt>
                <c:pt idx="7">
                  <c:v>64302.9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% исполнения</c:v>
                </c:pt>
              </c:strCache>
            </c:strRef>
          </c:tx>
          <c:explosion val="25"/>
          <c:cat>
            <c:strRef>
              <c:f>Лист1!$A$2:$A$9</c:f>
              <c:strCache>
                <c:ptCount val="8"/>
                <c:pt idx="0">
                  <c:v>Оплата труда и начисления на оплату труда</c:v>
                </c:pt>
                <c:pt idx="1">
                  <c:v>Приобретение услуг</c:v>
                </c:pt>
                <c:pt idx="2">
                  <c:v>Обслуживание внутренних долговых обязательств</c:v>
                </c:pt>
                <c:pt idx="3">
                  <c:v>Безвозмездные и безвозвратные перечисления организациям</c:v>
                </c:pt>
                <c:pt idx="4">
                  <c:v>Перечисления другим бюджетам  бюджетной системы РФ</c:v>
                </c:pt>
                <c:pt idx="5">
                  <c:v>Социальное обеспечение</c:v>
                </c:pt>
                <c:pt idx="6">
                  <c:v>Прочие расходы</c:v>
                </c:pt>
                <c:pt idx="7">
                  <c:v>Поступление нефинансовых активов</c:v>
                </c:pt>
              </c:strCache>
            </c:strRef>
          </c:cat>
          <c:val>
            <c:numRef>
              <c:f>Лист1!$C$2:$C$9</c:f>
              <c:numCache>
                <c:formatCode>0.00</c:formatCode>
                <c:ptCount val="8"/>
                <c:pt idx="0">
                  <c:v>49.436110240863471</c:v>
                </c:pt>
                <c:pt idx="1">
                  <c:v>14.406563193013833</c:v>
                </c:pt>
                <c:pt idx="2">
                  <c:v>0</c:v>
                </c:pt>
                <c:pt idx="3">
                  <c:v>7.089527052326269</c:v>
                </c:pt>
                <c:pt idx="4">
                  <c:v>6.8566015694003264</c:v>
                </c:pt>
                <c:pt idx="5">
                  <c:v>3.6106835100124366</c:v>
                </c:pt>
                <c:pt idx="6">
                  <c:v>1.0219136245096778</c:v>
                </c:pt>
                <c:pt idx="7">
                  <c:v>13.192798411026796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10"/>
      <c:perspective val="30"/>
    </c:view3D>
    <c:plotArea>
      <c:layout>
        <c:manualLayout>
          <c:layoutTarget val="inner"/>
          <c:xMode val="edge"/>
          <c:yMode val="edge"/>
          <c:x val="2.5584795321637425E-3"/>
          <c:y val="0.17462233449705591"/>
          <c:w val="0.8092105263157896"/>
          <c:h val="0.7170829962367162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0100 "Общегосударственные вопросы"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1.6035306441957917E-2"/>
                  <c:y val="0.2593310314114917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содержание главы района
</a:t>
                    </a:r>
                    <a:r>
                      <a:rPr lang="ru-RU" dirty="0" smtClean="0"/>
                      <a:t>2,7%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-0.23226032601188021"/>
                  <c:y val="0.142380334572936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финансирование расходов </a:t>
                    </a:r>
                    <a:r>
                      <a:rPr lang="ru-RU" dirty="0"/>
                      <a:t>районной Думы
</a:t>
                    </a:r>
                    <a:r>
                      <a:rPr lang="ru-RU" dirty="0" smtClean="0"/>
                      <a:t>6,7%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/>
                      <a:t>содержание администрации района
</a:t>
                    </a:r>
                    <a:r>
                      <a:rPr lang="ru-RU" smtClean="0"/>
                      <a:t>78,1%</a:t>
                    </a:r>
                    <a:endParaRPr lang="ru-RU"/>
                  </a:p>
                </c:rich>
              </c:tx>
              <c:showCatName val="1"/>
              <c:showPercent val="1"/>
            </c:dLbl>
            <c:dLbl>
              <c:idx val="3"/>
              <c:layout>
                <c:manualLayout>
                  <c:x val="-0.16340297923285887"/>
                  <c:y val="-0.1236602492280513"/>
                </c:manualLayout>
              </c:layout>
              <c:showCatName val="1"/>
              <c:showPercent val="1"/>
            </c:dLbl>
            <c:dLbl>
              <c:idx val="4"/>
              <c:layout>
                <c:manualLayout>
                  <c:x val="3.7722348851130454E-2"/>
                  <c:y val="-0.2272137545995164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содержание </a:t>
                    </a:r>
                    <a:r>
                      <a:rPr lang="ru-RU" dirty="0"/>
                      <a:t>контрольно-счетной комиссии
</a:t>
                    </a:r>
                    <a:r>
                      <a:rPr lang="ru-RU" dirty="0" smtClean="0"/>
                      <a:t>2,6%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5"/>
              <c:layout>
                <c:manualLayout>
                  <c:x val="3.4471554542524291E-2"/>
                  <c:y val="-3.2277402275353332E-3"/>
                </c:manualLayout>
              </c:layout>
              <c:showCatName val="1"/>
              <c:showPercent val="1"/>
            </c:dLbl>
            <c:dLbl>
              <c:idx val="6"/>
              <c:layout>
                <c:manualLayout>
                  <c:x val="4.9811207809550618E-4"/>
                  <c:y val="0.1341679867066029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другие общегосударственные вопросы
</a:t>
                    </a:r>
                    <a:r>
                      <a:rPr lang="ru-RU" dirty="0" smtClean="0"/>
                      <a:t>9,9%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содержание главы района</c:v>
                </c:pt>
                <c:pt idx="1">
                  <c:v>финансирование расходо районной Думы</c:v>
                </c:pt>
                <c:pt idx="2">
                  <c:v>содержание администрации района</c:v>
                </c:pt>
                <c:pt idx="3">
                  <c:v> составление списков присяжных заседателей</c:v>
                </c:pt>
                <c:pt idx="4">
                  <c:v>содержание контрольно-счетной комиссии</c:v>
                </c:pt>
                <c:pt idx="5">
                  <c:v>проведение выборов и референдумов</c:v>
                </c:pt>
                <c:pt idx="6">
                  <c:v>другие общегосударственные вопросы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891.1</c:v>
                </c:pt>
                <c:pt idx="1">
                  <c:v>2196.3000000000002</c:v>
                </c:pt>
                <c:pt idx="2">
                  <c:v>25748.5</c:v>
                </c:pt>
                <c:pt idx="3">
                  <c:v>0</c:v>
                </c:pt>
                <c:pt idx="4">
                  <c:v>871.2</c:v>
                </c:pt>
                <c:pt idx="5">
                  <c:v>0</c:v>
                </c:pt>
                <c:pt idx="6">
                  <c:v>3247.3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"Национальная экономика"</c:v>
                </c:pt>
              </c:strCache>
            </c:strRef>
          </c:tx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ru-RU"/>
                      <a:t>Сельское хозяйство и рыболовство
</a:t>
                    </a:r>
                    <a:r>
                      <a:rPr lang="ru-RU" smtClean="0"/>
                      <a:t>57,7%</a:t>
                    </a:r>
                    <a:endParaRPr lang="ru-RU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2.2721220626866899E-2"/>
                  <c:y val="4.776927938937715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Транспорт
</a:t>
                    </a:r>
                    <a:r>
                      <a:rPr lang="ru-RU" dirty="0" smtClean="0"/>
                      <a:t>2,1</a:t>
                    </a:r>
                    <a:r>
                      <a:rPr lang="ru-RU" dirty="0"/>
                      <a:t>%</a:t>
                    </a:r>
                  </a:p>
                </c:rich>
              </c:tx>
              <c:showCatName val="1"/>
              <c:showPercent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/>
                      <a:t>Дорожное хозяйство
</a:t>
                    </a:r>
                    <a:r>
                      <a:rPr lang="ru-RU" smtClean="0"/>
                      <a:t>38,9%</a:t>
                    </a:r>
                    <a:endParaRPr lang="ru-RU"/>
                  </a:p>
                </c:rich>
              </c:tx>
              <c:showCatName val="1"/>
              <c:showPercent val="1"/>
            </c:dLbl>
            <c:dLbl>
              <c:idx val="3"/>
              <c:tx>
                <c:rich>
                  <a:bodyPr/>
                  <a:lstStyle/>
                  <a:p>
                    <a:r>
                      <a:rPr lang="ru-RU"/>
                      <a:t>Другие вопросы в области национальной экономики
</a:t>
                    </a:r>
                    <a:r>
                      <a:rPr lang="ru-RU" smtClean="0"/>
                      <a:t>1,3%</a:t>
                    </a:r>
                    <a:endParaRPr lang="ru-RU"/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Сельское хозяйство и рыболовство</c:v>
                </c:pt>
                <c:pt idx="1">
                  <c:v>Транспорт</c:v>
                </c:pt>
                <c:pt idx="2">
                  <c:v>Дорожное хозяйство</c:v>
                </c:pt>
                <c:pt idx="3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33177.599999999999</c:v>
                </c:pt>
                <c:pt idx="1">
                  <c:v>1226.7</c:v>
                </c:pt>
                <c:pt idx="2">
                  <c:v>22347.7</c:v>
                </c:pt>
                <c:pt idx="3">
                  <c:v>744.7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5087719298245612E-2"/>
          <c:y val="0.23134707798909121"/>
          <c:w val="0.77997076023391865"/>
          <c:h val="0.7580910728827169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9.3724328866787734E-2"/>
                  <c:y val="8.046850358093954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дошкольное образование </a:t>
                    </a:r>
                    <a:r>
                      <a:rPr lang="ru-RU" dirty="0" smtClean="0"/>
                      <a:t>  66</a:t>
                    </a:r>
                    <a:r>
                      <a:rPr lang="ru-RU" baseline="0" dirty="0" smtClean="0"/>
                      <a:t> 432,7</a:t>
                    </a:r>
                    <a:r>
                      <a:rPr lang="ru-RU" dirty="0" smtClean="0"/>
                      <a:t>; </a:t>
                    </a:r>
                  </a:p>
                  <a:p>
                    <a:r>
                      <a:rPr lang="ru-RU" dirty="0" smtClean="0"/>
                      <a:t>23,6%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/>
                      <a:t>общее образование </a:t>
                    </a:r>
                    <a:r>
                      <a:rPr lang="ru-RU" dirty="0" smtClean="0"/>
                      <a:t> 208</a:t>
                    </a:r>
                    <a:r>
                      <a:rPr lang="ru-RU" baseline="0" dirty="0" smtClean="0"/>
                      <a:t> 481,7</a:t>
                    </a:r>
                    <a:r>
                      <a:rPr lang="ru-RU" dirty="0" smtClean="0"/>
                      <a:t>; </a:t>
                    </a:r>
                  </a:p>
                  <a:p>
                    <a:r>
                      <a:rPr lang="ru-RU" dirty="0" smtClean="0"/>
                      <a:t>73,9%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</c:dLbl>
            <c:dLbl>
              <c:idx val="2"/>
              <c:layout>
                <c:manualLayout>
                  <c:x val="-0.24691169360408896"/>
                  <c:y val="9.2299946728131466E-2"/>
                </c:manualLayout>
              </c:layout>
              <c:tx>
                <c:rich>
                  <a:bodyPr/>
                  <a:lstStyle/>
                  <a:p>
                    <a:endParaRPr lang="ru-RU" dirty="0" smtClean="0"/>
                  </a:p>
                  <a:p>
                    <a:r>
                      <a:rPr lang="ru-RU" dirty="0" smtClean="0"/>
                      <a:t>молодежная </a:t>
                    </a:r>
                    <a:r>
                      <a:rPr lang="ru-RU" dirty="0"/>
                      <a:t>политика и оздоровление детей </a:t>
                    </a:r>
                    <a:r>
                      <a:rPr lang="ru-RU" dirty="0" smtClean="0"/>
                      <a:t> </a:t>
                    </a:r>
                  </a:p>
                  <a:p>
                    <a:r>
                      <a:rPr lang="ru-RU" dirty="0" smtClean="0"/>
                      <a:t>2 732,5; </a:t>
                    </a:r>
                  </a:p>
                  <a:p>
                    <a:r>
                      <a:rPr lang="ru-RU" dirty="0" smtClean="0"/>
                      <a:t>0,99%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</c:dLbl>
            <c:dLbl>
              <c:idx val="3"/>
              <c:layout>
                <c:manualLayout>
                  <c:x val="-7.8723925956624141E-2"/>
                  <c:y val="-3.9095142049345652E-2"/>
                </c:manualLayout>
              </c:layout>
              <c:tx>
                <c:rich>
                  <a:bodyPr/>
                  <a:lstStyle/>
                  <a:p>
                    <a:endParaRPr lang="ru-RU" dirty="0" smtClean="0"/>
                  </a:p>
                  <a:p>
                    <a:r>
                      <a:rPr lang="ru-RU" dirty="0" smtClean="0"/>
                      <a:t>другие </a:t>
                    </a:r>
                    <a:r>
                      <a:rPr lang="ru-RU" dirty="0"/>
                      <a:t>вопросы в области образования </a:t>
                    </a:r>
                    <a:r>
                      <a:rPr lang="ru-RU" dirty="0" smtClean="0"/>
                      <a:t> </a:t>
                    </a:r>
                  </a:p>
                  <a:p>
                    <a:r>
                      <a:rPr lang="ru-RU" dirty="0" smtClean="0"/>
                      <a:t>4</a:t>
                    </a:r>
                    <a:r>
                      <a:rPr lang="ru-RU" baseline="0" dirty="0" smtClean="0"/>
                      <a:t> 247,4</a:t>
                    </a:r>
                    <a:r>
                      <a:rPr lang="ru-RU" dirty="0" smtClean="0"/>
                      <a:t>; </a:t>
                    </a:r>
                  </a:p>
                  <a:p>
                    <a:r>
                      <a:rPr lang="ru-RU" dirty="0" smtClean="0"/>
                      <a:t>1,5%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</c:dLbl>
            <c:dLbl>
              <c:idx val="4"/>
              <c:layout>
                <c:manualLayout>
                  <c:x val="0.35727281622691898"/>
                  <c:y val="0"/>
                </c:manualLayout>
              </c:layout>
              <c:tx>
                <c:rich>
                  <a:bodyPr/>
                  <a:lstStyle/>
                  <a:p>
                    <a:endParaRPr lang="ru-RU" dirty="0" smtClean="0"/>
                  </a:p>
                  <a:p>
                    <a:r>
                      <a:rPr lang="ru-RU" dirty="0" smtClean="0"/>
                      <a:t>переподготовка </a:t>
                    </a:r>
                    <a:r>
                      <a:rPr lang="ru-RU" dirty="0"/>
                      <a:t>и повышение квалификации </a:t>
                    </a:r>
                    <a:r>
                      <a:rPr lang="ru-RU" dirty="0" smtClean="0"/>
                      <a:t> 36,0; </a:t>
                    </a:r>
                  </a:p>
                  <a:p>
                    <a:r>
                      <a:rPr lang="ru-RU" dirty="0" smtClean="0"/>
                      <a:t>0,01%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дошкольное образование </c:v>
                </c:pt>
                <c:pt idx="1">
                  <c:v>общее образование </c:v>
                </c:pt>
                <c:pt idx="2">
                  <c:v>молодежная политика и оздоровление детей </c:v>
                </c:pt>
                <c:pt idx="3">
                  <c:v>другие вопросы в области образования </c:v>
                </c:pt>
                <c:pt idx="4">
                  <c:v>переподготовка и повышение квалификации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66432.7</c:v>
                </c:pt>
                <c:pt idx="1">
                  <c:v>208481.7</c:v>
                </c:pt>
                <c:pt idx="2">
                  <c:v>2732.5</c:v>
                </c:pt>
                <c:pt idx="3">
                  <c:v>4247.4000000000005</c:v>
                </c:pt>
                <c:pt idx="4">
                  <c:v>36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90"/>
      <c:perspective val="30"/>
    </c:view3D>
    <c:plotArea>
      <c:layout>
        <c:manualLayout>
          <c:layoutTarget val="inner"/>
          <c:xMode val="edge"/>
          <c:yMode val="edge"/>
          <c:x val="1.7178362573099293E-2"/>
          <c:y val="6.0148327991024701E-2"/>
          <c:w val="0.80336257309941517"/>
          <c:h val="0.785639704040236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Центр культуры и </a:t>
                    </a:r>
                    <a:r>
                      <a:rPr lang="ru-RU" dirty="0" smtClean="0"/>
                      <a:t>досуга 5887,9; </a:t>
                    </a:r>
                  </a:p>
                  <a:p>
                    <a:r>
                      <a:rPr lang="ru-RU" dirty="0" smtClean="0"/>
                      <a:t>31%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</c:dLbl>
            <c:dLbl>
              <c:idx val="1"/>
              <c:layout>
                <c:manualLayout>
                  <c:x val="9.0168128654970758E-2"/>
                  <c:y val="5.769915522333726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Централизованная библиотечная </a:t>
                    </a:r>
                    <a:r>
                      <a:rPr lang="ru-RU" dirty="0" smtClean="0"/>
                      <a:t>система  8645,6; </a:t>
                    </a:r>
                  </a:p>
                  <a:p>
                    <a:r>
                      <a:rPr lang="ru-RU" dirty="0" smtClean="0"/>
                      <a:t>45,6%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</c:dLbl>
            <c:dLbl>
              <c:idx val="2"/>
              <c:layout>
                <c:manualLayout>
                  <c:x val="-8.4830662614541627E-2"/>
                  <c:y val="-1.334777864455417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Р</a:t>
                    </a:r>
                    <a:r>
                      <a:rPr lang="ru-RU" dirty="0" smtClean="0"/>
                      <a:t>айонный </a:t>
                    </a:r>
                    <a:r>
                      <a:rPr lang="ru-RU" dirty="0"/>
                      <a:t>краеведческий </a:t>
                    </a:r>
                    <a:r>
                      <a:rPr lang="ru-RU" dirty="0" smtClean="0"/>
                      <a:t>музей 2614,1; </a:t>
                    </a:r>
                  </a:p>
                  <a:p>
                    <a:r>
                      <a:rPr lang="ru-RU" dirty="0" smtClean="0"/>
                      <a:t>13,8%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</c:dLbl>
            <c:dLbl>
              <c:idx val="3"/>
              <c:layout>
                <c:manualLayout>
                  <c:x val="1.333718975917484E-2"/>
                  <c:y val="-0.1288397824019150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Управление</a:t>
                    </a:r>
                    <a:r>
                      <a:rPr lang="ru-RU" baseline="0" dirty="0" smtClean="0"/>
                      <a:t> культуры        1 823,9</a:t>
                    </a:r>
                    <a:r>
                      <a:rPr lang="ru-RU" dirty="0" smtClean="0"/>
                      <a:t>; </a:t>
                    </a:r>
                  </a:p>
                  <a:p>
                    <a:r>
                      <a:rPr lang="ru-RU" dirty="0" smtClean="0"/>
                      <a:t>9,6%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Центр культуры и досуга</c:v>
                </c:pt>
                <c:pt idx="1">
                  <c:v>Централизованная библиотечная система</c:v>
                </c:pt>
                <c:pt idx="2">
                  <c:v>районный краеведческий музей</c:v>
                </c:pt>
                <c:pt idx="3">
                  <c:v>расходы по единовременным выплатам</c:v>
                </c:pt>
                <c:pt idx="4">
                  <c:v>расходы на комплектование книжных фондов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5349.8</c:v>
                </c:pt>
                <c:pt idx="1">
                  <c:v>7524.9</c:v>
                </c:pt>
                <c:pt idx="2">
                  <c:v>2213.4</c:v>
                </c:pt>
                <c:pt idx="3">
                  <c:v>680.3</c:v>
                </c:pt>
                <c:pt idx="4">
                  <c:v>239.3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6203703703703703E-2"/>
          <c:y val="7.3932361945719519E-2"/>
          <c:w val="0.92238799423374207"/>
          <c:h val="0.89834884731513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2"/>
            <c:explosion val="10"/>
          </c:dPt>
          <c:dLbls>
            <c:dLbl>
              <c:idx val="0"/>
              <c:layout>
                <c:manualLayout>
                  <c:x val="0.11450989178782445"/>
                  <c:y val="1.1758538784017022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Пенсионное обеспечение
</a:t>
                    </a:r>
                    <a:r>
                      <a:rPr lang="ru-RU" dirty="0" smtClean="0"/>
                      <a:t>2</a:t>
                    </a:r>
                    <a:r>
                      <a:rPr lang="ru-RU" baseline="0" dirty="0" smtClean="0"/>
                      <a:t> 418,1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7,9%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>
                        <a:solidFill>
                          <a:schemeClr val="tx1"/>
                        </a:solidFill>
                      </a:rPr>
                      <a:t>С</a:t>
                    </a:r>
                    <a:r>
                      <a:rPr lang="ru-RU" dirty="0"/>
                      <a:t>оциальное обеспечение
</a:t>
                    </a:r>
                    <a:r>
                      <a:rPr lang="ru-RU" dirty="0" smtClean="0"/>
                      <a:t>13</a:t>
                    </a:r>
                    <a:r>
                      <a:rPr lang="ru-RU" baseline="0" dirty="0" smtClean="0"/>
                      <a:t> 417</a:t>
                    </a:r>
                    <a:r>
                      <a:rPr lang="ru-RU" dirty="0" smtClean="0"/>
                      <a:t>,8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44%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/>
                      <a:t>Охрана семьи и детства
</a:t>
                    </a:r>
                    <a:r>
                      <a:rPr lang="ru-RU" dirty="0" smtClean="0"/>
                      <a:t>14 539,2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47,8%</a:t>
                    </a:r>
                    <a:endParaRPr lang="ru-RU" dirty="0"/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3"/>
              <c:tx>
                <c:rich>
                  <a:bodyPr/>
                  <a:lstStyle/>
                  <a:p>
                    <a:r>
                      <a:rPr lang="ru-RU"/>
                      <a:t>Другие вопросы в области социальной политики
</a:t>
                    </a:r>
                    <a:r>
                      <a:rPr lang="ru-RU" smtClean="0"/>
                      <a:t>101,2</a:t>
                    </a:r>
                    <a:r>
                      <a:rPr lang="ru-RU"/>
                      <a:t>
</a:t>
                    </a:r>
                    <a:r>
                      <a:rPr lang="ru-RU" smtClean="0"/>
                      <a:t>0,3%</a:t>
                    </a:r>
                    <a:endParaRPr lang="ru-RU"/>
                  </a:p>
                </c:rich>
              </c:tx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Лист1!$A$2:$A$5</c:f>
              <c:strCache>
                <c:ptCount val="4"/>
                <c:pt idx="0">
                  <c:v>Пенсионное обеспечение</c:v>
                </c:pt>
                <c:pt idx="1">
                  <c:v>Социальное обеспечение</c:v>
                </c:pt>
                <c:pt idx="2">
                  <c:v>Охрана семьи и детства</c:v>
                </c:pt>
                <c:pt idx="3">
                  <c:v>Другие вопросы в области социальной политики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2418.1</c:v>
                </c:pt>
                <c:pt idx="1">
                  <c:v>13417.8</c:v>
                </c:pt>
                <c:pt idx="2">
                  <c:v>14539.2</c:v>
                </c:pt>
                <c:pt idx="3">
                  <c:v>101.2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21925013000617938"/>
          <c:y val="2.3118264637262527E-2"/>
          <c:w val="0.61837233887430743"/>
          <c:h val="0.5074840802026320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первоначальный план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Лист1!$A$2:$A$5</c:f>
              <c:strCache>
                <c:ptCount val="4"/>
                <c:pt idx="0">
                  <c:v>Налоговые и неналоговые доходы</c:v>
                </c:pt>
                <c:pt idx="1">
                  <c:v>1. Налоговые доходы</c:v>
                </c:pt>
                <c:pt idx="2">
                  <c:v>2. Неналоговые доходы</c:v>
                </c:pt>
                <c:pt idx="3">
                  <c:v>Безвозмездные поступления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146708.5</c:v>
                </c:pt>
                <c:pt idx="1">
                  <c:v>123886.6</c:v>
                </c:pt>
                <c:pt idx="2">
                  <c:v>22821.9</c:v>
                </c:pt>
                <c:pt idx="3">
                  <c:v>281030.7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cat>
            <c:strRef>
              <c:f>Лист1!$A$2:$A$5</c:f>
              <c:strCache>
                <c:ptCount val="4"/>
                <c:pt idx="0">
                  <c:v>Налоговые и неналоговые доходы</c:v>
                </c:pt>
                <c:pt idx="1">
                  <c:v>1. Налоговые доходы</c:v>
                </c:pt>
                <c:pt idx="2">
                  <c:v>2. Неналоговые доходы</c:v>
                </c:pt>
                <c:pt idx="3">
                  <c:v>Безвозмездные поступления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148921.01</c:v>
                </c:pt>
                <c:pt idx="1">
                  <c:v>120623.23</c:v>
                </c:pt>
                <c:pt idx="2">
                  <c:v>28297.780000000021</c:v>
                </c:pt>
                <c:pt idx="3">
                  <c:v>318536.81</c:v>
                </c:pt>
              </c:numCache>
            </c:numRef>
          </c:val>
        </c:ser>
        <c:shape val="box"/>
        <c:axId val="96723712"/>
        <c:axId val="96725248"/>
        <c:axId val="0"/>
      </c:bar3DChart>
      <c:catAx>
        <c:axId val="9672371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96725248"/>
        <c:crosses val="autoZero"/>
        <c:auto val="1"/>
        <c:lblAlgn val="ctr"/>
        <c:lblOffset val="100"/>
      </c:catAx>
      <c:valAx>
        <c:axId val="96725248"/>
        <c:scaling>
          <c:orientation val="minMax"/>
        </c:scaling>
        <c:axPos val="l"/>
        <c:majorGridlines/>
        <c:numFmt formatCode="General" sourceLinked="1"/>
        <c:tickLblPos val="nextTo"/>
        <c:crossAx val="967237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451559650972192"/>
          <c:y val="0.13756301383179731"/>
          <c:w val="0.20368935435123481"/>
          <c:h val="0.64871177508055033"/>
        </c:manualLayout>
      </c:layout>
      <c:spPr>
        <a:gradFill>
          <a:gsLst>
            <a:gs pos="0">
              <a:srgbClr val="4F81BD">
                <a:tint val="66000"/>
                <a:satMod val="16000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2013 </a:t>
            </a:r>
            <a:r>
              <a:rPr lang="ru-RU" dirty="0"/>
              <a:t>год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  <a:r>
                      <a:rPr lang="ru-RU" dirty="0" smtClean="0"/>
                      <a:t>3,3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0.12457575757575776"/>
                  <c:y val="5.733024299381941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71,2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97620.32</c:v>
                </c:pt>
                <c:pt idx="1">
                  <c:v>24708.49</c:v>
                </c:pt>
                <c:pt idx="2">
                  <c:v>292497.84000000003</c:v>
                </c:pt>
              </c:numCache>
            </c:numRef>
          </c:val>
        </c:ser>
        <c:firstSliceAng val="59"/>
      </c:pieChart>
    </c:plotArea>
    <c:legend>
      <c:legendPos val="r"/>
      <c:layout>
        <c:manualLayout>
          <c:xMode val="edge"/>
          <c:yMode val="edge"/>
          <c:x val="0.62121212121211911"/>
          <c:y val="0.23586063838794344"/>
          <c:w val="0.37878787878788112"/>
          <c:h val="0.61923291846583695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2014 год</a:t>
            </a:r>
            <a:endParaRPr lang="ru-RU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65,7%</a:t>
                    </a:r>
                    <a:endParaRPr lang="en-US" dirty="0"/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113924.38</c:v>
                </c:pt>
                <c:pt idx="1">
                  <c:v>27028.12999999991</c:v>
                </c:pt>
                <c:pt idx="2">
                  <c:v>348376.69</c:v>
                </c:pt>
              </c:numCache>
            </c:numRef>
          </c:val>
        </c:ser>
        <c:firstSliceAng val="65"/>
      </c:pieChart>
    </c:plotArea>
    <c:legend>
      <c:legendPos val="r"/>
      <c:layout>
        <c:manualLayout>
          <c:xMode val="edge"/>
          <c:yMode val="edge"/>
          <c:x val="0.63038332937931851"/>
          <c:y val="0.25125433917534501"/>
          <c:w val="0.35207266058242725"/>
          <c:h val="0.51586487172974349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2013 год</c:v>
                </c:pt>
              </c:strCache>
            </c:strRef>
          </c:tx>
          <c:spPr>
            <a:ln w="38100">
              <a:solidFill>
                <a:srgbClr val="3333FF"/>
              </a:solidFill>
            </a:ln>
          </c:spPr>
          <c:marker>
            <c:symbol val="square"/>
            <c:size val="5"/>
            <c:spPr>
              <a:solidFill>
                <a:srgbClr val="3333FF"/>
              </a:solidFill>
              <a:ln>
                <a:solidFill>
                  <a:srgbClr val="3333FF"/>
                </a:solidFill>
              </a:ln>
            </c:spPr>
          </c:marker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4166.3</c:v>
                </c:pt>
                <c:pt idx="1">
                  <c:v>9126.4</c:v>
                </c:pt>
                <c:pt idx="2">
                  <c:v>8568.7000000000007</c:v>
                </c:pt>
                <c:pt idx="3">
                  <c:v>8703.4</c:v>
                </c:pt>
                <c:pt idx="4">
                  <c:v>8013.8</c:v>
                </c:pt>
                <c:pt idx="5">
                  <c:v>9416.9</c:v>
                </c:pt>
                <c:pt idx="6">
                  <c:v>9491</c:v>
                </c:pt>
                <c:pt idx="7">
                  <c:v>8725.7999999999811</c:v>
                </c:pt>
                <c:pt idx="8">
                  <c:v>7910.8</c:v>
                </c:pt>
                <c:pt idx="9">
                  <c:v>8523.6</c:v>
                </c:pt>
                <c:pt idx="10">
                  <c:v>8978.7000000000007</c:v>
                </c:pt>
                <c:pt idx="11">
                  <c:v>14687.2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 год</c:v>
                </c:pt>
              </c:strCache>
            </c:strRef>
          </c:tx>
          <c:spPr>
            <a:ln w="38100"/>
          </c:spPr>
          <c:marker>
            <c:symbol val="square"/>
            <c:size val="5"/>
            <c:spPr>
              <a:solidFill>
                <a:schemeClr val="accent2">
                  <a:lumMod val="75000"/>
                </a:schemeClr>
              </a:solidFill>
            </c:spPr>
          </c:marker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3945.1</c:v>
                </c:pt>
                <c:pt idx="1">
                  <c:v>7234.6</c:v>
                </c:pt>
                <c:pt idx="2">
                  <c:v>7127.4</c:v>
                </c:pt>
                <c:pt idx="3">
                  <c:v>7560.2</c:v>
                </c:pt>
                <c:pt idx="4">
                  <c:v>6951.7</c:v>
                </c:pt>
                <c:pt idx="5">
                  <c:v>7755.3</c:v>
                </c:pt>
                <c:pt idx="6">
                  <c:v>8682.2999999999811</c:v>
                </c:pt>
                <c:pt idx="7">
                  <c:v>6694.2</c:v>
                </c:pt>
                <c:pt idx="8">
                  <c:v>7017</c:v>
                </c:pt>
                <c:pt idx="9">
                  <c:v>7482.9</c:v>
                </c:pt>
                <c:pt idx="10">
                  <c:v>7600.4</c:v>
                </c:pt>
                <c:pt idx="11">
                  <c:v>12011.5</c:v>
                </c:pt>
              </c:numCache>
            </c:numRef>
          </c:val>
        </c:ser>
        <c:marker val="1"/>
        <c:axId val="110171648"/>
        <c:axId val="110173568"/>
      </c:lineChart>
      <c:catAx>
        <c:axId val="110171648"/>
        <c:scaling>
          <c:orientation val="minMax"/>
        </c:scaling>
        <c:axPos val="b"/>
        <c:tickLblPos val="nextTo"/>
        <c:crossAx val="110173568"/>
        <c:crosses val="autoZero"/>
        <c:auto val="1"/>
        <c:lblAlgn val="ctr"/>
        <c:lblOffset val="100"/>
      </c:catAx>
      <c:valAx>
        <c:axId val="110173568"/>
        <c:scaling>
          <c:orientation val="minMax"/>
        </c:scaling>
        <c:axPos val="l"/>
        <c:majorGridlines/>
        <c:numFmt formatCode="General" sourceLinked="1"/>
        <c:tickLblPos val="nextTo"/>
        <c:crossAx val="11017164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2013 год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НДФЛ</c:v>
                </c:pt>
                <c:pt idx="1">
                  <c:v>Акциз на спирт этиловый</c:v>
                </c:pt>
                <c:pt idx="2">
                  <c:v>УСНО</c:v>
                </c:pt>
                <c:pt idx="3">
                  <c:v>ЕНВД</c:v>
                </c:pt>
                <c:pt idx="4">
                  <c:v>Налог на имущество организаций</c:v>
                </c:pt>
                <c:pt idx="5">
                  <c:v>Аренда земли</c:v>
                </c:pt>
                <c:pt idx="6">
                  <c:v>Аренда имущества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294.10000000000002</c:v>
                </c:pt>
                <c:pt idx="1">
                  <c:v>104.5</c:v>
                </c:pt>
                <c:pt idx="2">
                  <c:v>99.3</c:v>
                </c:pt>
                <c:pt idx="3">
                  <c:v>0</c:v>
                </c:pt>
                <c:pt idx="4">
                  <c:v>11</c:v>
                </c:pt>
                <c:pt idx="5">
                  <c:v>177</c:v>
                </c:pt>
                <c:pt idx="6">
                  <c:v>203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 год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НДФЛ</c:v>
                </c:pt>
                <c:pt idx="1">
                  <c:v>Акциз на спирт этиловый</c:v>
                </c:pt>
                <c:pt idx="2">
                  <c:v>УСНО</c:v>
                </c:pt>
                <c:pt idx="3">
                  <c:v>ЕНВД</c:v>
                </c:pt>
                <c:pt idx="4">
                  <c:v>Налог на имущество организаций</c:v>
                </c:pt>
                <c:pt idx="5">
                  <c:v>Аренда земли</c:v>
                </c:pt>
                <c:pt idx="6">
                  <c:v>Аренда имущества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252.9</c:v>
                </c:pt>
                <c:pt idx="1">
                  <c:v>0</c:v>
                </c:pt>
                <c:pt idx="2">
                  <c:v>193.2</c:v>
                </c:pt>
                <c:pt idx="3">
                  <c:v>118</c:v>
                </c:pt>
                <c:pt idx="4">
                  <c:v>35</c:v>
                </c:pt>
                <c:pt idx="5">
                  <c:v>242</c:v>
                </c:pt>
                <c:pt idx="6">
                  <c:v>56.6</c:v>
                </c:pt>
              </c:numCache>
            </c:numRef>
          </c:val>
        </c:ser>
        <c:shape val="box"/>
        <c:axId val="111710976"/>
        <c:axId val="111712512"/>
        <c:axId val="0"/>
      </c:bar3DChart>
      <c:catAx>
        <c:axId val="111710976"/>
        <c:scaling>
          <c:orientation val="minMax"/>
        </c:scaling>
        <c:axPos val="b"/>
        <c:tickLblPos val="nextTo"/>
        <c:crossAx val="111712512"/>
        <c:crosses val="autoZero"/>
        <c:auto val="1"/>
        <c:lblAlgn val="ctr"/>
        <c:lblOffset val="100"/>
      </c:catAx>
      <c:valAx>
        <c:axId val="111712512"/>
        <c:scaling>
          <c:orientation val="minMax"/>
        </c:scaling>
        <c:axPos val="l"/>
        <c:majorGridlines/>
        <c:numFmt formatCode="General" sourceLinked="1"/>
        <c:tickLblPos val="nextTo"/>
        <c:crossAx val="1117109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717030436984863"/>
          <c:y val="0.36777551380237095"/>
          <c:w val="0.15405776580559041"/>
          <c:h val="0.2111343400585334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ln w="44450">
              <a:solidFill>
                <a:srgbClr val="3333FF"/>
              </a:solidFill>
            </a:ln>
          </c:spPr>
          <c:marker>
            <c:symbol val="diamond"/>
            <c:size val="10"/>
            <c:spPr>
              <a:solidFill>
                <a:srgbClr val="3333FF"/>
              </a:solidFill>
              <a:ln>
                <a:solidFill>
                  <a:srgbClr val="3333FF"/>
                </a:solidFill>
              </a:ln>
            </c:spPr>
          </c:marker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15535</c:v>
                </c:pt>
                <c:pt idx="1">
                  <c:v>30203.1</c:v>
                </c:pt>
                <c:pt idx="2">
                  <c:v>47645.2</c:v>
                </c:pt>
                <c:pt idx="3">
                  <c:v>55687.4</c:v>
                </c:pt>
                <c:pt idx="4">
                  <c:v>23980.5</c:v>
                </c:pt>
                <c:pt idx="5">
                  <c:v>41984.1</c:v>
                </c:pt>
                <c:pt idx="6">
                  <c:v>41568.199999999997</c:v>
                </c:pt>
                <c:pt idx="7">
                  <c:v>31533.200000000001</c:v>
                </c:pt>
                <c:pt idx="8">
                  <c:v>41580.199999999997</c:v>
                </c:pt>
                <c:pt idx="9">
                  <c:v>46822.7</c:v>
                </c:pt>
                <c:pt idx="10">
                  <c:v>29503</c:v>
                </c:pt>
                <c:pt idx="11">
                  <c:v>56190.3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square"/>
            <c:size val="8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13256.8</c:v>
                </c:pt>
                <c:pt idx="1">
                  <c:v>32712.3</c:v>
                </c:pt>
                <c:pt idx="2">
                  <c:v>47295.4</c:v>
                </c:pt>
                <c:pt idx="3">
                  <c:v>49895.4</c:v>
                </c:pt>
                <c:pt idx="4">
                  <c:v>25956.799999999996</c:v>
                </c:pt>
                <c:pt idx="5">
                  <c:v>41818</c:v>
                </c:pt>
                <c:pt idx="6">
                  <c:v>38216.800000000003</c:v>
                </c:pt>
                <c:pt idx="7">
                  <c:v>35576.800000000003</c:v>
                </c:pt>
                <c:pt idx="8">
                  <c:v>42655.6</c:v>
                </c:pt>
                <c:pt idx="9">
                  <c:v>37396</c:v>
                </c:pt>
                <c:pt idx="10">
                  <c:v>40202.6</c:v>
                </c:pt>
                <c:pt idx="11">
                  <c:v>61049.9</c:v>
                </c:pt>
              </c:numCache>
            </c:numRef>
          </c:val>
        </c:ser>
        <c:marker val="1"/>
        <c:axId val="111753472"/>
        <c:axId val="111759744"/>
      </c:lineChart>
      <c:catAx>
        <c:axId val="111753472"/>
        <c:scaling>
          <c:orientation val="minMax"/>
        </c:scaling>
        <c:axPos val="b"/>
        <c:tickLblPos val="nextTo"/>
        <c:crossAx val="111759744"/>
        <c:crosses val="autoZero"/>
        <c:auto val="1"/>
        <c:lblAlgn val="ctr"/>
        <c:lblOffset val="100"/>
      </c:catAx>
      <c:valAx>
        <c:axId val="111759744"/>
        <c:scaling>
          <c:orientation val="minMax"/>
        </c:scaling>
        <c:axPos val="l"/>
        <c:majorGridlines/>
        <c:numFmt formatCode="General" sourceLinked="1"/>
        <c:tickLblPos val="nextTo"/>
        <c:crossAx val="11175347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Y val="0"/>
      <c:depthPercent val="130"/>
      <c:rAngAx val="1"/>
    </c:view3D>
    <c:plotArea>
      <c:layout>
        <c:manualLayout>
          <c:layoutTarget val="inner"/>
          <c:xMode val="edge"/>
          <c:yMode val="edge"/>
          <c:x val="0.14921417808885001"/>
          <c:y val="3.5692412516752842E-2"/>
          <c:w val="0.66087195584671465"/>
          <c:h val="0.4804271044426853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Лист1!$A$2:$A$14</c:f>
              <c:strCache>
                <c:ptCount val="13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правоохранительгая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Культура, кинематография, средства массовой информации</c:v>
                </c:pt>
                <c:pt idx="8">
                  <c:v>Социальная политика </c:v>
                </c:pt>
                <c:pt idx="9">
                  <c:v>Физическая культура и спорт</c:v>
                </c:pt>
                <c:pt idx="10">
                  <c:v>Обслуживание  государственного и муниципального долга</c:v>
                </c:pt>
                <c:pt idx="11">
                  <c:v>Межбюджетные трансферты общего характера бюджетам РФ и муниципальных образований</c:v>
                </c:pt>
                <c:pt idx="12">
                  <c:v>Всего расходов</c:v>
                </c:pt>
              </c:strCache>
            </c:strRef>
          </c:cat>
          <c:val>
            <c:numRef>
              <c:f>Лист1!$B$2:$B$14</c:f>
              <c:numCache>
                <c:formatCode>0.00</c:formatCode>
                <c:ptCount val="13"/>
                <c:pt idx="0">
                  <c:v>33057.9</c:v>
                </c:pt>
                <c:pt idx="1">
                  <c:v>928.8</c:v>
                </c:pt>
                <c:pt idx="2">
                  <c:v>2578.3000000000002</c:v>
                </c:pt>
                <c:pt idx="3">
                  <c:v>58978.5</c:v>
                </c:pt>
                <c:pt idx="4">
                  <c:v>9462.4</c:v>
                </c:pt>
                <c:pt idx="5">
                  <c:v>0</c:v>
                </c:pt>
                <c:pt idx="6">
                  <c:v>285751.40000000002</c:v>
                </c:pt>
                <c:pt idx="7">
                  <c:v>20741.5</c:v>
                </c:pt>
                <c:pt idx="8">
                  <c:v>33222.800000000003</c:v>
                </c:pt>
                <c:pt idx="9">
                  <c:v>2055.9</c:v>
                </c:pt>
                <c:pt idx="10">
                  <c:v>0</c:v>
                </c:pt>
                <c:pt idx="11">
                  <c:v>29742.1</c:v>
                </c:pt>
                <c:pt idx="12">
                  <c:v>476519.60000000003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Лист1!$A$2:$A$14</c:f>
              <c:strCache>
                <c:ptCount val="13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правоохранительгая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Культура, кинематография, средства массовой информации</c:v>
                </c:pt>
                <c:pt idx="8">
                  <c:v>Социальная политика </c:v>
                </c:pt>
                <c:pt idx="9">
                  <c:v>Физическая культура и спорт</c:v>
                </c:pt>
                <c:pt idx="10">
                  <c:v>Обслуживание  государственного и муниципального долга</c:v>
                </c:pt>
                <c:pt idx="11">
                  <c:v>Межбюджетные трансферты общего характера бюджетам РФ и муниципальных образований</c:v>
                </c:pt>
                <c:pt idx="12">
                  <c:v>Всего расходов</c:v>
                </c:pt>
              </c:strCache>
            </c:strRef>
          </c:cat>
          <c:val>
            <c:numRef>
              <c:f>Лист1!$C$2:$C$14</c:f>
              <c:numCache>
                <c:formatCode>0.00</c:formatCode>
                <c:ptCount val="13"/>
                <c:pt idx="0">
                  <c:v>32954.300000000003</c:v>
                </c:pt>
                <c:pt idx="1">
                  <c:v>928.8</c:v>
                </c:pt>
                <c:pt idx="2">
                  <c:v>2577.6999999999998</c:v>
                </c:pt>
                <c:pt idx="3">
                  <c:v>57496.7</c:v>
                </c:pt>
                <c:pt idx="4">
                  <c:v>9461.4</c:v>
                </c:pt>
                <c:pt idx="5">
                  <c:v>0</c:v>
                </c:pt>
                <c:pt idx="6">
                  <c:v>281930.40000000002</c:v>
                </c:pt>
                <c:pt idx="7">
                  <c:v>18971.5</c:v>
                </c:pt>
                <c:pt idx="8">
                  <c:v>30476.1</c:v>
                </c:pt>
                <c:pt idx="9">
                  <c:v>2054.1999999999998</c:v>
                </c:pt>
                <c:pt idx="10">
                  <c:v>0</c:v>
                </c:pt>
                <c:pt idx="11">
                  <c:v>29181.200000000001</c:v>
                </c:pt>
                <c:pt idx="12">
                  <c:v>466032.30000000005</c:v>
                </c:pt>
              </c:numCache>
            </c:numRef>
          </c:val>
        </c:ser>
        <c:shape val="box"/>
        <c:axId val="117480064"/>
        <c:axId val="117485952"/>
        <c:axId val="0"/>
      </c:bar3DChart>
      <c:catAx>
        <c:axId val="11748006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17485952"/>
        <c:crosses val="autoZero"/>
        <c:auto val="1"/>
        <c:lblAlgn val="ctr"/>
        <c:lblOffset val="100"/>
        <c:tickMarkSkip val="10"/>
      </c:catAx>
      <c:valAx>
        <c:axId val="117485952"/>
        <c:scaling>
          <c:orientation val="minMax"/>
          <c:max val="500000"/>
          <c:min val="0"/>
        </c:scaling>
        <c:axPos val="l"/>
        <c:majorGridlines/>
        <c:minorGridlines/>
        <c:numFmt formatCode="0.00" sourceLinked="1"/>
        <c:tickLblPos val="nextTo"/>
        <c:crossAx val="117480064"/>
        <c:crosses val="autoZero"/>
        <c:crossBetween val="between"/>
        <c:majorUnit val="50000"/>
        <c:minorUnit val="1000"/>
      </c:valAx>
    </c:plotArea>
    <c:legend>
      <c:legendPos val="r"/>
      <c:layout>
        <c:manualLayout>
          <c:xMode val="edge"/>
          <c:yMode val="edge"/>
          <c:x val="0.85081554026953765"/>
          <c:y val="0.21701614729165178"/>
          <c:w val="0.14918441109849226"/>
          <c:h val="0.33378534593202941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90"/>
      <c:perspective val="30"/>
    </c:view3D>
    <c:plotArea>
      <c:layout>
        <c:manualLayout>
          <c:layoutTarget val="inner"/>
          <c:xMode val="edge"/>
          <c:yMode val="edge"/>
          <c:x val="2.7777777777778078E-2"/>
          <c:y val="0"/>
          <c:w val="0.69205336832895858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8.6733923884514535E-2"/>
                  <c:y val="7.0716078785603084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Общегосударственные вопросы
</a:t>
                    </a:r>
                    <a:r>
                      <a:rPr lang="ru-RU" dirty="0" smtClean="0"/>
                      <a:t>7,1%</a:t>
                    </a:r>
                    <a:endParaRPr lang="ru-RU" dirty="0"/>
                  </a:p>
                </c:rich>
              </c:tx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8.7568405511811248E-2"/>
                  <c:y val="0.2121282143522988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,Национальная </a:t>
                    </a:r>
                    <a:r>
                      <a:rPr lang="ru-RU" dirty="0"/>
                      <a:t>оборона
</a:t>
                    </a:r>
                    <a:r>
                      <a:rPr lang="ru-RU" dirty="0" smtClean="0"/>
                      <a:t>0,2%</a:t>
                    </a:r>
                    <a:endParaRPr lang="ru-RU" dirty="0"/>
                  </a:p>
                </c:rich>
              </c:tx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-0.14916841644794451"/>
                  <c:y val="0.1861856046382778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</a:t>
                    </a:r>
                    <a:r>
                      <a:rPr lang="ru-RU" dirty="0"/>
                      <a:t>безопасность и правоохранительгая деятельность
</a:t>
                    </a:r>
                    <a:r>
                      <a:rPr lang="ru-RU" dirty="0" smtClean="0"/>
                      <a:t>0,6%</a:t>
                    </a:r>
                    <a:endParaRPr lang="ru-RU" dirty="0"/>
                  </a:p>
                </c:rich>
              </c:tx>
              <c:showCatName val="1"/>
              <c:showPercent val="1"/>
              <c:separator>
</c:separator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/>
                      <a:t>Национальная экономика
</a:t>
                    </a:r>
                    <a:r>
                      <a:rPr lang="ru-RU" dirty="0" smtClean="0"/>
                      <a:t>12%</a:t>
                    </a:r>
                    <a:endParaRPr lang="ru-RU" dirty="0"/>
                  </a:p>
                </c:rich>
              </c:tx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.18550765529308835"/>
                  <c:y val="9.160264001617515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Жилищно-коммунальное </a:t>
                    </a:r>
                    <a:r>
                      <a:rPr lang="ru-RU" dirty="0"/>
                      <a:t>хозяйство
</a:t>
                    </a:r>
                    <a:r>
                      <a:rPr lang="ru-RU" dirty="0" smtClean="0"/>
                      <a:t>2%</a:t>
                    </a:r>
                    <a:endParaRPr lang="ru-RU" dirty="0"/>
                  </a:p>
                </c:rich>
              </c:tx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-0.18557786526684159"/>
                  <c:y val="5.8492809146314398E-2"/>
                </c:manualLayout>
              </c:layout>
              <c:showCatName val="1"/>
              <c:showPercent val="1"/>
              <c:separator>
</c:separator>
            </c:dLbl>
            <c:dLbl>
              <c:idx val="6"/>
              <c:tx>
                <c:rich>
                  <a:bodyPr/>
                  <a:lstStyle/>
                  <a:p>
                    <a:r>
                      <a:rPr lang="ru-RU"/>
                      <a:t>Образование
</a:t>
                    </a:r>
                    <a:r>
                      <a:rPr lang="ru-RU" smtClean="0"/>
                      <a:t>60,5%</a:t>
                    </a:r>
                    <a:endParaRPr lang="ru-RU"/>
                  </a:p>
                </c:rich>
              </c:tx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-0.23235608048993894"/>
                  <c:y val="-7.197894210292754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Культура</a:t>
                    </a:r>
                    <a:r>
                      <a:rPr lang="ru-RU" dirty="0"/>
                      <a:t>, кинематография, средства массовой информации
</a:t>
                    </a:r>
                    <a:r>
                      <a:rPr lang="ru-RU" dirty="0" smtClean="0"/>
                      <a:t>4,1%</a:t>
                    </a:r>
                    <a:endParaRPr lang="ru-RU" dirty="0"/>
                  </a:p>
                </c:rich>
              </c:tx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-7.8728455818022833E-2"/>
                  <c:y val="-0.1821014439475779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Социальная </a:t>
                    </a:r>
                    <a:r>
                      <a:rPr lang="ru-RU" dirty="0"/>
                      <a:t>политика 
</a:t>
                    </a:r>
                    <a:r>
                      <a:rPr lang="ru-RU" dirty="0" smtClean="0"/>
                      <a:t>6,5</a:t>
                    </a:r>
                    <a:r>
                      <a:rPr lang="ru-RU" dirty="0"/>
                      <a:t>%</a:t>
                    </a:r>
                  </a:p>
                </c:rich>
              </c:tx>
              <c:showCatName val="1"/>
              <c:showPercent val="1"/>
              <c:separator>
</c:separator>
            </c:dLbl>
            <c:dLbl>
              <c:idx val="9"/>
              <c:tx>
                <c:rich>
                  <a:bodyPr/>
                  <a:lstStyle/>
                  <a:p>
                    <a:r>
                      <a:rPr lang="ru-RU"/>
                      <a:t>Физическая культура и спорт
</a:t>
                    </a:r>
                    <a:r>
                      <a:rPr lang="ru-RU" smtClean="0"/>
                      <a:t>0,4%</a:t>
                    </a:r>
                    <a:endParaRPr lang="ru-RU"/>
                  </a:p>
                </c:rich>
              </c:tx>
              <c:showCatName val="1"/>
              <c:showPercent val="1"/>
              <c:separator>
</c:separator>
            </c:dLbl>
            <c:dLbl>
              <c:idx val="11"/>
              <c:layout>
                <c:manualLayout>
                  <c:x val="9.8680282152231028E-2"/>
                  <c:y val="7.6786356677896489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Межбюджетные трансферты общего характера бюджетам РФ и муниципальных образований
</a:t>
                    </a:r>
                    <a:r>
                      <a:rPr lang="ru-RU" dirty="0" smtClean="0"/>
                      <a:t>6,3%</a:t>
                    </a:r>
                    <a:endParaRPr lang="ru-RU" dirty="0"/>
                  </a:p>
                </c:rich>
              </c:tx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400" b="0"/>
                </a:pPr>
                <a:endParaRPr lang="ru-RU"/>
              </a:p>
            </c:txPr>
            <c:showCatName val="1"/>
            <c:showPercent val="1"/>
            <c:separator>
</c:separator>
            <c:showLeaderLines val="1"/>
          </c:dLbls>
          <c:cat>
            <c:strRef>
              <c:f>Лист1!$A$2:$A$13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правоохранительгая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Культура, кинематография, средства массовой информации</c:v>
                </c:pt>
                <c:pt idx="8">
                  <c:v>Социальная политика </c:v>
                </c:pt>
                <c:pt idx="9">
                  <c:v>Физическая культура и спорт</c:v>
                </c:pt>
                <c:pt idx="10">
                  <c:v>Обслуживание  государственного и муниципального долга</c:v>
                </c:pt>
                <c:pt idx="11">
                  <c:v>Межбюджетные трансферты общего характера бюджетам РФ и муниципальных образований</c:v>
                </c:pt>
              </c:strCache>
            </c:strRef>
          </c:cat>
          <c:val>
            <c:numRef>
              <c:f>Лист1!$B$2:$B$13</c:f>
              <c:numCache>
                <c:formatCode>0.00</c:formatCode>
                <c:ptCount val="12"/>
                <c:pt idx="0">
                  <c:v>32954.300000000003</c:v>
                </c:pt>
                <c:pt idx="1">
                  <c:v>928.8</c:v>
                </c:pt>
                <c:pt idx="2">
                  <c:v>2577.6999999999998</c:v>
                </c:pt>
                <c:pt idx="3">
                  <c:v>57496.7</c:v>
                </c:pt>
                <c:pt idx="4">
                  <c:v>9461.4</c:v>
                </c:pt>
                <c:pt idx="5">
                  <c:v>0</c:v>
                </c:pt>
                <c:pt idx="6">
                  <c:v>281930.40000000002</c:v>
                </c:pt>
                <c:pt idx="7">
                  <c:v>18971.5</c:v>
                </c:pt>
                <c:pt idx="8">
                  <c:v>30476.1</c:v>
                </c:pt>
                <c:pt idx="9">
                  <c:v>2054.1999999999998</c:v>
                </c:pt>
                <c:pt idx="10">
                  <c:v>0</c:v>
                </c:pt>
                <c:pt idx="11">
                  <c:v>29181.200000000001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%</c:v>
                </c:pt>
              </c:strCache>
            </c:strRef>
          </c:tx>
          <c:explosion val="25"/>
          <c:cat>
            <c:strRef>
              <c:f>Лист1!$A$2:$A$13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правоохранительгая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Культура, кинематография, средства массовой информации</c:v>
                </c:pt>
                <c:pt idx="8">
                  <c:v>Социальная политика </c:v>
                </c:pt>
                <c:pt idx="9">
                  <c:v>Физическая культура и спорт</c:v>
                </c:pt>
                <c:pt idx="10">
                  <c:v>Обслуживание  государственного и муниципального долга</c:v>
                </c:pt>
                <c:pt idx="11">
                  <c:v>Межбюджетные трансферты общего характера бюджетам РФ и муниципальных образований</c:v>
                </c:pt>
              </c:strCache>
            </c:strRef>
          </c:cat>
          <c:val>
            <c:numRef>
              <c:f>Лист1!$C$2:$C$13</c:f>
              <c:numCache>
                <c:formatCode>0.00</c:formatCode>
                <c:ptCount val="12"/>
                <c:pt idx="0">
                  <c:v>7.0712480658529655</c:v>
                </c:pt>
                <c:pt idx="1">
                  <c:v>0.19929949061470664</c:v>
                </c:pt>
                <c:pt idx="2">
                  <c:v>0.55311616812825848</c:v>
                </c:pt>
                <c:pt idx="3">
                  <c:v>12.337492487108724</c:v>
                </c:pt>
                <c:pt idx="4">
                  <c:v>2.0302026275861134</c:v>
                </c:pt>
                <c:pt idx="5">
                  <c:v>0</c:v>
                </c:pt>
                <c:pt idx="6">
                  <c:v>60.495892666667096</c:v>
                </c:pt>
                <c:pt idx="7">
                  <c:v>4.0708551746305988</c:v>
                </c:pt>
                <c:pt idx="8">
                  <c:v>6.5394823491848104</c:v>
                </c:pt>
                <c:pt idx="9">
                  <c:v>0.44078489838579882</c:v>
                </c:pt>
                <c:pt idx="10">
                  <c:v>0</c:v>
                </c:pt>
                <c:pt idx="11">
                  <c:v>6.2616260718409418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4636A3-1B5E-461B-8306-7A036710B581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threePt" dir="t"/>
        </a:scene3d>
      </dgm:spPr>
      <dgm:t>
        <a:bodyPr/>
        <a:lstStyle/>
        <a:p>
          <a:endParaRPr lang="ru-RU"/>
        </a:p>
      </dgm:t>
    </dgm:pt>
    <dgm:pt modelId="{7C89F773-BBDC-41E4-A6DB-1BD579708E84}">
      <dgm:prSet phldrT="[Текст]" custT="1"/>
      <dgm:spPr>
        <a:ln w="31750"/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По соглашению</a:t>
          </a:r>
          <a:endParaRPr lang="ru-RU" sz="1800" b="1" dirty="0">
            <a:solidFill>
              <a:schemeClr val="tx1"/>
            </a:solidFill>
          </a:endParaRPr>
        </a:p>
      </dgm:t>
    </dgm:pt>
    <dgm:pt modelId="{B480D700-059E-48F5-B246-4D821619A668}" type="parTrans" cxnId="{451C0B56-FAAF-4C71-99D6-F3D218875859}">
      <dgm:prSet/>
      <dgm:spPr/>
      <dgm:t>
        <a:bodyPr/>
        <a:lstStyle/>
        <a:p>
          <a:endParaRPr lang="ru-RU"/>
        </a:p>
      </dgm:t>
    </dgm:pt>
    <dgm:pt modelId="{1143C689-B257-4C2C-9A00-60B0031F75F0}" type="sibTrans" cxnId="{451C0B56-FAAF-4C71-99D6-F3D218875859}">
      <dgm:prSet/>
      <dgm:spPr/>
      <dgm:t>
        <a:bodyPr/>
        <a:lstStyle/>
        <a:p>
          <a:endParaRPr lang="ru-RU"/>
        </a:p>
      </dgm:t>
    </dgm:pt>
    <dgm:pt modelId="{949CC6C9-4BBD-4DCD-9D25-D95BAC96D8AF}">
      <dgm:prSet phldrT="[Текст]" custT="1"/>
      <dgm:spPr>
        <a:solidFill>
          <a:schemeClr val="accent2">
            <a:lumMod val="60000"/>
            <a:lumOff val="40000"/>
            <a:alpha val="90000"/>
          </a:schemeClr>
        </a:solidFill>
        <a:ln w="31750"/>
      </dgm:spPr>
      <dgm:t>
        <a:bodyPr/>
        <a:lstStyle/>
        <a:p>
          <a:r>
            <a:rPr lang="ru-RU" sz="1800" b="1" dirty="0" smtClean="0"/>
            <a:t>Общее образование 20137,0руб.</a:t>
          </a:r>
          <a:endParaRPr lang="ru-RU" sz="1800" b="1" dirty="0"/>
        </a:p>
      </dgm:t>
    </dgm:pt>
    <dgm:pt modelId="{06DF7F2E-60F2-4CE0-B4BC-C475E5929186}" type="parTrans" cxnId="{DC9FDDE8-360A-454A-99F9-8D68F9DFDB52}">
      <dgm:prSet/>
      <dgm:spPr/>
      <dgm:t>
        <a:bodyPr/>
        <a:lstStyle/>
        <a:p>
          <a:endParaRPr lang="ru-RU"/>
        </a:p>
      </dgm:t>
    </dgm:pt>
    <dgm:pt modelId="{E6ECE4F8-9B6D-4D88-B94D-F9A95E783871}" type="sibTrans" cxnId="{DC9FDDE8-360A-454A-99F9-8D68F9DFDB52}">
      <dgm:prSet/>
      <dgm:spPr/>
      <dgm:t>
        <a:bodyPr/>
        <a:lstStyle/>
        <a:p>
          <a:endParaRPr lang="ru-RU"/>
        </a:p>
      </dgm:t>
    </dgm:pt>
    <dgm:pt modelId="{CCE210AD-6D70-402B-B2C2-29C6CE1552DD}">
      <dgm:prSet phldrT="[Текст]" custT="1"/>
      <dgm:spPr>
        <a:solidFill>
          <a:schemeClr val="accent2">
            <a:lumMod val="60000"/>
            <a:lumOff val="40000"/>
            <a:alpha val="90000"/>
          </a:schemeClr>
        </a:solidFill>
        <a:ln w="31750"/>
      </dgm:spPr>
      <dgm:t>
        <a:bodyPr/>
        <a:lstStyle/>
        <a:p>
          <a:r>
            <a:rPr lang="ru-RU" sz="1800" b="1" dirty="0" smtClean="0"/>
            <a:t>Дошкольное образование </a:t>
          </a:r>
        </a:p>
        <a:p>
          <a:r>
            <a:rPr lang="ru-RU" sz="1800" b="1" dirty="0" smtClean="0"/>
            <a:t>16035,0 руб. </a:t>
          </a:r>
          <a:endParaRPr lang="ru-RU" sz="1800" b="1" dirty="0"/>
        </a:p>
      </dgm:t>
    </dgm:pt>
    <dgm:pt modelId="{70D5BA89-31DC-4238-AFB6-EF2AF97B0529}" type="parTrans" cxnId="{22B56B19-75FB-45F2-93C7-6EBA610C47BF}">
      <dgm:prSet/>
      <dgm:spPr/>
      <dgm:t>
        <a:bodyPr/>
        <a:lstStyle/>
        <a:p>
          <a:endParaRPr lang="ru-RU"/>
        </a:p>
      </dgm:t>
    </dgm:pt>
    <dgm:pt modelId="{023F655B-5A0B-4732-BB02-6077F69A40C8}" type="sibTrans" cxnId="{22B56B19-75FB-45F2-93C7-6EBA610C47BF}">
      <dgm:prSet/>
      <dgm:spPr/>
      <dgm:t>
        <a:bodyPr/>
        <a:lstStyle/>
        <a:p>
          <a:endParaRPr lang="ru-RU"/>
        </a:p>
      </dgm:t>
    </dgm:pt>
    <dgm:pt modelId="{F4971EAA-A397-4825-BFBB-F368FB1A8A25}">
      <dgm:prSet phldrT="[Текст]" custT="1"/>
      <dgm:spPr>
        <a:ln w="31750"/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Выполнено</a:t>
          </a:r>
          <a:endParaRPr lang="ru-RU" sz="1800" b="1" dirty="0">
            <a:solidFill>
              <a:schemeClr val="tx1"/>
            </a:solidFill>
          </a:endParaRPr>
        </a:p>
      </dgm:t>
    </dgm:pt>
    <dgm:pt modelId="{1106BA32-384C-4255-B6A5-389854176942}" type="parTrans" cxnId="{CE894AAA-9EE3-4166-BA3B-0FB67C964200}">
      <dgm:prSet/>
      <dgm:spPr/>
      <dgm:t>
        <a:bodyPr/>
        <a:lstStyle/>
        <a:p>
          <a:endParaRPr lang="ru-RU"/>
        </a:p>
      </dgm:t>
    </dgm:pt>
    <dgm:pt modelId="{DCC9D305-6A5D-41F2-9D8F-CD798A19C7DE}" type="sibTrans" cxnId="{CE894AAA-9EE3-4166-BA3B-0FB67C964200}">
      <dgm:prSet/>
      <dgm:spPr/>
      <dgm:t>
        <a:bodyPr/>
        <a:lstStyle/>
        <a:p>
          <a:endParaRPr lang="ru-RU"/>
        </a:p>
      </dgm:t>
    </dgm:pt>
    <dgm:pt modelId="{CACC704A-5A83-48A2-9D6B-F3ED4EA06BAA}">
      <dgm:prSet phldrT="[Текст]"/>
      <dgm:spPr>
        <a:solidFill>
          <a:schemeClr val="accent2">
            <a:lumMod val="60000"/>
            <a:lumOff val="40000"/>
          </a:schemeClr>
        </a:solidFill>
        <a:ln w="31750"/>
      </dgm:spPr>
      <dgm:t>
        <a:bodyPr/>
        <a:lstStyle/>
        <a:p>
          <a:r>
            <a:rPr lang="ru-RU" b="1" dirty="0" smtClean="0"/>
            <a:t>Общее образование 20282,8 руб.</a:t>
          </a:r>
          <a:endParaRPr lang="ru-RU" b="1" dirty="0"/>
        </a:p>
      </dgm:t>
    </dgm:pt>
    <dgm:pt modelId="{87667A98-9B0D-490D-BB1F-6E7CBD45E29B}" type="parTrans" cxnId="{EC6B915C-C634-4B7A-A9B0-770FD7F0948F}">
      <dgm:prSet/>
      <dgm:spPr/>
      <dgm:t>
        <a:bodyPr/>
        <a:lstStyle/>
        <a:p>
          <a:endParaRPr lang="ru-RU"/>
        </a:p>
      </dgm:t>
    </dgm:pt>
    <dgm:pt modelId="{DB8040FB-E866-496A-B69A-4FEB8DC0B6C2}" type="sibTrans" cxnId="{EC6B915C-C634-4B7A-A9B0-770FD7F0948F}">
      <dgm:prSet/>
      <dgm:spPr/>
      <dgm:t>
        <a:bodyPr/>
        <a:lstStyle/>
        <a:p>
          <a:endParaRPr lang="ru-RU"/>
        </a:p>
      </dgm:t>
    </dgm:pt>
    <dgm:pt modelId="{87CCD796-AD15-47F0-BD2B-2FFBF7B084F0}">
      <dgm:prSet phldrT="[Текст]"/>
      <dgm:spPr>
        <a:solidFill>
          <a:schemeClr val="accent2">
            <a:lumMod val="60000"/>
            <a:lumOff val="40000"/>
          </a:schemeClr>
        </a:solidFill>
        <a:ln w="31750"/>
      </dgm:spPr>
      <dgm:t>
        <a:bodyPr/>
        <a:lstStyle/>
        <a:p>
          <a:r>
            <a:rPr lang="ru-RU" b="1" dirty="0" smtClean="0"/>
            <a:t>Дошкольное образование </a:t>
          </a:r>
        </a:p>
        <a:p>
          <a:r>
            <a:rPr lang="ru-RU" b="1" dirty="0" smtClean="0"/>
            <a:t>16123,8 руб.</a:t>
          </a:r>
          <a:endParaRPr lang="ru-RU" b="1" dirty="0"/>
        </a:p>
      </dgm:t>
    </dgm:pt>
    <dgm:pt modelId="{D027E869-5601-42EB-88B9-2901B3E1452E}" type="parTrans" cxnId="{3F9AD4B7-5741-45CE-BA40-7A4E41EF02B4}">
      <dgm:prSet/>
      <dgm:spPr/>
      <dgm:t>
        <a:bodyPr/>
        <a:lstStyle/>
        <a:p>
          <a:endParaRPr lang="ru-RU"/>
        </a:p>
      </dgm:t>
    </dgm:pt>
    <dgm:pt modelId="{6436B532-B3AC-4922-9D94-997AD06A5F1A}" type="sibTrans" cxnId="{3F9AD4B7-5741-45CE-BA40-7A4E41EF02B4}">
      <dgm:prSet/>
      <dgm:spPr/>
      <dgm:t>
        <a:bodyPr/>
        <a:lstStyle/>
        <a:p>
          <a:endParaRPr lang="ru-RU"/>
        </a:p>
      </dgm:t>
    </dgm:pt>
    <dgm:pt modelId="{70087F4E-DDC1-44E1-BB4B-894DE48283CA}">
      <dgm:prSet custT="1"/>
      <dgm:spPr>
        <a:solidFill>
          <a:schemeClr val="accent2">
            <a:lumMod val="60000"/>
            <a:lumOff val="40000"/>
            <a:alpha val="90000"/>
          </a:schemeClr>
        </a:solidFill>
        <a:ln w="31750"/>
      </dgm:spPr>
      <dgm:t>
        <a:bodyPr/>
        <a:lstStyle/>
        <a:p>
          <a:r>
            <a:rPr lang="ru-RU" sz="1800" b="1" dirty="0" smtClean="0"/>
            <a:t>Культура 11867 руб.</a:t>
          </a:r>
          <a:endParaRPr lang="ru-RU" sz="1800" b="1" dirty="0"/>
        </a:p>
      </dgm:t>
    </dgm:pt>
    <dgm:pt modelId="{C0B7F9ED-F51B-4FE6-95E5-B0ADBDF39217}" type="parTrans" cxnId="{20DA2B84-588E-482B-9EA2-C4E34ECA95F5}">
      <dgm:prSet/>
      <dgm:spPr/>
      <dgm:t>
        <a:bodyPr/>
        <a:lstStyle/>
        <a:p>
          <a:endParaRPr lang="ru-RU"/>
        </a:p>
      </dgm:t>
    </dgm:pt>
    <dgm:pt modelId="{D517B40F-2C8B-4B7F-A82E-F16E658B9D6A}" type="sibTrans" cxnId="{20DA2B84-588E-482B-9EA2-C4E34ECA95F5}">
      <dgm:prSet/>
      <dgm:spPr/>
      <dgm:t>
        <a:bodyPr/>
        <a:lstStyle/>
        <a:p>
          <a:endParaRPr lang="ru-RU"/>
        </a:p>
      </dgm:t>
    </dgm:pt>
    <dgm:pt modelId="{521627D4-3C13-4C42-9EA7-948CA97D64C3}">
      <dgm:prSet/>
      <dgm:spPr>
        <a:solidFill>
          <a:schemeClr val="accent2">
            <a:lumMod val="60000"/>
            <a:lumOff val="40000"/>
          </a:schemeClr>
        </a:solidFill>
        <a:ln w="31750"/>
      </dgm:spPr>
      <dgm:t>
        <a:bodyPr/>
        <a:lstStyle/>
        <a:p>
          <a:r>
            <a:rPr lang="ru-RU" b="1" dirty="0" smtClean="0"/>
            <a:t>Культура 11867,2 руб.</a:t>
          </a:r>
          <a:endParaRPr lang="ru-RU" b="1" dirty="0"/>
        </a:p>
      </dgm:t>
    </dgm:pt>
    <dgm:pt modelId="{C9919F3A-8A8F-4FFA-8773-E02E3345ED05}" type="parTrans" cxnId="{044C80B0-1FD2-4E88-9393-B62AA4DF499C}">
      <dgm:prSet/>
      <dgm:spPr/>
      <dgm:t>
        <a:bodyPr/>
        <a:lstStyle/>
        <a:p>
          <a:endParaRPr lang="ru-RU"/>
        </a:p>
      </dgm:t>
    </dgm:pt>
    <dgm:pt modelId="{AE315993-2FE8-4C5D-A5AA-7102B571B7B7}" type="sibTrans" cxnId="{044C80B0-1FD2-4E88-9393-B62AA4DF499C}">
      <dgm:prSet/>
      <dgm:spPr/>
      <dgm:t>
        <a:bodyPr/>
        <a:lstStyle/>
        <a:p>
          <a:endParaRPr lang="ru-RU"/>
        </a:p>
      </dgm:t>
    </dgm:pt>
    <dgm:pt modelId="{609E48FE-9689-4148-B798-9B1B518A7D07}" type="pres">
      <dgm:prSet presAssocID="{A74636A3-1B5E-461B-8306-7A036710B581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B6B8710-5FC7-4D4F-BF40-69E1685178C6}" type="pres">
      <dgm:prSet presAssocID="{7C89F773-BBDC-41E4-A6DB-1BD579708E84}" presName="posSpace" presStyleCnt="0"/>
      <dgm:spPr/>
    </dgm:pt>
    <dgm:pt modelId="{ACBAFBD1-F50C-4946-BABC-AB4F28424F9E}" type="pres">
      <dgm:prSet presAssocID="{7C89F773-BBDC-41E4-A6DB-1BD579708E84}" presName="vertFlow" presStyleCnt="0"/>
      <dgm:spPr/>
    </dgm:pt>
    <dgm:pt modelId="{CA3E613D-7C75-4507-81CF-326851A9B0B6}" type="pres">
      <dgm:prSet presAssocID="{7C89F773-BBDC-41E4-A6DB-1BD579708E84}" presName="topSpace" presStyleCnt="0"/>
      <dgm:spPr/>
    </dgm:pt>
    <dgm:pt modelId="{53AFD77E-B6AE-4787-AC60-B8E341DCE74F}" type="pres">
      <dgm:prSet presAssocID="{7C89F773-BBDC-41E4-A6DB-1BD579708E84}" presName="firstComp" presStyleCnt="0"/>
      <dgm:spPr/>
    </dgm:pt>
    <dgm:pt modelId="{A063D27A-5CC3-4CC5-8344-16EC8CB5B91E}" type="pres">
      <dgm:prSet presAssocID="{7C89F773-BBDC-41E4-A6DB-1BD579708E84}" presName="firstChild" presStyleLbl="bgAccFollowNode1" presStyleIdx="0" presStyleCnt="6" custScaleX="126765" custScaleY="55179" custLinFactNeighborX="-13375" custLinFactNeighborY="34211"/>
      <dgm:spPr/>
      <dgm:t>
        <a:bodyPr/>
        <a:lstStyle/>
        <a:p>
          <a:endParaRPr lang="ru-RU"/>
        </a:p>
      </dgm:t>
    </dgm:pt>
    <dgm:pt modelId="{E784CD0F-72A5-4312-826E-6183BCBF352C}" type="pres">
      <dgm:prSet presAssocID="{7C89F773-BBDC-41E4-A6DB-1BD579708E84}" presName="firstChildTx" presStyleLbl="b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EFA79B-BC8A-4732-B688-0A662DFB44DD}" type="pres">
      <dgm:prSet presAssocID="{CCE210AD-6D70-402B-B2C2-29C6CE1552DD}" presName="comp" presStyleCnt="0"/>
      <dgm:spPr/>
    </dgm:pt>
    <dgm:pt modelId="{E94645F8-B0C1-45B6-83CE-E2861355B872}" type="pres">
      <dgm:prSet presAssocID="{CCE210AD-6D70-402B-B2C2-29C6CE1552DD}" presName="child" presStyleLbl="bgAccFollowNode1" presStyleIdx="1" presStyleCnt="6" custScaleX="128284" custScaleY="71027" custLinFactNeighborX="-14136" custLinFactNeighborY="50758"/>
      <dgm:spPr/>
      <dgm:t>
        <a:bodyPr/>
        <a:lstStyle/>
        <a:p>
          <a:endParaRPr lang="ru-RU"/>
        </a:p>
      </dgm:t>
    </dgm:pt>
    <dgm:pt modelId="{4FF79BF5-7482-4D7D-A375-EC89FEB55BC9}" type="pres">
      <dgm:prSet presAssocID="{CCE210AD-6D70-402B-B2C2-29C6CE1552DD}" presName="childTx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A41826-2D0A-4730-B49E-027DDD017E07}" type="pres">
      <dgm:prSet presAssocID="{70087F4E-DDC1-44E1-BB4B-894DE48283CA}" presName="comp" presStyleCnt="0"/>
      <dgm:spPr/>
    </dgm:pt>
    <dgm:pt modelId="{4328C7DE-5A52-4A87-808E-8FF7B2B3C2C5}" type="pres">
      <dgm:prSet presAssocID="{70087F4E-DDC1-44E1-BB4B-894DE48283CA}" presName="child" presStyleLbl="bgAccFollowNode1" presStyleIdx="2" presStyleCnt="6" custScaleX="126525" custScaleY="59951" custLinFactNeighborX="-11689" custLinFactNeighborY="67749"/>
      <dgm:spPr/>
      <dgm:t>
        <a:bodyPr/>
        <a:lstStyle/>
        <a:p>
          <a:endParaRPr lang="ru-RU"/>
        </a:p>
      </dgm:t>
    </dgm:pt>
    <dgm:pt modelId="{0757CF8D-EC51-42DF-A466-867B1A33A476}" type="pres">
      <dgm:prSet presAssocID="{70087F4E-DDC1-44E1-BB4B-894DE48283CA}" presName="childTx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C6FE2F-2423-4EC6-9AC3-8C2905D1D789}" type="pres">
      <dgm:prSet presAssocID="{7C89F773-BBDC-41E4-A6DB-1BD579708E84}" presName="negSpace" presStyleCnt="0"/>
      <dgm:spPr/>
    </dgm:pt>
    <dgm:pt modelId="{ED162DD8-1B73-42EE-8EB7-604C3420BCFB}" type="pres">
      <dgm:prSet presAssocID="{7C89F773-BBDC-41E4-A6DB-1BD579708E84}" presName="circle" presStyleLbl="node1" presStyleIdx="0" presStyleCnt="2" custScaleX="157665" custScaleY="108214" custLinFactNeighborX="4289" custLinFactNeighborY="-32914"/>
      <dgm:spPr/>
      <dgm:t>
        <a:bodyPr/>
        <a:lstStyle/>
        <a:p>
          <a:endParaRPr lang="ru-RU"/>
        </a:p>
      </dgm:t>
    </dgm:pt>
    <dgm:pt modelId="{D57BFF1B-F6FB-492C-AAF3-0A0824C4C114}" type="pres">
      <dgm:prSet presAssocID="{1143C689-B257-4C2C-9A00-60B0031F75F0}" presName="transSpace" presStyleCnt="0"/>
      <dgm:spPr/>
    </dgm:pt>
    <dgm:pt modelId="{7DBDBBDD-B492-41AA-8314-35511E2DF2D3}" type="pres">
      <dgm:prSet presAssocID="{F4971EAA-A397-4825-BFBB-F368FB1A8A25}" presName="posSpace" presStyleCnt="0"/>
      <dgm:spPr/>
    </dgm:pt>
    <dgm:pt modelId="{6D56F186-15DD-4547-AE36-28F2B41BAF5F}" type="pres">
      <dgm:prSet presAssocID="{F4971EAA-A397-4825-BFBB-F368FB1A8A25}" presName="vertFlow" presStyleCnt="0"/>
      <dgm:spPr/>
    </dgm:pt>
    <dgm:pt modelId="{11D0CB9F-30D4-45F8-851F-7C8CFB46F13F}" type="pres">
      <dgm:prSet presAssocID="{F4971EAA-A397-4825-BFBB-F368FB1A8A25}" presName="topSpace" presStyleCnt="0"/>
      <dgm:spPr/>
    </dgm:pt>
    <dgm:pt modelId="{4F940888-E8A1-4ACD-9391-D91DFD707FD5}" type="pres">
      <dgm:prSet presAssocID="{F4971EAA-A397-4825-BFBB-F368FB1A8A25}" presName="firstComp" presStyleCnt="0"/>
      <dgm:spPr/>
    </dgm:pt>
    <dgm:pt modelId="{14BCC5BC-7ECD-467B-B848-28557E4670D6}" type="pres">
      <dgm:prSet presAssocID="{F4971EAA-A397-4825-BFBB-F368FB1A8A25}" presName="firstChild" presStyleLbl="bgAccFollowNode1" presStyleIdx="3" presStyleCnt="6" custScaleX="125948" custScaleY="51908" custLinFactNeighborX="-30070" custLinFactNeighborY="34583"/>
      <dgm:spPr/>
      <dgm:t>
        <a:bodyPr/>
        <a:lstStyle/>
        <a:p>
          <a:endParaRPr lang="ru-RU"/>
        </a:p>
      </dgm:t>
    </dgm:pt>
    <dgm:pt modelId="{9280B010-9154-48D7-A4EE-BAB8BF4663BF}" type="pres">
      <dgm:prSet presAssocID="{F4971EAA-A397-4825-BFBB-F368FB1A8A25}" presName="firstChildTx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3E31D-BDE9-48F5-9762-BB35496A1FD2}" type="pres">
      <dgm:prSet presAssocID="{87CCD796-AD15-47F0-BD2B-2FFBF7B084F0}" presName="comp" presStyleCnt="0"/>
      <dgm:spPr/>
    </dgm:pt>
    <dgm:pt modelId="{963023E5-3665-492A-BEF4-9E4253E399C6}" type="pres">
      <dgm:prSet presAssocID="{87CCD796-AD15-47F0-BD2B-2FFBF7B084F0}" presName="child" presStyleLbl="bgAccFollowNode1" presStyleIdx="4" presStyleCnt="6" custScaleX="124277" custScaleY="75656" custLinFactNeighborX="-30922" custLinFactNeighborY="49384"/>
      <dgm:spPr/>
      <dgm:t>
        <a:bodyPr/>
        <a:lstStyle/>
        <a:p>
          <a:endParaRPr lang="ru-RU"/>
        </a:p>
      </dgm:t>
    </dgm:pt>
    <dgm:pt modelId="{64423644-640B-422F-BEF1-A4DCD376F44E}" type="pres">
      <dgm:prSet presAssocID="{87CCD796-AD15-47F0-BD2B-2FFBF7B084F0}" presName="childTx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400C02-C14E-415F-8A96-4AA3EB14D496}" type="pres">
      <dgm:prSet presAssocID="{521627D4-3C13-4C42-9EA7-948CA97D64C3}" presName="comp" presStyleCnt="0"/>
      <dgm:spPr/>
    </dgm:pt>
    <dgm:pt modelId="{09BF1DDF-A252-43ED-8D36-9F45A9B8B522}" type="pres">
      <dgm:prSet presAssocID="{521627D4-3C13-4C42-9EA7-948CA97D64C3}" presName="child" presStyleLbl="bgAccFollowNode1" presStyleIdx="5" presStyleCnt="6" custScaleX="124859" custScaleY="54693" custLinFactNeighborX="-30615" custLinFactNeighborY="61135"/>
      <dgm:spPr/>
      <dgm:t>
        <a:bodyPr/>
        <a:lstStyle/>
        <a:p>
          <a:endParaRPr lang="ru-RU"/>
        </a:p>
      </dgm:t>
    </dgm:pt>
    <dgm:pt modelId="{1DF24528-39CC-464F-8165-722205AD1657}" type="pres">
      <dgm:prSet presAssocID="{521627D4-3C13-4C42-9EA7-948CA97D64C3}" presName="childTx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3DD164-009E-48C9-81B6-E7E5790AB21C}" type="pres">
      <dgm:prSet presAssocID="{F4971EAA-A397-4825-BFBB-F368FB1A8A25}" presName="negSpace" presStyleCnt="0"/>
      <dgm:spPr/>
    </dgm:pt>
    <dgm:pt modelId="{C3C93844-732E-4C6E-AD73-DB9A5BC92BAB}" type="pres">
      <dgm:prSet presAssocID="{F4971EAA-A397-4825-BFBB-F368FB1A8A25}" presName="circle" presStyleLbl="node1" presStyleIdx="1" presStyleCnt="2" custScaleX="163538" custScaleY="102757" custLinFactNeighborX="-25920" custLinFactNeighborY="-28133"/>
      <dgm:spPr/>
      <dgm:t>
        <a:bodyPr/>
        <a:lstStyle/>
        <a:p>
          <a:endParaRPr lang="ru-RU"/>
        </a:p>
      </dgm:t>
    </dgm:pt>
  </dgm:ptLst>
  <dgm:cxnLst>
    <dgm:cxn modelId="{044C80B0-1FD2-4E88-9393-B62AA4DF499C}" srcId="{F4971EAA-A397-4825-BFBB-F368FB1A8A25}" destId="{521627D4-3C13-4C42-9EA7-948CA97D64C3}" srcOrd="2" destOrd="0" parTransId="{C9919F3A-8A8F-4FFA-8773-E02E3345ED05}" sibTransId="{AE315993-2FE8-4C5D-A5AA-7102B571B7B7}"/>
    <dgm:cxn modelId="{666733AE-D183-4863-A8AF-09635E95ACBD}" type="presOf" srcId="{F4971EAA-A397-4825-BFBB-F368FB1A8A25}" destId="{C3C93844-732E-4C6E-AD73-DB9A5BC92BAB}" srcOrd="0" destOrd="0" presId="urn:microsoft.com/office/officeart/2005/8/layout/hList9"/>
    <dgm:cxn modelId="{CCEBE882-EC66-46E3-AD8A-F7598FD2311F}" type="presOf" srcId="{CACC704A-5A83-48A2-9D6B-F3ED4EA06BAA}" destId="{9280B010-9154-48D7-A4EE-BAB8BF4663BF}" srcOrd="1" destOrd="0" presId="urn:microsoft.com/office/officeart/2005/8/layout/hList9"/>
    <dgm:cxn modelId="{EC6B915C-C634-4B7A-A9B0-770FD7F0948F}" srcId="{F4971EAA-A397-4825-BFBB-F368FB1A8A25}" destId="{CACC704A-5A83-48A2-9D6B-F3ED4EA06BAA}" srcOrd="0" destOrd="0" parTransId="{87667A98-9B0D-490D-BB1F-6E7CBD45E29B}" sibTransId="{DB8040FB-E866-496A-B69A-4FEB8DC0B6C2}"/>
    <dgm:cxn modelId="{F65ED703-A2A5-444C-975B-25FC67BAA20E}" type="presOf" srcId="{70087F4E-DDC1-44E1-BB4B-894DE48283CA}" destId="{0757CF8D-EC51-42DF-A466-867B1A33A476}" srcOrd="1" destOrd="0" presId="urn:microsoft.com/office/officeart/2005/8/layout/hList9"/>
    <dgm:cxn modelId="{59FF2E3F-D9A8-4147-9263-D777FD8E4626}" type="presOf" srcId="{949CC6C9-4BBD-4DCD-9D25-D95BAC96D8AF}" destId="{E784CD0F-72A5-4312-826E-6183BCBF352C}" srcOrd="1" destOrd="0" presId="urn:microsoft.com/office/officeart/2005/8/layout/hList9"/>
    <dgm:cxn modelId="{DC9FDDE8-360A-454A-99F9-8D68F9DFDB52}" srcId="{7C89F773-BBDC-41E4-A6DB-1BD579708E84}" destId="{949CC6C9-4BBD-4DCD-9D25-D95BAC96D8AF}" srcOrd="0" destOrd="0" parTransId="{06DF7F2E-60F2-4CE0-B4BC-C475E5929186}" sibTransId="{E6ECE4F8-9B6D-4D88-B94D-F9A95E783871}"/>
    <dgm:cxn modelId="{A9B73E8F-97EF-417F-BB2A-628CF4F29E58}" type="presOf" srcId="{70087F4E-DDC1-44E1-BB4B-894DE48283CA}" destId="{4328C7DE-5A52-4A87-808E-8FF7B2B3C2C5}" srcOrd="0" destOrd="0" presId="urn:microsoft.com/office/officeart/2005/8/layout/hList9"/>
    <dgm:cxn modelId="{3F9AD4B7-5741-45CE-BA40-7A4E41EF02B4}" srcId="{F4971EAA-A397-4825-BFBB-F368FB1A8A25}" destId="{87CCD796-AD15-47F0-BD2B-2FFBF7B084F0}" srcOrd="1" destOrd="0" parTransId="{D027E869-5601-42EB-88B9-2901B3E1452E}" sibTransId="{6436B532-B3AC-4922-9D94-997AD06A5F1A}"/>
    <dgm:cxn modelId="{388F8313-FF6C-4C00-82CF-B5198D250784}" type="presOf" srcId="{CCE210AD-6D70-402B-B2C2-29C6CE1552DD}" destId="{4FF79BF5-7482-4D7D-A375-EC89FEB55BC9}" srcOrd="1" destOrd="0" presId="urn:microsoft.com/office/officeart/2005/8/layout/hList9"/>
    <dgm:cxn modelId="{238619DD-0DB2-4FEC-8054-81F0D2E53D2F}" type="presOf" srcId="{87CCD796-AD15-47F0-BD2B-2FFBF7B084F0}" destId="{64423644-640B-422F-BEF1-A4DCD376F44E}" srcOrd="1" destOrd="0" presId="urn:microsoft.com/office/officeart/2005/8/layout/hList9"/>
    <dgm:cxn modelId="{F1406A28-B2BE-4E16-9286-126A0B99BB5D}" type="presOf" srcId="{87CCD796-AD15-47F0-BD2B-2FFBF7B084F0}" destId="{963023E5-3665-492A-BEF4-9E4253E399C6}" srcOrd="0" destOrd="0" presId="urn:microsoft.com/office/officeart/2005/8/layout/hList9"/>
    <dgm:cxn modelId="{4DEEAB4E-3F80-4647-8514-9CAEBA00F7B1}" type="presOf" srcId="{521627D4-3C13-4C42-9EA7-948CA97D64C3}" destId="{1DF24528-39CC-464F-8165-722205AD1657}" srcOrd="1" destOrd="0" presId="urn:microsoft.com/office/officeart/2005/8/layout/hList9"/>
    <dgm:cxn modelId="{2C2D3D64-4117-4A5C-94FE-9E05C94234E3}" type="presOf" srcId="{7C89F773-BBDC-41E4-A6DB-1BD579708E84}" destId="{ED162DD8-1B73-42EE-8EB7-604C3420BCFB}" srcOrd="0" destOrd="0" presId="urn:microsoft.com/office/officeart/2005/8/layout/hList9"/>
    <dgm:cxn modelId="{E865F0E2-3F6F-4660-9DA7-1495EE141E5B}" type="presOf" srcId="{CACC704A-5A83-48A2-9D6B-F3ED4EA06BAA}" destId="{14BCC5BC-7ECD-467B-B848-28557E4670D6}" srcOrd="0" destOrd="0" presId="urn:microsoft.com/office/officeart/2005/8/layout/hList9"/>
    <dgm:cxn modelId="{0A7EFDA0-4FFB-492E-BF92-6F14667F3834}" type="presOf" srcId="{949CC6C9-4BBD-4DCD-9D25-D95BAC96D8AF}" destId="{A063D27A-5CC3-4CC5-8344-16EC8CB5B91E}" srcOrd="0" destOrd="0" presId="urn:microsoft.com/office/officeart/2005/8/layout/hList9"/>
    <dgm:cxn modelId="{20DA2B84-588E-482B-9EA2-C4E34ECA95F5}" srcId="{7C89F773-BBDC-41E4-A6DB-1BD579708E84}" destId="{70087F4E-DDC1-44E1-BB4B-894DE48283CA}" srcOrd="2" destOrd="0" parTransId="{C0B7F9ED-F51B-4FE6-95E5-B0ADBDF39217}" sibTransId="{D517B40F-2C8B-4B7F-A82E-F16E658B9D6A}"/>
    <dgm:cxn modelId="{CD1D4335-4E93-4F31-AA6D-7C7E2FA5FADF}" type="presOf" srcId="{A74636A3-1B5E-461B-8306-7A036710B581}" destId="{609E48FE-9689-4148-B798-9B1B518A7D07}" srcOrd="0" destOrd="0" presId="urn:microsoft.com/office/officeart/2005/8/layout/hList9"/>
    <dgm:cxn modelId="{34675C95-3BCE-452C-B35A-0CA13C843C72}" type="presOf" srcId="{521627D4-3C13-4C42-9EA7-948CA97D64C3}" destId="{09BF1DDF-A252-43ED-8D36-9F45A9B8B522}" srcOrd="0" destOrd="0" presId="urn:microsoft.com/office/officeart/2005/8/layout/hList9"/>
    <dgm:cxn modelId="{451C0B56-FAAF-4C71-99D6-F3D218875859}" srcId="{A74636A3-1B5E-461B-8306-7A036710B581}" destId="{7C89F773-BBDC-41E4-A6DB-1BD579708E84}" srcOrd="0" destOrd="0" parTransId="{B480D700-059E-48F5-B246-4D821619A668}" sibTransId="{1143C689-B257-4C2C-9A00-60B0031F75F0}"/>
    <dgm:cxn modelId="{BBFF8DCA-241A-481C-83FF-1427D070C8CC}" type="presOf" srcId="{CCE210AD-6D70-402B-B2C2-29C6CE1552DD}" destId="{E94645F8-B0C1-45B6-83CE-E2861355B872}" srcOrd="0" destOrd="0" presId="urn:microsoft.com/office/officeart/2005/8/layout/hList9"/>
    <dgm:cxn modelId="{22B56B19-75FB-45F2-93C7-6EBA610C47BF}" srcId="{7C89F773-BBDC-41E4-A6DB-1BD579708E84}" destId="{CCE210AD-6D70-402B-B2C2-29C6CE1552DD}" srcOrd="1" destOrd="0" parTransId="{70D5BA89-31DC-4238-AFB6-EF2AF97B0529}" sibTransId="{023F655B-5A0B-4732-BB02-6077F69A40C8}"/>
    <dgm:cxn modelId="{CE894AAA-9EE3-4166-BA3B-0FB67C964200}" srcId="{A74636A3-1B5E-461B-8306-7A036710B581}" destId="{F4971EAA-A397-4825-BFBB-F368FB1A8A25}" srcOrd="1" destOrd="0" parTransId="{1106BA32-384C-4255-B6A5-389854176942}" sibTransId="{DCC9D305-6A5D-41F2-9D8F-CD798A19C7DE}"/>
    <dgm:cxn modelId="{4382DBA7-B518-4C77-95A3-271CAC965922}" type="presParOf" srcId="{609E48FE-9689-4148-B798-9B1B518A7D07}" destId="{EB6B8710-5FC7-4D4F-BF40-69E1685178C6}" srcOrd="0" destOrd="0" presId="urn:microsoft.com/office/officeart/2005/8/layout/hList9"/>
    <dgm:cxn modelId="{3A8FE132-7611-4549-ADAE-A146157FA4BF}" type="presParOf" srcId="{609E48FE-9689-4148-B798-9B1B518A7D07}" destId="{ACBAFBD1-F50C-4946-BABC-AB4F28424F9E}" srcOrd="1" destOrd="0" presId="urn:microsoft.com/office/officeart/2005/8/layout/hList9"/>
    <dgm:cxn modelId="{601ED149-F35F-4698-8CCD-D54ED96D1E3D}" type="presParOf" srcId="{ACBAFBD1-F50C-4946-BABC-AB4F28424F9E}" destId="{CA3E613D-7C75-4507-81CF-326851A9B0B6}" srcOrd="0" destOrd="0" presId="urn:microsoft.com/office/officeart/2005/8/layout/hList9"/>
    <dgm:cxn modelId="{CB6C65AE-8F83-4A1D-B668-57535634A4CA}" type="presParOf" srcId="{ACBAFBD1-F50C-4946-BABC-AB4F28424F9E}" destId="{53AFD77E-B6AE-4787-AC60-B8E341DCE74F}" srcOrd="1" destOrd="0" presId="urn:microsoft.com/office/officeart/2005/8/layout/hList9"/>
    <dgm:cxn modelId="{C913A575-4CDF-4740-9619-D776BCFB9A7B}" type="presParOf" srcId="{53AFD77E-B6AE-4787-AC60-B8E341DCE74F}" destId="{A063D27A-5CC3-4CC5-8344-16EC8CB5B91E}" srcOrd="0" destOrd="0" presId="urn:microsoft.com/office/officeart/2005/8/layout/hList9"/>
    <dgm:cxn modelId="{1F2FDED6-7480-4698-A390-BEE70A8E587C}" type="presParOf" srcId="{53AFD77E-B6AE-4787-AC60-B8E341DCE74F}" destId="{E784CD0F-72A5-4312-826E-6183BCBF352C}" srcOrd="1" destOrd="0" presId="urn:microsoft.com/office/officeart/2005/8/layout/hList9"/>
    <dgm:cxn modelId="{2FAC6ACC-BF8D-43A4-A7F5-F6B3FCDE348B}" type="presParOf" srcId="{ACBAFBD1-F50C-4946-BABC-AB4F28424F9E}" destId="{0BEFA79B-BC8A-4732-B688-0A662DFB44DD}" srcOrd="2" destOrd="0" presId="urn:microsoft.com/office/officeart/2005/8/layout/hList9"/>
    <dgm:cxn modelId="{40E56A32-A3F9-468D-B778-2A78B47B516A}" type="presParOf" srcId="{0BEFA79B-BC8A-4732-B688-0A662DFB44DD}" destId="{E94645F8-B0C1-45B6-83CE-E2861355B872}" srcOrd="0" destOrd="0" presId="urn:microsoft.com/office/officeart/2005/8/layout/hList9"/>
    <dgm:cxn modelId="{875240CB-4024-4CF3-A4AB-349B85580A72}" type="presParOf" srcId="{0BEFA79B-BC8A-4732-B688-0A662DFB44DD}" destId="{4FF79BF5-7482-4D7D-A375-EC89FEB55BC9}" srcOrd="1" destOrd="0" presId="urn:microsoft.com/office/officeart/2005/8/layout/hList9"/>
    <dgm:cxn modelId="{D20EC249-4667-4412-855C-2A1C93051B12}" type="presParOf" srcId="{ACBAFBD1-F50C-4946-BABC-AB4F28424F9E}" destId="{6CA41826-2D0A-4730-B49E-027DDD017E07}" srcOrd="3" destOrd="0" presId="urn:microsoft.com/office/officeart/2005/8/layout/hList9"/>
    <dgm:cxn modelId="{DA1D1EF3-1BC7-42F9-91FA-A31551057110}" type="presParOf" srcId="{6CA41826-2D0A-4730-B49E-027DDD017E07}" destId="{4328C7DE-5A52-4A87-808E-8FF7B2B3C2C5}" srcOrd="0" destOrd="0" presId="urn:microsoft.com/office/officeart/2005/8/layout/hList9"/>
    <dgm:cxn modelId="{62FAF5F2-7576-4429-B29C-0CEFC6A1F943}" type="presParOf" srcId="{6CA41826-2D0A-4730-B49E-027DDD017E07}" destId="{0757CF8D-EC51-42DF-A466-867B1A33A476}" srcOrd="1" destOrd="0" presId="urn:microsoft.com/office/officeart/2005/8/layout/hList9"/>
    <dgm:cxn modelId="{11532592-81AD-44C4-AB12-AEB282184716}" type="presParOf" srcId="{609E48FE-9689-4148-B798-9B1B518A7D07}" destId="{84C6FE2F-2423-4EC6-9AC3-8C2905D1D789}" srcOrd="2" destOrd="0" presId="urn:microsoft.com/office/officeart/2005/8/layout/hList9"/>
    <dgm:cxn modelId="{BDEBF14A-9CCA-4AB9-996B-2CAA3F80451D}" type="presParOf" srcId="{609E48FE-9689-4148-B798-9B1B518A7D07}" destId="{ED162DD8-1B73-42EE-8EB7-604C3420BCFB}" srcOrd="3" destOrd="0" presId="urn:microsoft.com/office/officeart/2005/8/layout/hList9"/>
    <dgm:cxn modelId="{1119EF3B-80C6-4A59-AF81-AF7CA46AE7C3}" type="presParOf" srcId="{609E48FE-9689-4148-B798-9B1B518A7D07}" destId="{D57BFF1B-F6FB-492C-AAF3-0A0824C4C114}" srcOrd="4" destOrd="0" presId="urn:microsoft.com/office/officeart/2005/8/layout/hList9"/>
    <dgm:cxn modelId="{5DF4F79E-BB9E-463A-9D8B-3E3C07CA09CC}" type="presParOf" srcId="{609E48FE-9689-4148-B798-9B1B518A7D07}" destId="{7DBDBBDD-B492-41AA-8314-35511E2DF2D3}" srcOrd="5" destOrd="0" presId="urn:microsoft.com/office/officeart/2005/8/layout/hList9"/>
    <dgm:cxn modelId="{420B274C-B15C-469E-9A9F-ECBC0A6B906D}" type="presParOf" srcId="{609E48FE-9689-4148-B798-9B1B518A7D07}" destId="{6D56F186-15DD-4547-AE36-28F2B41BAF5F}" srcOrd="6" destOrd="0" presId="urn:microsoft.com/office/officeart/2005/8/layout/hList9"/>
    <dgm:cxn modelId="{B2B27937-53D2-4FEC-A858-FCD8EA567553}" type="presParOf" srcId="{6D56F186-15DD-4547-AE36-28F2B41BAF5F}" destId="{11D0CB9F-30D4-45F8-851F-7C8CFB46F13F}" srcOrd="0" destOrd="0" presId="urn:microsoft.com/office/officeart/2005/8/layout/hList9"/>
    <dgm:cxn modelId="{6850CA97-5CA2-4182-8967-2EA883DBDA49}" type="presParOf" srcId="{6D56F186-15DD-4547-AE36-28F2B41BAF5F}" destId="{4F940888-E8A1-4ACD-9391-D91DFD707FD5}" srcOrd="1" destOrd="0" presId="urn:microsoft.com/office/officeart/2005/8/layout/hList9"/>
    <dgm:cxn modelId="{D850A5F5-EF41-4B7A-9775-BA757B05390C}" type="presParOf" srcId="{4F940888-E8A1-4ACD-9391-D91DFD707FD5}" destId="{14BCC5BC-7ECD-467B-B848-28557E4670D6}" srcOrd="0" destOrd="0" presId="urn:microsoft.com/office/officeart/2005/8/layout/hList9"/>
    <dgm:cxn modelId="{AF32F0B0-3C96-46BB-9064-A5DB45714A2B}" type="presParOf" srcId="{4F940888-E8A1-4ACD-9391-D91DFD707FD5}" destId="{9280B010-9154-48D7-A4EE-BAB8BF4663BF}" srcOrd="1" destOrd="0" presId="urn:microsoft.com/office/officeart/2005/8/layout/hList9"/>
    <dgm:cxn modelId="{1E8FECF1-FD12-473C-BF02-77CAE117F34F}" type="presParOf" srcId="{6D56F186-15DD-4547-AE36-28F2B41BAF5F}" destId="{82E3E31D-BDE9-48F5-9762-BB35496A1FD2}" srcOrd="2" destOrd="0" presId="urn:microsoft.com/office/officeart/2005/8/layout/hList9"/>
    <dgm:cxn modelId="{16094A9E-D889-4EB7-8718-6C35AA915302}" type="presParOf" srcId="{82E3E31D-BDE9-48F5-9762-BB35496A1FD2}" destId="{963023E5-3665-492A-BEF4-9E4253E399C6}" srcOrd="0" destOrd="0" presId="urn:microsoft.com/office/officeart/2005/8/layout/hList9"/>
    <dgm:cxn modelId="{75576CD0-1DC1-4534-A44F-F8DF0C6905E6}" type="presParOf" srcId="{82E3E31D-BDE9-48F5-9762-BB35496A1FD2}" destId="{64423644-640B-422F-BEF1-A4DCD376F44E}" srcOrd="1" destOrd="0" presId="urn:microsoft.com/office/officeart/2005/8/layout/hList9"/>
    <dgm:cxn modelId="{7555DA39-2176-4CC6-AEEE-8FDDE22E9146}" type="presParOf" srcId="{6D56F186-15DD-4547-AE36-28F2B41BAF5F}" destId="{C5400C02-C14E-415F-8A96-4AA3EB14D496}" srcOrd="3" destOrd="0" presId="urn:microsoft.com/office/officeart/2005/8/layout/hList9"/>
    <dgm:cxn modelId="{CEE76F61-8677-4E2E-AC2C-20F5D5B3A8D1}" type="presParOf" srcId="{C5400C02-C14E-415F-8A96-4AA3EB14D496}" destId="{09BF1DDF-A252-43ED-8D36-9F45A9B8B522}" srcOrd="0" destOrd="0" presId="urn:microsoft.com/office/officeart/2005/8/layout/hList9"/>
    <dgm:cxn modelId="{801AD8CE-7368-48B4-B761-029F9853B131}" type="presParOf" srcId="{C5400C02-C14E-415F-8A96-4AA3EB14D496}" destId="{1DF24528-39CC-464F-8165-722205AD1657}" srcOrd="1" destOrd="0" presId="urn:microsoft.com/office/officeart/2005/8/layout/hList9"/>
    <dgm:cxn modelId="{17A6C9E4-C402-4B33-A428-D3CEE944DB0B}" type="presParOf" srcId="{609E48FE-9689-4148-B798-9B1B518A7D07}" destId="{A93DD164-009E-48C9-81B6-E7E5790AB21C}" srcOrd="7" destOrd="0" presId="urn:microsoft.com/office/officeart/2005/8/layout/hList9"/>
    <dgm:cxn modelId="{F990A7E8-B34A-4D82-A33F-8F0A48FEFB0A}" type="presParOf" srcId="{609E48FE-9689-4148-B798-9B1B518A7D07}" destId="{C3C93844-732E-4C6E-AD73-DB9A5BC92BAB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207DB-707C-475F-BE4F-D8C2DF76DFE6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7FE66-8393-459C-BC27-C2933B103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7FE66-8393-459C-BC27-C2933B1038F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7FE66-8393-459C-BC27-C2933B1038F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7FE66-8393-459C-BC27-C2933B1038F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AB00-45E6-4FBB-80DD-8ACC75BC8AE8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DE4A98F-29D7-41CE-8314-BE1326E7C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AB00-45E6-4FBB-80DD-8ACC75BC8AE8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A98F-29D7-41CE-8314-BE1326E7C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AB00-45E6-4FBB-80DD-8ACC75BC8AE8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A98F-29D7-41CE-8314-BE1326E7C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AB00-45E6-4FBB-80DD-8ACC75BC8AE8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DE4A98F-29D7-41CE-8314-BE1326E7C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AB00-45E6-4FBB-80DD-8ACC75BC8AE8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A98F-29D7-41CE-8314-BE1326E7C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AB00-45E6-4FBB-80DD-8ACC75BC8AE8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A98F-29D7-41CE-8314-BE1326E7C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AB00-45E6-4FBB-80DD-8ACC75BC8AE8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DE4A98F-29D7-41CE-8314-BE1326E7C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AB00-45E6-4FBB-80DD-8ACC75BC8AE8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A98F-29D7-41CE-8314-BE1326E7C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AB00-45E6-4FBB-80DD-8ACC75BC8AE8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A98F-29D7-41CE-8314-BE1326E7C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AB00-45E6-4FBB-80DD-8ACC75BC8AE8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A98F-29D7-41CE-8314-BE1326E7C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AB00-45E6-4FBB-80DD-8ACC75BC8AE8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4A98F-29D7-41CE-8314-BE1326E7C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F1FAB00-45E6-4FBB-80DD-8ACC75BC8AE8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DE4A98F-29D7-41CE-8314-BE1326E7CE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hyperlink" Target="http://photos.wikimapia.org/p/00/00/28/14/59_big.jp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404664"/>
            <a:ext cx="5540152" cy="604867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Отчет об исполнении бюджета </a:t>
            </a:r>
            <a:r>
              <a:rPr lang="ru-RU" sz="4000" dirty="0" err="1" smtClean="0"/>
              <a:t>Малмыжского</a:t>
            </a:r>
            <a:r>
              <a:rPr lang="ru-RU" sz="4000" dirty="0" smtClean="0"/>
              <a:t> муниципального района за             2014 год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7" descr="http://photos.wikimapia.org/p/00/00/28/14/59_big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3" y="476673"/>
            <a:ext cx="2736304" cy="2909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15362" name="SapphireHiddenControl" r:id="rId2" imgW="6095880" imgH="4067280"/>
    </p:controls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8740077" cy="6453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1008112"/>
                <a:gridCol w="1152128"/>
                <a:gridCol w="792088"/>
                <a:gridCol w="1296144"/>
                <a:gridCol w="1152128"/>
                <a:gridCol w="819197"/>
              </a:tblGrid>
              <a:tr h="64968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Наименование доходов бюджетов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Уточненный план на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2014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Исполнено за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2014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% от плана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Исполнено за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2013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Рост (снижение) поступлений в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2014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году к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2013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году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30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в сумме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в %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  <a:tr h="56303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>
                          <a:latin typeface="Arial"/>
                        </a:rPr>
                        <a:t>2. Неналоговые доходы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28297,8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28450,8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Arial"/>
                        </a:rPr>
                        <a:t>100,5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27028,1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1422,7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5,3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6303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Arial"/>
                        </a:rPr>
                        <a:t>Аренда земли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Arial"/>
                        </a:rPr>
                        <a:t>1228,0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1260,0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Arial"/>
                        </a:rPr>
                        <a:t>102,6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1650,8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-390,8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-23,7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303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Arial"/>
                        </a:rPr>
                        <a:t>Аренда имущества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Arial"/>
                        </a:rPr>
                        <a:t>5042,2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5042,3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4724,7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317,6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6,7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6303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latin typeface="Arial"/>
                        </a:rPr>
                        <a:t>Прочие</a:t>
                      </a:r>
                      <a:r>
                        <a:rPr lang="ru-RU" sz="1400" b="0" i="0" u="none" strike="noStrike" baseline="0" dirty="0" smtClean="0">
                          <a:latin typeface="Arial"/>
                        </a:rPr>
                        <a:t> доходы от использования имущества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Arial"/>
                        </a:rPr>
                        <a:t>9,8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9,8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8,3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1,5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18,1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96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latin typeface="Arial Cyr"/>
                        </a:rPr>
                        <a:t>Платежи</a:t>
                      </a:r>
                      <a:r>
                        <a:rPr lang="ru-RU" sz="1400" b="0" i="0" u="none" strike="noStrike" baseline="0" dirty="0" smtClean="0">
                          <a:latin typeface="Arial Cyr"/>
                        </a:rPr>
                        <a:t> от государственных и  муниципальных унитарных предприятий </a:t>
                      </a:r>
                      <a:endParaRPr lang="ru-RU" sz="1400" b="0" i="0" u="none" strike="noStrike" dirty="0">
                        <a:latin typeface="Arial Cyr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 Cyr"/>
                        </a:rPr>
                        <a:t>426,0</a:t>
                      </a:r>
                      <a:endParaRPr lang="ru-RU" sz="1400" b="0" i="0" u="none" strike="noStrike" dirty="0">
                        <a:latin typeface="Arial Cyr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426,00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Arial"/>
                        </a:rPr>
                        <a:t>100,0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0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426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49681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Arial"/>
                        </a:rPr>
                        <a:t>Плата за негативное воздействие на </a:t>
                      </a:r>
                      <a:r>
                        <a:rPr lang="ru-RU" sz="1400" b="0" i="0" u="none" strike="noStrike" dirty="0" smtClean="0">
                          <a:latin typeface="Arial"/>
                        </a:rPr>
                        <a:t>окружающую среду среду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Arial"/>
                        </a:rPr>
                        <a:t>840,7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850,5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Arial"/>
                        </a:rPr>
                        <a:t>101,2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1031,0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-180,5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-17,5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303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Arial"/>
                        </a:rPr>
                        <a:t>Доходы от продажи имущества и земли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Arial"/>
                        </a:rPr>
                        <a:t>593,0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597,4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Arial"/>
                        </a:rPr>
                        <a:t>100,7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1461,9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-864,5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-59,1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6303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Arial"/>
                        </a:rPr>
                        <a:t>Штрафы, санкции, возмещение ущерба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Arial"/>
                        </a:rPr>
                        <a:t>1080,7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1100,5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Arial"/>
                        </a:rPr>
                        <a:t>101,8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1280,7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-180,2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-14,1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303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latin typeface="Arial"/>
                        </a:rPr>
                        <a:t>Доходы от оказания платных услуг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Arial"/>
                        </a:rPr>
                        <a:t>18427,8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18432,4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Arial"/>
                        </a:rPr>
                        <a:t>16330,1</a:t>
                      </a:r>
                      <a:endParaRPr lang="ru-RU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2102,3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12,9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Динамика недоимки 2013 – 2014 г.г.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Доходы и расходы в течении года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554162"/>
          <a:ext cx="8991600" cy="4827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Бюджет </a:t>
            </a:r>
            <a:r>
              <a:rPr lang="ru-RU" dirty="0" err="1" smtClean="0"/>
              <a:t>малмыжского</a:t>
            </a:r>
            <a:r>
              <a:rPr lang="ru-RU" dirty="0" smtClean="0"/>
              <a:t> района за                                                                                                                                                                                                                                                                                    2014 год по расходам</a:t>
            </a:r>
            <a:br>
              <a:rPr lang="ru-RU" dirty="0" smtClean="0"/>
            </a:br>
            <a:r>
              <a:rPr lang="ru-RU" sz="2000" dirty="0" smtClean="0"/>
              <a:t> (тыс. руб.)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1600" y="3573016"/>
            <a:ext cx="2664296" cy="108012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РАЙОНА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3608" y="5373216"/>
            <a:ext cx="2664296" cy="10081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ОБЛАСТНОЙ БЮДЖЕТ</a:t>
            </a:r>
          </a:p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80112" y="3573016"/>
            <a:ext cx="2592288" cy="10081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РАЙОНА</a:t>
            </a:r>
          </a:p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2120" y="5373216"/>
            <a:ext cx="2592288" cy="10081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ОБЛАСТНОЙ БЮДЖЕТ</a:t>
            </a:r>
          </a:p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Лента лицом вниз 9"/>
          <p:cNvSpPr/>
          <p:nvPr/>
        </p:nvSpPr>
        <p:spPr>
          <a:xfrm>
            <a:off x="467544" y="1772816"/>
            <a:ext cx="3672408" cy="1368152"/>
          </a:xfrm>
          <a:prstGeom prst="ribb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476 519,7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Лента лицом вниз 10"/>
          <p:cNvSpPr/>
          <p:nvPr/>
        </p:nvSpPr>
        <p:spPr>
          <a:xfrm>
            <a:off x="5292080" y="1772816"/>
            <a:ext cx="3635896" cy="1368152"/>
          </a:xfrm>
          <a:prstGeom prst="ribb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466 032,3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трелка влево 14"/>
          <p:cNvSpPr/>
          <p:nvPr/>
        </p:nvSpPr>
        <p:spPr>
          <a:xfrm>
            <a:off x="4067944" y="1844824"/>
            <a:ext cx="1224136" cy="10081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97,8%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трелка влево 15"/>
          <p:cNvSpPr/>
          <p:nvPr/>
        </p:nvSpPr>
        <p:spPr>
          <a:xfrm>
            <a:off x="3923928" y="3573016"/>
            <a:ext cx="1296144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%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трелка влево 16"/>
          <p:cNvSpPr/>
          <p:nvPr/>
        </p:nvSpPr>
        <p:spPr>
          <a:xfrm>
            <a:off x="4067944" y="5517232"/>
            <a:ext cx="1152128" cy="8640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Отраслевая структура расходов за 2014 г.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908720"/>
          <a:ext cx="8568952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490066"/>
          </a:xfrm>
        </p:spPr>
        <p:txBody>
          <a:bodyPr>
            <a:noAutofit/>
          </a:bodyPr>
          <a:lstStyle/>
          <a:p>
            <a:r>
              <a:rPr lang="ru-RU" sz="2200" dirty="0" smtClean="0"/>
              <a:t>Исполнение расходов в разрезе разделов бюджетной классификации</a:t>
            </a:r>
            <a:endParaRPr lang="ru-RU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64704"/>
          <a:ext cx="9144000" cy="60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Кассовый расход в разрезе КОСГУ бюджетной классификации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908720"/>
          <a:ext cx="8784976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Средняя заработная плата 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2014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году 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4800" y="1124744"/>
          <a:ext cx="8686800" cy="540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Стрелка вправо 10"/>
          <p:cNvSpPr/>
          <p:nvPr/>
        </p:nvSpPr>
        <p:spPr>
          <a:xfrm>
            <a:off x="3779912" y="3501008"/>
            <a:ext cx="1872208" cy="504056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+ 145,8 руб.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3707904" y="4509120"/>
            <a:ext cx="1872208" cy="504056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+ 88,8 руб.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3779912" y="5661248"/>
            <a:ext cx="1872208" cy="504056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+ 0,2 руб.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5000"/>
            <a:lum/>
          </a:blip>
          <a:srcRect/>
          <a:stretch>
            <a:fillRect l="-32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0100 «Общегосударственные вопросы»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908720"/>
          <a:ext cx="8686800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6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0400 «Национальная экономика»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268760"/>
          <a:ext cx="889248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Бюджет </a:t>
            </a:r>
            <a:r>
              <a:rPr lang="ru-RU" dirty="0" err="1" smtClean="0"/>
              <a:t>малмыжского</a:t>
            </a:r>
            <a:r>
              <a:rPr lang="ru-RU" dirty="0" smtClean="0"/>
              <a:t> муниципального района  2012,  2013,  2014 г.г. (тыс. руб.)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r>
              <a:rPr lang="ru-RU" dirty="0" smtClean="0"/>
              <a:t>0700 «Образование»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097361"/>
          <a:ext cx="8686800" cy="5760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9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0800 «Культура»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457401"/>
          <a:ext cx="8686800" cy="5400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4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dirty="0" smtClean="0"/>
              <a:t>1000 «Социальная политика»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908720"/>
          <a:ext cx="843528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850" y="260350"/>
            <a:ext cx="8458200" cy="12223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Контактная информация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348880"/>
            <a:ext cx="8458200" cy="331236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«ОТЧЕТ ОБ ИСПОЛНЕНИИ БЮДЖЕТА МАЛМЫЖСКОГО МУНИЦИПАЛЬНОГО РАЙОНА ЗА 2014 ГОД» подготовлен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Финансовым управлением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администрации Малмыжского района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(883347)2-25-50</a:t>
            </a:r>
          </a:p>
          <a:p>
            <a:pPr algn="ctr"/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fo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17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@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depfin.kirov.ru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0152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СПАСИБО ЗА ВНИМАНИЕ!!!!</a:t>
            </a:r>
            <a:endParaRPr lang="ru-RU" sz="9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064896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Изменение плановых показателей </a:t>
            </a:r>
            <a:br>
              <a:rPr lang="ru-RU" dirty="0" smtClean="0"/>
            </a:br>
            <a:r>
              <a:rPr lang="ru-RU" dirty="0" smtClean="0"/>
              <a:t>по основным видам доходов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124744"/>
          <a:ext cx="8568952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51520" y="1"/>
            <a:ext cx="8686800" cy="188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36511" y="-243408"/>
          <a:ext cx="9751125" cy="7394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2526"/>
                <a:gridCol w="905295"/>
                <a:gridCol w="1681544"/>
                <a:gridCol w="1212546"/>
                <a:gridCol w="1199214"/>
              </a:tblGrid>
              <a:tr h="866521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Наименование доходов</a:t>
                      </a:r>
                      <a:r>
                        <a:rPr lang="ru-RU" sz="1300" baseline="0" dirty="0" smtClean="0">
                          <a:solidFill>
                            <a:schemeClr val="tx1"/>
                          </a:solidFill>
                        </a:rPr>
                        <a:t> бюджета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Первоначальный план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Уточненный план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Сумма увеличения (снижения)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</a:rPr>
                        <a:t>% увеличения (снижения)</a:t>
                      </a:r>
                      <a:endParaRPr lang="ru-RU" sz="13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300399">
                <a:tc>
                  <a:txBody>
                    <a:bodyPr/>
                    <a:lstStyle/>
                    <a:p>
                      <a:r>
                        <a:rPr lang="ru-RU" sz="1300" b="1" dirty="0" smtClean="0"/>
                        <a:t>Налоговые и</a:t>
                      </a:r>
                      <a:r>
                        <a:rPr lang="ru-RU" sz="1300" b="1" baseline="0" dirty="0" smtClean="0"/>
                        <a:t> неналоговые </a:t>
                      </a:r>
                      <a:r>
                        <a:rPr lang="ru-RU" sz="1300" b="1" dirty="0" smtClean="0"/>
                        <a:t>доходы</a:t>
                      </a:r>
                      <a:endParaRPr lang="ru-RU" sz="1300" b="1" dirty="0"/>
                    </a:p>
                  </a:txBody>
                  <a:tcPr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146708,5</a:t>
                      </a:r>
                      <a:endParaRPr lang="ru-RU" sz="1300" b="1" dirty="0"/>
                    </a:p>
                  </a:txBody>
                  <a:tcPr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148921,01</a:t>
                      </a:r>
                      <a:endParaRPr lang="ru-RU" sz="1300" b="1" dirty="0"/>
                    </a:p>
                  </a:txBody>
                  <a:tcPr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2212,5</a:t>
                      </a:r>
                      <a:endParaRPr lang="ru-RU" sz="1300" b="1" dirty="0"/>
                    </a:p>
                  </a:txBody>
                  <a:tcPr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1,5</a:t>
                      </a:r>
                      <a:endParaRPr lang="ru-RU" sz="1300" b="1" dirty="0"/>
                    </a:p>
                  </a:txBody>
                  <a:tcPr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3902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1" i="0" u="none" strike="noStrike" dirty="0">
                          <a:latin typeface="Arial"/>
                        </a:rPr>
                        <a:t>1. Налоговые доходы, в т.ч. 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Arial"/>
                        </a:rPr>
                        <a:t>123886,6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Arial"/>
                        </a:rPr>
                        <a:t>120623,23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Arial"/>
                        </a:rPr>
                        <a:t>-3263,4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-2,6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74531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latin typeface="Arial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93962,6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88888,2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-5074,4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-5,4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74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 smtClean="0">
                          <a:latin typeface="Arial"/>
                        </a:rPr>
                        <a:t>Акцизы по подакцизным товарам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5377,5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4474,13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-903,4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-16,8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74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latin typeface="Arial"/>
                        </a:rPr>
                        <a:t>Единый налог на вмененный </a:t>
                      </a:r>
                      <a:r>
                        <a:rPr lang="ru-RU" sz="1300" b="0" i="0" u="none" strike="noStrike" dirty="0" smtClean="0">
                          <a:latin typeface="Arial"/>
                        </a:rPr>
                        <a:t>доход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6230,3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6728,5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498,2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8,0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42095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latin typeface="Arial"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14155,7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15527,7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1372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9,7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2257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latin typeface="Arial"/>
                        </a:rPr>
                        <a:t>Единый</a:t>
                      </a:r>
                      <a:r>
                        <a:rPr lang="ru-RU" sz="1300" b="0" i="0" u="none" strike="noStrike" baseline="0" dirty="0" smtClean="0">
                          <a:latin typeface="Arial"/>
                        </a:rPr>
                        <a:t> сельскохозяйственный налог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51,0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112,6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61,6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120,8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1541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u="none" strike="noStrike" dirty="0" smtClean="0">
                          <a:latin typeface="Arial"/>
                        </a:rPr>
                        <a:t>Налог, взимаемый в связи с применением патентной системы налогообложения 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51,0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15,4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latin typeface="Arial"/>
                        </a:rPr>
                        <a:t>-</a:t>
                      </a:r>
                      <a:r>
                        <a:rPr lang="ru-RU" sz="1300" b="0" i="0" u="none" strike="noStrike" dirty="0" smtClean="0">
                          <a:latin typeface="Arial"/>
                        </a:rPr>
                        <a:t>32,6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-69,8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1541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latin typeface="Arial"/>
                        </a:rPr>
                        <a:t>Налог на имущество организаций</a:t>
                      </a: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3245,5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3913,9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668,4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20,6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1541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latin typeface="Arial"/>
                        </a:rPr>
                        <a:t>Государственная пошлина</a:t>
                      </a: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Arial"/>
                        </a:rPr>
                        <a:t>813,00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961,9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148,9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18,3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15418">
                <a:tc>
                  <a:txBody>
                    <a:bodyPr/>
                    <a:lstStyle/>
                    <a:p>
                      <a:pPr algn="l" fontAlgn="t"/>
                      <a:r>
                        <a:rPr kumimoji="0" lang="ru-RU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Прочие местные налоги</a:t>
                      </a:r>
                      <a:endParaRPr kumimoji="0" lang="ru-RU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latin typeface="Arial"/>
                        </a:rPr>
                        <a:t>0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latin typeface="Arial"/>
                        </a:rPr>
                        <a:t>0,9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Arial"/>
                        </a:rPr>
                        <a:t>0,9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1885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latin typeface="Arial"/>
                        </a:rPr>
                        <a:t>2. Неналоговые доходы</a:t>
                      </a: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latin typeface="Arial"/>
                        </a:rPr>
                        <a:t>22821,9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latin typeface="Arial"/>
                        </a:rPr>
                        <a:t>28297,8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Arial"/>
                        </a:rPr>
                        <a:t>5475,9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24,0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1541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latin typeface="Arial"/>
                        </a:rPr>
                        <a:t>Аренда земли</a:t>
                      </a: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1303,4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1228,0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-75,4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-5,8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1541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latin typeface="Arial"/>
                        </a:rPr>
                        <a:t>Аренда имущества</a:t>
                      </a: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3458,6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5042,2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1583,6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45,8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42095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latin typeface="Arial"/>
                        </a:rPr>
                        <a:t>Платежи от государственных и муниципальных унитарных предприятий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0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426,0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426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40765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latin typeface="Arial"/>
                        </a:rPr>
                        <a:t>Прочие доходы от использования имущества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12,0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9,8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-2,2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-18,3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74531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latin typeface="Arial"/>
                        </a:rPr>
                        <a:t>Плата за негативное воздействие на </a:t>
                      </a:r>
                      <a:r>
                        <a:rPr lang="ru-RU" sz="1300" b="0" i="0" u="none" strike="noStrike" dirty="0" err="1">
                          <a:latin typeface="Arial"/>
                        </a:rPr>
                        <a:t>окр</a:t>
                      </a:r>
                      <a:r>
                        <a:rPr lang="ru-RU" sz="1300" b="0" i="0" u="none" strike="noStrike" dirty="0" smtClean="0">
                          <a:latin typeface="Arial"/>
                        </a:rPr>
                        <a:t>. среду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652,8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840,7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187,9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28,8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74531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latin typeface="Arial"/>
                        </a:rPr>
                        <a:t>Доходы от продажи имущества и земли</a:t>
                      </a: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74,5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593,0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518,5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696,0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74531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>
                          <a:latin typeface="Arial"/>
                        </a:rPr>
                        <a:t>Штрафы, санкции, возмещение ущерба</a:t>
                      </a: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828,9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1080,7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251,8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30,4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1541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latin typeface="Arial"/>
                        </a:rPr>
                        <a:t>Доходы от оказания платных </a:t>
                      </a:r>
                      <a:r>
                        <a:rPr lang="ru-RU" sz="1300" b="0" i="0" u="none" strike="noStrike" dirty="0" smtClean="0">
                          <a:latin typeface="Arial"/>
                        </a:rPr>
                        <a:t>услуг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16131,7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Arial"/>
                        </a:rPr>
                        <a:t>18427,8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latin typeface="Arial"/>
                        </a:rPr>
                        <a:t>2296,1</a:t>
                      </a:r>
                      <a:endParaRPr lang="ru-RU" sz="13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14,2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66863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latin typeface="Arial"/>
                        </a:rPr>
                        <a:t>3. Безвозмездные поступления </a:t>
                      </a:r>
                      <a:r>
                        <a:rPr lang="ru-RU" sz="1300" b="0" i="0" u="none" strike="noStrike" dirty="0">
                          <a:latin typeface="Arial"/>
                        </a:rPr>
                        <a:t>(без внутренних оборотов)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latin typeface="Arial"/>
                        </a:rPr>
                        <a:t>281030,7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latin typeface="Arial"/>
                        </a:rPr>
                        <a:t>318536,81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Arial"/>
                        </a:rPr>
                        <a:t>37506,11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13,3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426822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latin typeface="Arial"/>
                        </a:rPr>
                        <a:t>в том числе безвозмездные поступления из областного бюджета</a:t>
                      </a:r>
                    </a:p>
                  </a:txBody>
                  <a:tcPr marL="9525" marR="9525" marT="9525" marB="0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latin typeface="Arial"/>
                        </a:rPr>
                        <a:t>281030,7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latin typeface="Arial"/>
                        </a:rPr>
                        <a:t>317511,2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Arial"/>
                        </a:rPr>
                        <a:t>36480,5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13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  <a:tr h="274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1" i="0" u="none" strike="noStrike">
                          <a:latin typeface="Arial"/>
                        </a:rPr>
                        <a:t>Итого: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latin typeface="Arial"/>
                        </a:rPr>
                        <a:t>427739,2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 smtClean="0">
                          <a:latin typeface="Arial"/>
                        </a:rPr>
                        <a:t>467457,8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Arial"/>
                        </a:rPr>
                        <a:t>39718,6</a:t>
                      </a:r>
                      <a:endParaRPr lang="ru-RU" sz="13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latin typeface="Times New Roman"/>
                        </a:rPr>
                        <a:t>9,3</a:t>
                      </a:r>
                      <a:endParaRPr lang="ru-RU" sz="13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alpha val="6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kern="10" spc="5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Структура ДОХОДОВ БЮДЖЕТА района</a:t>
            </a:r>
            <a:br>
              <a:rPr lang="ru-RU" kern="10" spc="5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</a:br>
            <a:r>
              <a:rPr lang="ru-RU" kern="10" spc="5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 в    </a:t>
            </a:r>
            <a:r>
              <a:rPr lang="ru-RU" kern="10" spc="5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2013 </a:t>
            </a:r>
            <a:r>
              <a:rPr lang="ru-RU" kern="10" spc="5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и    </a:t>
            </a:r>
            <a:r>
              <a:rPr lang="ru-RU" kern="10" spc="5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2014</a:t>
            </a:r>
            <a:r>
              <a:rPr lang="ru-RU" kern="10" spc="5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   годах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04800" y="1600200"/>
          <a:ext cx="41910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48200" y="1556792"/>
          <a:ext cx="431628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Структура собственных  доходов </a:t>
            </a:r>
            <a:br>
              <a:rPr lang="ru-RU" dirty="0" smtClean="0"/>
            </a:br>
            <a:r>
              <a:rPr lang="ru-RU" dirty="0" smtClean="0"/>
              <a:t>бюджета района (тыс. руб.)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31912" y="692696"/>
            <a:ext cx="8812088" cy="5805264"/>
          </a:xfrm>
        </p:spPr>
        <p:txBody>
          <a:bodyPr/>
          <a:lstStyle/>
          <a:p>
            <a:pPr lvl="1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03848" y="1196752"/>
            <a:ext cx="309634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НАЛОГОВЫЕ И НЕНАЛОГОВЫЕ ДОХОДЫ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59632" y="2204864"/>
            <a:ext cx="302433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НАЛОГОВЫЕ ДОХОДЫ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81,1 %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932040" y="2204864"/>
            <a:ext cx="324036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НЕНАЛОГОВЫЕ ДОХОДЫ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18,9 %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55576" y="3212976"/>
            <a:ext cx="208823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НДФЛ 73,9 %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55576" y="3861048"/>
            <a:ext cx="208823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УСНО 12,9 %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55576" y="4581128"/>
            <a:ext cx="208823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ЕНВД 5,5 %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27584" y="5157192"/>
            <a:ext cx="288032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Налог на имущество организаций  3,2 %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584" y="5733256"/>
            <a:ext cx="2880320" cy="908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Акцизы по подакцизным товарам 3,6 %</a:t>
            </a: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707904" y="3212976"/>
            <a:ext cx="424847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Доходы от оказания платных услуг 64,8 %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707904" y="3933056"/>
            <a:ext cx="432048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Доходы от использования имущества 22,2 %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779912" y="4653136"/>
            <a:ext cx="432048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Доходы от продажи имущества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1,5 %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851920" y="5301208"/>
            <a:ext cx="417646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Плата за негативное воздействие на </a:t>
            </a:r>
            <a:r>
              <a:rPr lang="ru-RU" b="1" dirty="0" err="1" smtClean="0">
                <a:solidFill>
                  <a:schemeClr val="tx1"/>
                </a:solidFill>
              </a:rPr>
              <a:t>окруж</a:t>
            </a:r>
            <a:r>
              <a:rPr lang="ru-RU" b="1" dirty="0" smtClean="0">
                <a:solidFill>
                  <a:schemeClr val="tx1"/>
                </a:solidFill>
              </a:rPr>
              <a:t>. среду  3,0 %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51920" y="6021288"/>
            <a:ext cx="4176464" cy="6206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Штрафы, санкции, возмещение ущерба 3,9 %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26" name="Прямая соединительная линия 25"/>
          <p:cNvCxnSpPr>
            <a:stCxn id="12" idx="1"/>
          </p:cNvCxnSpPr>
          <p:nvPr/>
        </p:nvCxnSpPr>
        <p:spPr>
          <a:xfrm flipH="1">
            <a:off x="323528" y="2564904"/>
            <a:ext cx="9361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23528" y="2564904"/>
            <a:ext cx="0" cy="37444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15" idx="1"/>
          </p:cNvCxnSpPr>
          <p:nvPr/>
        </p:nvCxnSpPr>
        <p:spPr>
          <a:xfrm>
            <a:off x="323528" y="3429000"/>
            <a:ext cx="43204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16" idx="1"/>
          </p:cNvCxnSpPr>
          <p:nvPr/>
        </p:nvCxnSpPr>
        <p:spPr>
          <a:xfrm>
            <a:off x="323528" y="4077072"/>
            <a:ext cx="43204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17" idx="1"/>
          </p:cNvCxnSpPr>
          <p:nvPr/>
        </p:nvCxnSpPr>
        <p:spPr>
          <a:xfrm>
            <a:off x="323528" y="4797152"/>
            <a:ext cx="43204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323528" y="6309320"/>
            <a:ext cx="43204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10" idx="1"/>
          </p:cNvCxnSpPr>
          <p:nvPr/>
        </p:nvCxnSpPr>
        <p:spPr>
          <a:xfrm flipH="1">
            <a:off x="2483768" y="1628800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2483768" y="1628800"/>
            <a:ext cx="0" cy="5760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10" idx="3"/>
          </p:cNvCxnSpPr>
          <p:nvPr/>
        </p:nvCxnSpPr>
        <p:spPr>
          <a:xfrm>
            <a:off x="6300192" y="1628800"/>
            <a:ext cx="576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6876256" y="1628800"/>
            <a:ext cx="0" cy="5760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8100392" y="2852936"/>
            <a:ext cx="576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8676456" y="2852936"/>
            <a:ext cx="0" cy="35283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flipH="1">
            <a:off x="7956376" y="3501008"/>
            <a:ext cx="72008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flipH="1">
            <a:off x="8028384" y="4149080"/>
            <a:ext cx="64807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H="1">
            <a:off x="8100392" y="4941168"/>
            <a:ext cx="57606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flipH="1">
            <a:off x="8028384" y="5589240"/>
            <a:ext cx="64807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 flipH="1">
            <a:off x="8028384" y="6381328"/>
            <a:ext cx="64807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323528" y="5517232"/>
            <a:ext cx="43204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kern="10" spc="5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ДИНАМИКА ДОХОДОВ БЮДЖЕТА В ОБЩЕЙ СУММЕ ПОСТУПЛЕНИЙ 2013 – 2014 г.г. </a:t>
            </a:r>
            <a:br>
              <a:rPr lang="ru-RU" kern="10" spc="5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1560" y="1844824"/>
            <a:ext cx="259228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Налоговые доходы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113924,38</a:t>
            </a:r>
          </a:p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3212976"/>
            <a:ext cx="244827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Неналоговые доходы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27028,13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4725144"/>
            <a:ext cx="244827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Безвозмездные поступления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348376,69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1" name="Соединительная линия уступом 10"/>
          <p:cNvCxnSpPr>
            <a:stCxn id="3" idx="3"/>
          </p:cNvCxnSpPr>
          <p:nvPr/>
        </p:nvCxnSpPr>
        <p:spPr>
          <a:xfrm flipV="1">
            <a:off x="3203848" y="1916832"/>
            <a:ext cx="1800200" cy="4680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/>
          <p:nvPr/>
        </p:nvCxnSpPr>
        <p:spPr>
          <a:xfrm flipV="1">
            <a:off x="4139952" y="1412776"/>
            <a:ext cx="1800200" cy="504056"/>
          </a:xfrm>
          <a:prstGeom prst="bentConnector3">
            <a:avLst>
              <a:gd name="adj1" fmla="val 4923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6012160" y="1124744"/>
            <a:ext cx="259228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Налоговые доходы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121879,31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21" name="Соединительная линия уступом 20"/>
          <p:cNvCxnSpPr>
            <a:stCxn id="4" idx="3"/>
          </p:cNvCxnSpPr>
          <p:nvPr/>
        </p:nvCxnSpPr>
        <p:spPr>
          <a:xfrm flipV="1">
            <a:off x="3131840" y="3068960"/>
            <a:ext cx="1944216" cy="7200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/>
          <p:nvPr/>
        </p:nvCxnSpPr>
        <p:spPr>
          <a:xfrm flipV="1">
            <a:off x="4139952" y="2564904"/>
            <a:ext cx="1872208" cy="5040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6012160" y="2276872"/>
            <a:ext cx="252028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Неналоговые доходы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28450,82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29" name="Соединительная линия уступом 28"/>
          <p:cNvCxnSpPr>
            <a:stCxn id="5" idx="3"/>
          </p:cNvCxnSpPr>
          <p:nvPr/>
        </p:nvCxnSpPr>
        <p:spPr>
          <a:xfrm flipV="1">
            <a:off x="3131840" y="4653136"/>
            <a:ext cx="1944216" cy="6480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оединительная линия уступом 30"/>
          <p:cNvCxnSpPr/>
          <p:nvPr/>
        </p:nvCxnSpPr>
        <p:spPr>
          <a:xfrm flipV="1">
            <a:off x="4139952" y="4005064"/>
            <a:ext cx="1872208" cy="64807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6012160" y="3645024"/>
            <a:ext cx="244827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Безвозмездные поступления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312902,73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3275856" y="1412776"/>
            <a:ext cx="187220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chemeClr val="tx1"/>
                </a:solidFill>
              </a:rPr>
              <a:t>+ 7 954,93</a:t>
            </a:r>
            <a:endParaRPr lang="ru-RU" sz="1700" b="1" dirty="0">
              <a:solidFill>
                <a:schemeClr val="tx1"/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3347864" y="2564904"/>
            <a:ext cx="1800200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+ 1 422,69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3275856" y="4077072"/>
            <a:ext cx="1872208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chemeClr val="tx1"/>
                </a:solidFill>
              </a:rPr>
              <a:t>-35 473,96</a:t>
            </a:r>
            <a:endParaRPr lang="ru-RU" sz="1700" b="1" dirty="0">
              <a:solidFill>
                <a:schemeClr val="tx1"/>
              </a:solidFill>
            </a:endParaRPr>
          </a:p>
        </p:txBody>
      </p:sp>
      <p:sp>
        <p:nvSpPr>
          <p:cNvPr id="43" name="Пятиугольник 42"/>
          <p:cNvSpPr/>
          <p:nvPr/>
        </p:nvSpPr>
        <p:spPr>
          <a:xfrm rot="16200000">
            <a:off x="1583668" y="5553236"/>
            <a:ext cx="720080" cy="151216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2013год</a:t>
            </a:r>
          </a:p>
          <a:p>
            <a:pPr algn="ctr"/>
            <a:endParaRPr lang="ru-RU" dirty="0"/>
          </a:p>
        </p:txBody>
      </p:sp>
      <p:cxnSp>
        <p:nvCxnSpPr>
          <p:cNvPr id="46" name="Прямая со стрелкой 45"/>
          <p:cNvCxnSpPr>
            <a:stCxn id="43" idx="2"/>
            <a:endCxn id="47" idx="0"/>
          </p:cNvCxnSpPr>
          <p:nvPr/>
        </p:nvCxnSpPr>
        <p:spPr>
          <a:xfrm flipV="1">
            <a:off x="2699792" y="5679250"/>
            <a:ext cx="3960440" cy="8100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ятиугольник 46"/>
          <p:cNvSpPr/>
          <p:nvPr/>
        </p:nvSpPr>
        <p:spPr>
          <a:xfrm rot="16200000">
            <a:off x="7020272" y="4725144"/>
            <a:ext cx="792088" cy="1512168"/>
          </a:xfrm>
          <a:prstGeom prst="homePlat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2014 год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 rot="21223167">
            <a:off x="3872795" y="5403742"/>
            <a:ext cx="1901175" cy="4859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-26 096,34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8382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88638"/>
          <a:ext cx="8686797" cy="653987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rgbClr val="000000">
                      <a:alpha val="89000"/>
                    </a:srgbClr>
                  </a:outerShdw>
                </a:effectLst>
                <a:tableStyleId>{5C22544A-7EE6-4342-B048-85BDC9FD1C3A}</a:tableStyleId>
              </a:tblPr>
              <a:tblGrid>
                <a:gridCol w="2683024"/>
                <a:gridCol w="936104"/>
                <a:gridCol w="1152128"/>
                <a:gridCol w="864096"/>
                <a:gridCol w="1152128"/>
                <a:gridCol w="1008112"/>
                <a:gridCol w="891205"/>
              </a:tblGrid>
              <a:tr h="73881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Наименование доходов бюджетов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Уточненный план на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2014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Исполнено за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2014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% от плана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Исполнено за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2013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Рост (снижение) поступлений в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2014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году к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2013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году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29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в сумме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в %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  <a:tr h="4229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1. Налоговые доходы, в т.ч. 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120 623,2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121 879,3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101,0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113 924,4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7954,9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7774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 Налог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на доходы физических лиц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88 888,2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90 062,6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101,3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95 293,5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-5230,9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-5,5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7034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 Единый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налог на вмененный доход для отдельных видов деятельности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6 728,5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6 751,1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100,3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5946,4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804,7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13,5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96046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 Налог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, взимаемый в связи с применением упрощенной системы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налогообложения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15 527,7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15682,6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101,0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7 103,9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8578,7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в 2,2 раза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1139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Единый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сельскохозяйственный налог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112,6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112,6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100,0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43,8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68,8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в 2,6 раза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1139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 Налог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, взимаемый в связи с применением патентной системы налогообложения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15,4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22,3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144,8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33,1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-10,8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-32,6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7774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 Налог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на имущество организаций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3 913,9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3 937,5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100,6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4 498,7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-561,2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12,4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2299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 Государственная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пошлина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961,9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976,1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101,5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1003,5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-27,4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-2,7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2299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    Прочие 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местные налоги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0,94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0,95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101,1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1,51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-0,56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-37,1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Динамика поступления НДФЛ по месяцам 2013 – 2014 г.г.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3880</TotalTime>
  <Words>1077</Words>
  <Application>Microsoft Office PowerPoint</Application>
  <PresentationFormat>Экран (4:3)</PresentationFormat>
  <Paragraphs>412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Отчет об исполнении бюджета Малмыжского муниципального района за             2014 год</vt:lpstr>
      <vt:lpstr>Бюджет малмыжского муниципального района  2012,  2013,  2014 г.г. (тыс. руб.)</vt:lpstr>
      <vt:lpstr> Изменение плановых показателей  по основным видам доходов </vt:lpstr>
      <vt:lpstr>Слайд 4</vt:lpstr>
      <vt:lpstr>Структура ДОХОДОВ БЮДЖЕТА района  в    2013 и    2014   годах</vt:lpstr>
      <vt:lpstr>Структура собственных  доходов  бюджета района (тыс. руб.) </vt:lpstr>
      <vt:lpstr>ДИНАМИКА ДОХОДОВ БЮДЖЕТА В ОБЩЕЙ СУММЕ ПОСТУПЛЕНИЙ 2013 – 2014 г.г.  </vt:lpstr>
      <vt:lpstr>Слайд 8</vt:lpstr>
      <vt:lpstr>Динамика поступления НДФЛ по месяцам 2013 – 2014 г.г.</vt:lpstr>
      <vt:lpstr>Слайд 10</vt:lpstr>
      <vt:lpstr>Динамика недоимки 2013 – 2014 г.г.</vt:lpstr>
      <vt:lpstr>Доходы и расходы в течении года</vt:lpstr>
      <vt:lpstr>        Бюджет малмыжского района за                                                                                                                                                                                                                                                                                    2014 год по расходам  (тыс. руб.)</vt:lpstr>
      <vt:lpstr>Отраслевая структура расходов за 2014 г.</vt:lpstr>
      <vt:lpstr>Исполнение расходов в разрезе разделов бюджетной классификации</vt:lpstr>
      <vt:lpstr>Кассовый расход в разрезе КОСГУ бюджетной классификации</vt:lpstr>
      <vt:lpstr>Средняя заработная плата в 2014 году </vt:lpstr>
      <vt:lpstr>0100 «Общегосударственные вопросы»</vt:lpstr>
      <vt:lpstr>0400 «Национальная экономика»</vt:lpstr>
      <vt:lpstr>0700 «Образование»</vt:lpstr>
      <vt:lpstr>0800 «Культура»</vt:lpstr>
      <vt:lpstr>1000 «Социальная политика»</vt:lpstr>
      <vt:lpstr>Контактная информация</vt:lpstr>
      <vt:lpstr>СПАСИБО ЗА ВНИМАНИЕ!!!!</vt:lpstr>
    </vt:vector>
  </TitlesOfParts>
  <Company>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Рукавишникова</dc:creator>
  <cp:lastModifiedBy>Владелец</cp:lastModifiedBy>
  <cp:revision>389</cp:revision>
  <dcterms:created xsi:type="dcterms:W3CDTF">2014-04-17T11:19:27Z</dcterms:created>
  <dcterms:modified xsi:type="dcterms:W3CDTF">2015-03-24T09:15:41Z</dcterms:modified>
</cp:coreProperties>
</file>