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png" ContentType="image/png"/>
  <Default Extension="rels" ContentType="application/vnd.openxmlformats-package.relationships+xml"/>
  <Default Extension="tmp" ContentType="image/jpeg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0" r:id="rId1"/>
  </p:sldMasterIdLst>
  <p:sldIdLst>
    <p:sldId id="256" r:id="rId2"/>
    <p:sldId id="270" r:id="rId3"/>
    <p:sldId id="261" r:id="rId4"/>
    <p:sldId id="301" r:id="rId5"/>
    <p:sldId id="319" r:id="rId6"/>
    <p:sldId id="287" r:id="rId7"/>
    <p:sldId id="320" r:id="rId8"/>
    <p:sldId id="318" r:id="rId9"/>
    <p:sldId id="267" r:id="rId10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">
          <p15:clr>
            <a:srgbClr val="A4A3A4"/>
          </p15:clr>
        </p15:guide>
        <p15:guide id="2" orient="horz" pos="2228">
          <p15:clr>
            <a:srgbClr val="A4A3A4"/>
          </p15:clr>
        </p15:guide>
        <p15:guide id="3" pos="3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ACD6"/>
    <a:srgbClr val="4CA9DC"/>
    <a:srgbClr val="53B0F5"/>
    <a:srgbClr val="04617B"/>
    <a:srgbClr val="126F87"/>
    <a:srgbClr val="5A5D66"/>
    <a:srgbClr val="597485"/>
    <a:srgbClr val="577E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21" autoAdjust="0"/>
    <p:restoredTop sz="94660" autoAdjust="0"/>
  </p:normalViewPr>
  <p:slideViewPr>
    <p:cSldViewPr snapToGrid="0">
      <p:cViewPr varScale="1">
        <p:scale>
          <a:sx n="111" d="100"/>
          <a:sy n="111" d="100"/>
        </p:scale>
        <p:origin x="786" y="102"/>
      </p:cViewPr>
      <p:guideLst>
        <p:guide orient="horz" pos="300"/>
        <p:guide orient="horz" pos="2228"/>
        <p:guide pos="3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467939798386048"/>
          <c:y val="4.4090385103847142E-2"/>
          <c:w val="0.43347320126976008"/>
          <c:h val="0.5474709910057992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5"/>
        <c:holeSize val="53"/>
      </c:doughnut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889" b="1" i="0" u="none" strike="noStrike" baseline="0">
          <a:solidFill>
            <a:srgbClr val="126F87"/>
          </a:solidFill>
          <a:latin typeface="Ubuntu" panose="020B0504030602030204" pitchFamily="34" charset="0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643441152451195"/>
          <c:y val="4.9666082460003973E-4"/>
          <c:w val="0.76959696000612954"/>
          <c:h val="0.63450807881538163"/>
        </c:manualLayout>
      </c:layout>
      <c:pie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329"/>
      </c:pieChart>
      <c:spPr>
        <a:noFill/>
        <a:ln w="22863">
          <a:noFill/>
        </a:ln>
      </c:spPr>
    </c:plotArea>
    <c:legend>
      <c:legendPos val="b"/>
      <c:layout>
        <c:manualLayout>
          <c:xMode val="edge"/>
          <c:yMode val="edge"/>
          <c:x val="0"/>
          <c:y val="0.69369164727169752"/>
          <c:w val="1"/>
          <c:h val="0.30463837873936023"/>
        </c:manualLayout>
      </c:layout>
      <c:overlay val="0"/>
      <c:txPr>
        <a:bodyPr/>
        <a:lstStyle/>
        <a:p>
          <a:pPr>
            <a:lnSpc>
              <a:spcPts val="1200"/>
            </a:lnSpc>
            <a:defRPr lang="ru-RU" sz="1000" b="1" i="0" u="none" strike="noStrike" kern="1200" baseline="0">
              <a:solidFill>
                <a:srgbClr val="126F87"/>
              </a:solidFill>
              <a:latin typeface="Ubuntu" panose="020B0504030602030204" pitchFamily="34" charset="0"/>
              <a:ea typeface="Calibri"/>
              <a:cs typeface="Calibri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180" b="0" i="0" u="none" strike="noStrike" baseline="0">
          <a:solidFill>
            <a:srgbClr val="000000"/>
          </a:solidFill>
          <a:latin typeface="Ubuntu" panose="020B0504030602030204" pitchFamily="34" charset="0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8.6105610561056117E-2"/>
          <c:w val="0.95920259619842374"/>
          <c:h val="0.5479683480159038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2270341207349087E-3"/>
          <c:y val="0.62006044513359582"/>
          <c:w val="0.84598337586104921"/>
          <c:h val="0.353862163419519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4259843304100662E-2"/>
          <c:y val="7.0518839909223349E-2"/>
          <c:w val="0.8408059933036236"/>
          <c:h val="0.5214631798090686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E8A-4CD2-83BE-B3841B8EDB3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E8A-4CD2-83BE-B3841B8EDB3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E8A-4CD2-83BE-B3841B8EDB3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E8A-4CD2-83BE-B3841B8EDB3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2E8A-4CD2-83BE-B3841B8EDB3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2E8A-4CD2-83BE-B3841B8EDB3F}"/>
              </c:ext>
            </c:extLst>
          </c:dPt>
          <c:dLbls>
            <c:dLbl>
              <c:idx val="0"/>
              <c:layout>
                <c:manualLayout>
                  <c:x val="2.3832068736869702E-2"/>
                  <c:y val="-4.7189070122681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8A-4CD2-83BE-B3841B8EDB3F}"/>
                </c:ext>
              </c:extLst>
            </c:dLbl>
            <c:dLbl>
              <c:idx val="2"/>
              <c:layout>
                <c:manualLayout>
                  <c:x val="-1.1315709022142493E-2"/>
                  <c:y val="3.3709068705598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E8A-4CD2-83BE-B3841B8EDB3F}"/>
                </c:ext>
              </c:extLst>
            </c:dLbl>
            <c:dLbl>
              <c:idx val="3"/>
              <c:layout>
                <c:manualLayout>
                  <c:x val="-0.10882279078681571"/>
                  <c:y val="-8.3594764295345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E8A-4CD2-83BE-B3841B8EDB3F}"/>
                </c:ext>
              </c:extLst>
            </c:dLbl>
            <c:dLbl>
              <c:idx val="4"/>
              <c:layout>
                <c:manualLayout>
                  <c:x val="-3.0753693617881613E-2"/>
                  <c:y val="-2.5995344465770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E8A-4CD2-83BE-B3841B8EDB3F}"/>
                </c:ext>
              </c:extLst>
            </c:dLbl>
            <c:dLbl>
              <c:idx val="5"/>
              <c:layout>
                <c:manualLayout>
                  <c:x val="-1.4765476284012728E-2"/>
                  <c:y val="-1.333245807622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E8A-4CD2-83BE-B3841B8EDB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Лист1!$C$5:$C$10</c:f>
              <c:strCache>
                <c:ptCount val="6"/>
                <c:pt idx="0">
                  <c:v>Сельское хозяйство- 916,7 млн.руб.</c:v>
                </c:pt>
                <c:pt idx="1">
                  <c:v>Обрабатывающие производства- 2,5 млн.руб.</c:v>
                </c:pt>
                <c:pt idx="2">
                  <c:v>Обеспечение электрической энергией,газом,паром- 113,8 млн.руб.</c:v>
                </c:pt>
                <c:pt idx="3">
                  <c:v>Торговля оптовая и розничная- 779,8 млн.руб.</c:v>
                </c:pt>
                <c:pt idx="4">
                  <c:v>Транспортировка и хранение- 232,3 млн.руб.</c:v>
                </c:pt>
                <c:pt idx="5">
                  <c:v>Деятельность в области социальных услуг  - 332,9 млн.руб.</c:v>
                </c:pt>
              </c:strCache>
            </c:strRef>
          </c:cat>
          <c:val>
            <c:numRef>
              <c:f>Лист1!$D$5:$D$10</c:f>
              <c:numCache>
                <c:formatCode>0.00%</c:formatCode>
                <c:ptCount val="6"/>
                <c:pt idx="0">
                  <c:v>0.38500000000000006</c:v>
                </c:pt>
                <c:pt idx="1">
                  <c:v>1.0000000000000002E-3</c:v>
                </c:pt>
                <c:pt idx="2">
                  <c:v>4.8000000000000001E-2</c:v>
                </c:pt>
                <c:pt idx="3">
                  <c:v>0.32800000000000007</c:v>
                </c:pt>
                <c:pt idx="4">
                  <c:v>9.8000000000000018E-2</c:v>
                </c:pt>
                <c:pt idx="5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E8A-4CD2-83BE-B3841B8EDB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2491917132155171E-2"/>
          <c:y val="0.6358451649402036"/>
          <c:w val="0.93346176336613451"/>
          <c:h val="0.347020993902196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/>
              <a:t>Субъекты малого и среднего предпринимательства, единиц </a:t>
            </a:r>
          </a:p>
        </c:rich>
      </c:tx>
      <c:layout>
        <c:manualLayout>
          <c:xMode val="edge"/>
          <c:yMode val="edge"/>
          <c:x val="0.33777438255027636"/>
          <c:y val="7.5819130181446542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ofPieChart>
        <c:ofPieType val="pie"/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8AA-4D0E-91C1-1CFFB886322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8AA-4D0E-91C1-1CFFB886322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8AA-4D0E-91C1-1CFFB886322F}"/>
              </c:ext>
            </c:extLst>
          </c:dPt>
          <c:dLbls>
            <c:dLbl>
              <c:idx val="0"/>
              <c:layout>
                <c:manualLayout>
                  <c:x val="0.21685281486100746"/>
                  <c:y val="-8.8610205969301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AA-4D0E-91C1-1CFFB886322F}"/>
                </c:ext>
              </c:extLst>
            </c:dLbl>
            <c:dLbl>
              <c:idx val="1"/>
              <c:layout>
                <c:manualLayout>
                  <c:x val="0.14876003775313693"/>
                  <c:y val="-3.8204977843337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AA-4D0E-91C1-1CFFB886322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Лист1!$C$21:$C$22</c:f>
              <c:strCache>
                <c:ptCount val="2"/>
                <c:pt idx="0">
                  <c:v>ИП</c:v>
                </c:pt>
                <c:pt idx="1">
                  <c:v>Малых и средних</c:v>
                </c:pt>
              </c:strCache>
            </c:strRef>
          </c:cat>
          <c:val>
            <c:numRef>
              <c:f>Лист1!$D$21:$D$22</c:f>
              <c:numCache>
                <c:formatCode>General</c:formatCode>
                <c:ptCount val="2"/>
                <c:pt idx="0">
                  <c:v>362</c:v>
                </c:pt>
                <c:pt idx="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8AA-4D0E-91C1-1CFFB88632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постоянного населения (человек)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8611111111111094E-2"/>
          <c:y val="0.215595654709828"/>
          <c:w val="0.81388888888888899"/>
          <c:h val="0.5125113006707494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0F5-4D7E-AAD2-98FC5E0C467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0F5-4D7E-AAD2-98FC5E0C467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0F5-4D7E-AAD2-98FC5E0C467F}"/>
              </c:ext>
            </c:extLst>
          </c:dPt>
          <c:dLbls>
            <c:dLbl>
              <c:idx val="0"/>
              <c:layout>
                <c:manualLayout>
                  <c:x val="-3.0447834645669296E-2"/>
                  <c:y val="-8.9640201224846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0F5-4D7E-AAD2-98FC5E0C467F}"/>
                </c:ext>
              </c:extLst>
            </c:dLbl>
            <c:dLbl>
              <c:idx val="1"/>
              <c:layout>
                <c:manualLayout>
                  <c:x val="-9.6685459046779068E-2"/>
                  <c:y val="-8.5539576602655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0F5-4D7E-AAD2-98FC5E0C467F}"/>
                </c:ext>
              </c:extLst>
            </c:dLbl>
            <c:dLbl>
              <c:idx val="2"/>
              <c:layout>
                <c:manualLayout>
                  <c:x val="3.7454286964129488E-2"/>
                  <c:y val="-6.5551181102362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0F5-4D7E-AAD2-98FC5E0C46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Лист1!$D$32:$D$34</c:f>
              <c:strCache>
                <c:ptCount val="3"/>
                <c:pt idx="0">
                  <c:v>Трудоспособное  население</c:v>
                </c:pt>
                <c:pt idx="1">
                  <c:v>Моложе трудоспособного  населения</c:v>
                </c:pt>
                <c:pt idx="2">
                  <c:v>Старше трудоспособного населения</c:v>
                </c:pt>
              </c:strCache>
            </c:strRef>
          </c:cat>
          <c:val>
            <c:numRef>
              <c:f>Лист1!$E$32:$E$34</c:f>
              <c:numCache>
                <c:formatCode>General</c:formatCode>
                <c:ptCount val="3"/>
                <c:pt idx="0">
                  <c:v>48.6</c:v>
                </c:pt>
                <c:pt idx="1">
                  <c:v>17.7</c:v>
                </c:pt>
                <c:pt idx="2">
                  <c:v>33.700000000000003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0F5-4D7E-AAD2-98FC5E0C46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4" Type="http://schemas.openxmlformats.org/officeDocument/2006/relationships/image" Target="../media/image42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4" Type="http://schemas.openxmlformats.org/officeDocument/2006/relationships/image" Target="../media/image4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B9E86B-EB0D-4193-944C-15D31EEF1FF8}" type="doc">
      <dgm:prSet loTypeId="urn:microsoft.com/office/officeart/2005/8/layout/list1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EF299E6E-A373-48FA-846F-1BFEA459DA27}">
      <dgm:prSet phldrT="[Текст]" custT="1"/>
      <dgm:spPr/>
      <dgm:t>
        <a:bodyPr/>
        <a:lstStyle/>
        <a:p>
          <a:r>
            <a:rPr lang="ru-RU" sz="1800" dirty="0">
              <a:latin typeface="Ubuntu" panose="020B0504030602030204" pitchFamily="34" charset="0"/>
            </a:rPr>
            <a:t>Площадь  – 2,2</a:t>
          </a:r>
          <a:r>
            <a:rPr lang="ru-RU" sz="1800" dirty="0">
              <a:latin typeface="Ubuntu" panose="020B0504030602030204" pitchFamily="34" charset="0"/>
              <a:cs typeface="Times New Roman" panose="02020603050405020304" pitchFamily="18" charset="0"/>
            </a:rPr>
            <a:t> тыс. </a:t>
          </a:r>
          <a:r>
            <a:rPr lang="ru-RU" sz="1800" dirty="0">
              <a:latin typeface="Ubuntu" panose="020B0504030602030204" pitchFamily="34" charset="0"/>
            </a:rPr>
            <a:t>кв. км</a:t>
          </a:r>
        </a:p>
      </dgm:t>
    </dgm:pt>
    <dgm:pt modelId="{91E491AB-5949-45A3-B8DE-A0E480D16E19}" type="parTrans" cxnId="{CA06C5C5-D3FA-477F-A437-A4CD77976496}">
      <dgm:prSet/>
      <dgm:spPr/>
      <dgm:t>
        <a:bodyPr/>
        <a:lstStyle/>
        <a:p>
          <a:endParaRPr lang="ru-RU" sz="1800"/>
        </a:p>
      </dgm:t>
    </dgm:pt>
    <dgm:pt modelId="{A0D683D9-1FD1-4938-88EB-1D20E35414C1}" type="sibTrans" cxnId="{CA06C5C5-D3FA-477F-A437-A4CD77976496}">
      <dgm:prSet/>
      <dgm:spPr/>
      <dgm:t>
        <a:bodyPr/>
        <a:lstStyle/>
        <a:p>
          <a:endParaRPr lang="ru-RU" sz="1800"/>
        </a:p>
      </dgm:t>
    </dgm:pt>
    <dgm:pt modelId="{45142B48-25CD-4185-A65D-C9B21F289EEE}">
      <dgm:prSet phldrT="[Текст]" custT="1"/>
      <dgm:spPr/>
      <dgm:t>
        <a:bodyPr/>
        <a:lstStyle/>
        <a:p>
          <a:r>
            <a:rPr lang="ru-RU" sz="1800" dirty="0">
              <a:latin typeface="Ubuntu" panose="020B0504030602030204" pitchFamily="34" charset="0"/>
            </a:rPr>
            <a:t>Расположен на юге Кировской области</a:t>
          </a:r>
        </a:p>
      </dgm:t>
    </dgm:pt>
    <dgm:pt modelId="{EE268263-D06C-42EC-83BA-335D4BCA94B3}" type="parTrans" cxnId="{414C6B2C-7E7A-4CC6-BDE8-67D7DB1DEF40}">
      <dgm:prSet/>
      <dgm:spPr/>
      <dgm:t>
        <a:bodyPr/>
        <a:lstStyle/>
        <a:p>
          <a:endParaRPr lang="ru-RU" sz="1800"/>
        </a:p>
      </dgm:t>
    </dgm:pt>
    <dgm:pt modelId="{97531699-EA4F-4929-96EF-5276F3C9B8DC}" type="sibTrans" cxnId="{414C6B2C-7E7A-4CC6-BDE8-67D7DB1DEF40}">
      <dgm:prSet/>
      <dgm:spPr/>
      <dgm:t>
        <a:bodyPr/>
        <a:lstStyle/>
        <a:p>
          <a:endParaRPr lang="ru-RU" sz="1800"/>
        </a:p>
      </dgm:t>
    </dgm:pt>
    <dgm:pt modelId="{CEEA02FD-AFFA-43DA-8B3F-4F78FAA60FD1}">
      <dgm:prSet phldrT="[Текст]" custT="1"/>
      <dgm:spPr/>
      <dgm:t>
        <a:bodyPr/>
        <a:lstStyle/>
        <a:p>
          <a:pPr marL="0" marR="0" lvl="0" indent="0" algn="l" defTabSz="6667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1800" kern="1200" dirty="0">
            <a:latin typeface="Constantia" panose="02030602050306030303" pitchFamily="18" charset="0"/>
            <a:ea typeface="+mn-ea"/>
            <a:cs typeface="+mn-cs"/>
          </a:endParaRPr>
        </a:p>
        <a:p>
          <a:pPr marL="0" marR="0" lvl="0" indent="0" algn="l" defTabSz="6667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800" kern="1200" dirty="0">
              <a:latin typeface="Ubuntu" panose="020B0504030602030204" pitchFamily="34" charset="0"/>
              <a:ea typeface="+mn-ea"/>
              <a:cs typeface="+mn-cs"/>
            </a:rPr>
            <a:t>В 294 км от областного центра, г. Киров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Constantia" panose="02030602050306030303" pitchFamily="18" charset="0"/>
          </a:endParaRPr>
        </a:p>
      </dgm:t>
    </dgm:pt>
    <dgm:pt modelId="{E560546A-4BC1-4628-8AC2-3E73DE5BCDDA}" type="parTrans" cxnId="{1A7CF410-2BFE-4A66-A9AD-67C1370A40C7}">
      <dgm:prSet/>
      <dgm:spPr/>
      <dgm:t>
        <a:bodyPr/>
        <a:lstStyle/>
        <a:p>
          <a:endParaRPr lang="ru-RU" sz="1800"/>
        </a:p>
      </dgm:t>
    </dgm:pt>
    <dgm:pt modelId="{19334AF7-9674-42D2-A27A-A6B70EC775DF}" type="sibTrans" cxnId="{1A7CF410-2BFE-4A66-A9AD-67C1370A40C7}">
      <dgm:prSet/>
      <dgm:spPr/>
      <dgm:t>
        <a:bodyPr/>
        <a:lstStyle/>
        <a:p>
          <a:endParaRPr lang="ru-RU" sz="1800"/>
        </a:p>
      </dgm:t>
    </dgm:pt>
    <dgm:pt modelId="{9C3D6419-BE15-4EF7-A859-614D7EA7CF34}">
      <dgm:prSet phldrT="[Текст]" custT="1"/>
      <dgm:spPr/>
      <dgm:t>
        <a:bodyPr/>
        <a:lstStyle/>
        <a:p>
          <a:r>
            <a:rPr lang="ru-RU" sz="1800" dirty="0">
              <a:latin typeface="Ubuntu" panose="020B0504030602030204" pitchFamily="34" charset="0"/>
            </a:rPr>
            <a:t>Граничит с 3 районами Кировской области, </a:t>
          </a:r>
          <a:br>
            <a:rPr lang="ru-RU" sz="1800" dirty="0">
              <a:latin typeface="Ubuntu" panose="020B0504030602030204" pitchFamily="34" charset="0"/>
            </a:rPr>
          </a:br>
          <a:r>
            <a:rPr lang="ru-RU" sz="1800" dirty="0">
              <a:latin typeface="Ubuntu" panose="020B0504030602030204" pitchFamily="34" charset="0"/>
            </a:rPr>
            <a:t>а также республиками Татарстан, Марий-Эл, Удмуртской республикой</a:t>
          </a:r>
        </a:p>
      </dgm:t>
    </dgm:pt>
    <dgm:pt modelId="{A44C0625-C35A-4E6F-BF75-9684C57947F9}" type="parTrans" cxnId="{1868D331-254C-4BB1-8F0C-C4E0D4C8E4C7}">
      <dgm:prSet/>
      <dgm:spPr/>
      <dgm:t>
        <a:bodyPr/>
        <a:lstStyle/>
        <a:p>
          <a:endParaRPr lang="ru-RU" sz="1800"/>
        </a:p>
      </dgm:t>
    </dgm:pt>
    <dgm:pt modelId="{2786A2C7-661B-4C60-8B79-C62F87548A5C}" type="sibTrans" cxnId="{1868D331-254C-4BB1-8F0C-C4E0D4C8E4C7}">
      <dgm:prSet/>
      <dgm:spPr/>
      <dgm:t>
        <a:bodyPr/>
        <a:lstStyle/>
        <a:p>
          <a:endParaRPr lang="ru-RU" sz="1800"/>
        </a:p>
      </dgm:t>
    </dgm:pt>
    <dgm:pt modelId="{CAD41E72-FE7F-421B-9078-8B28B7334109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>
              <a:latin typeface="Ubuntu" panose="020B0504030602030204" pitchFamily="34" charset="0"/>
            </a:rPr>
            <a:t>Численность населения – 21082</a:t>
          </a:r>
          <a:r>
            <a:rPr lang="ru-RU" sz="1800" dirty="0">
              <a:solidFill>
                <a:schemeClr val="bg1"/>
              </a:solidFill>
              <a:latin typeface="Ubuntu" panose="020B0504030602030204" pitchFamily="34" charset="0"/>
            </a:rPr>
            <a:t> </a:t>
          </a:r>
          <a:r>
            <a:rPr lang="ru-RU" sz="1800" dirty="0">
              <a:latin typeface="Ubuntu" panose="020B0504030602030204" pitchFamily="34" charset="0"/>
            </a:rPr>
            <a:t>человека</a:t>
          </a:r>
        </a:p>
      </dgm:t>
    </dgm:pt>
    <dgm:pt modelId="{B40B2F74-4E28-4725-A50C-63560055A432}" type="parTrans" cxnId="{76A8CE48-2C32-4693-AC46-BFE59F4E551C}">
      <dgm:prSet/>
      <dgm:spPr/>
      <dgm:t>
        <a:bodyPr/>
        <a:lstStyle/>
        <a:p>
          <a:endParaRPr lang="ru-RU" sz="1800"/>
        </a:p>
      </dgm:t>
    </dgm:pt>
    <dgm:pt modelId="{E6E12B40-FC05-452F-A387-1E76DED874A5}" type="sibTrans" cxnId="{76A8CE48-2C32-4693-AC46-BFE59F4E551C}">
      <dgm:prSet/>
      <dgm:spPr/>
      <dgm:t>
        <a:bodyPr/>
        <a:lstStyle/>
        <a:p>
          <a:endParaRPr lang="ru-RU" sz="1800"/>
        </a:p>
      </dgm:t>
    </dgm:pt>
    <dgm:pt modelId="{FCCF4E3B-5529-4ABD-8BB0-8E1E0ABB1EF8}" type="pres">
      <dgm:prSet presAssocID="{39B9E86B-EB0D-4193-944C-15D31EEF1FF8}" presName="linear" presStyleCnt="0">
        <dgm:presLayoutVars>
          <dgm:dir/>
          <dgm:animLvl val="lvl"/>
          <dgm:resizeHandles val="exact"/>
        </dgm:presLayoutVars>
      </dgm:prSet>
      <dgm:spPr/>
    </dgm:pt>
    <dgm:pt modelId="{F4AABBD5-1F28-4552-84EB-CF27CD85F27B}" type="pres">
      <dgm:prSet presAssocID="{EF299E6E-A373-48FA-846F-1BFEA459DA27}" presName="parentLin" presStyleCnt="0"/>
      <dgm:spPr/>
    </dgm:pt>
    <dgm:pt modelId="{2C022169-22B2-4BBF-89D9-CD50A4ECB27C}" type="pres">
      <dgm:prSet presAssocID="{EF299E6E-A373-48FA-846F-1BFEA459DA27}" presName="parentLeftMargin" presStyleLbl="node1" presStyleIdx="0" presStyleCnt="5"/>
      <dgm:spPr/>
    </dgm:pt>
    <dgm:pt modelId="{B9FC0CC2-A407-49E3-9FF7-718A17486171}" type="pres">
      <dgm:prSet presAssocID="{EF299E6E-A373-48FA-846F-1BFEA459DA27}" presName="parentText" presStyleLbl="node1" presStyleIdx="0" presStyleCnt="5" custScaleX="131392">
        <dgm:presLayoutVars>
          <dgm:chMax val="0"/>
          <dgm:bulletEnabled val="1"/>
        </dgm:presLayoutVars>
      </dgm:prSet>
      <dgm:spPr/>
    </dgm:pt>
    <dgm:pt modelId="{26CAEFF1-20BF-4B29-B0F6-88110B165630}" type="pres">
      <dgm:prSet presAssocID="{EF299E6E-A373-48FA-846F-1BFEA459DA27}" presName="negativeSpace" presStyleCnt="0"/>
      <dgm:spPr/>
    </dgm:pt>
    <dgm:pt modelId="{B7E27818-9B38-46F2-9980-1D56FB2E240E}" type="pres">
      <dgm:prSet presAssocID="{EF299E6E-A373-48FA-846F-1BFEA459DA27}" presName="childText" presStyleLbl="conFgAcc1" presStyleIdx="0" presStyleCnt="5">
        <dgm:presLayoutVars>
          <dgm:bulletEnabled val="1"/>
        </dgm:presLayoutVars>
      </dgm:prSet>
      <dgm:spPr/>
    </dgm:pt>
    <dgm:pt modelId="{1C2BFCA5-EE16-4057-A2C1-4E612FFBD4BC}" type="pres">
      <dgm:prSet presAssocID="{A0D683D9-1FD1-4938-88EB-1D20E35414C1}" presName="spaceBetweenRectangles" presStyleCnt="0"/>
      <dgm:spPr/>
    </dgm:pt>
    <dgm:pt modelId="{FD70E39C-4287-4F35-91E8-7FA0B685E76A}" type="pres">
      <dgm:prSet presAssocID="{CAD41E72-FE7F-421B-9078-8B28B7334109}" presName="parentLin" presStyleCnt="0"/>
      <dgm:spPr/>
    </dgm:pt>
    <dgm:pt modelId="{D253D36F-C4AD-4729-82EF-C01DCC903C50}" type="pres">
      <dgm:prSet presAssocID="{CAD41E72-FE7F-421B-9078-8B28B7334109}" presName="parentLeftMargin" presStyleLbl="node1" presStyleIdx="0" presStyleCnt="5"/>
      <dgm:spPr/>
    </dgm:pt>
    <dgm:pt modelId="{D123EE84-B146-4838-A73C-17829EA96951}" type="pres">
      <dgm:prSet presAssocID="{CAD41E72-FE7F-421B-9078-8B28B7334109}" presName="parentText" presStyleLbl="node1" presStyleIdx="1" presStyleCnt="5" custScaleX="131392">
        <dgm:presLayoutVars>
          <dgm:chMax val="0"/>
          <dgm:bulletEnabled val="1"/>
        </dgm:presLayoutVars>
      </dgm:prSet>
      <dgm:spPr/>
    </dgm:pt>
    <dgm:pt modelId="{FA8AEDB6-2AD4-4D4D-A37E-3172E0D7F54B}" type="pres">
      <dgm:prSet presAssocID="{CAD41E72-FE7F-421B-9078-8B28B7334109}" presName="negativeSpace" presStyleCnt="0"/>
      <dgm:spPr/>
    </dgm:pt>
    <dgm:pt modelId="{9F2797E9-4D08-4F6A-AA95-8410C13F2B99}" type="pres">
      <dgm:prSet presAssocID="{CAD41E72-FE7F-421B-9078-8B28B7334109}" presName="childText" presStyleLbl="conFgAcc1" presStyleIdx="1" presStyleCnt="5">
        <dgm:presLayoutVars>
          <dgm:bulletEnabled val="1"/>
        </dgm:presLayoutVars>
      </dgm:prSet>
      <dgm:spPr/>
    </dgm:pt>
    <dgm:pt modelId="{AA627622-DFBD-410F-93D2-DF0119F3022F}" type="pres">
      <dgm:prSet presAssocID="{E6E12B40-FC05-452F-A387-1E76DED874A5}" presName="spaceBetweenRectangles" presStyleCnt="0"/>
      <dgm:spPr/>
    </dgm:pt>
    <dgm:pt modelId="{63CA375B-4E21-4C6F-8BE2-F7F6B3EC974D}" type="pres">
      <dgm:prSet presAssocID="{45142B48-25CD-4185-A65D-C9B21F289EEE}" presName="parentLin" presStyleCnt="0"/>
      <dgm:spPr/>
    </dgm:pt>
    <dgm:pt modelId="{49A37869-E7E0-4E79-A16B-578F70818466}" type="pres">
      <dgm:prSet presAssocID="{45142B48-25CD-4185-A65D-C9B21F289EEE}" presName="parentLeftMargin" presStyleLbl="node1" presStyleIdx="1" presStyleCnt="5"/>
      <dgm:spPr/>
    </dgm:pt>
    <dgm:pt modelId="{B3E0B144-BF3E-4754-9AFC-929250F0F24F}" type="pres">
      <dgm:prSet presAssocID="{45142B48-25CD-4185-A65D-C9B21F289EEE}" presName="parentText" presStyleLbl="node1" presStyleIdx="2" presStyleCnt="5" custScaleX="131392">
        <dgm:presLayoutVars>
          <dgm:chMax val="0"/>
          <dgm:bulletEnabled val="1"/>
        </dgm:presLayoutVars>
      </dgm:prSet>
      <dgm:spPr/>
    </dgm:pt>
    <dgm:pt modelId="{0E22AF6D-6039-4225-BEDD-971684C9C729}" type="pres">
      <dgm:prSet presAssocID="{45142B48-25CD-4185-A65D-C9B21F289EEE}" presName="negativeSpace" presStyleCnt="0"/>
      <dgm:spPr/>
    </dgm:pt>
    <dgm:pt modelId="{20D3361F-964A-4EFF-9870-73E251C1747D}" type="pres">
      <dgm:prSet presAssocID="{45142B48-25CD-4185-A65D-C9B21F289EEE}" presName="childText" presStyleLbl="conFgAcc1" presStyleIdx="2" presStyleCnt="5">
        <dgm:presLayoutVars>
          <dgm:bulletEnabled val="1"/>
        </dgm:presLayoutVars>
      </dgm:prSet>
      <dgm:spPr/>
    </dgm:pt>
    <dgm:pt modelId="{34DECE00-5377-4F54-B96B-E336B3FDE7D3}" type="pres">
      <dgm:prSet presAssocID="{97531699-EA4F-4929-96EF-5276F3C9B8DC}" presName="spaceBetweenRectangles" presStyleCnt="0"/>
      <dgm:spPr/>
    </dgm:pt>
    <dgm:pt modelId="{0B1505C8-2A02-4940-9855-483061A797CF}" type="pres">
      <dgm:prSet presAssocID="{CEEA02FD-AFFA-43DA-8B3F-4F78FAA60FD1}" presName="parentLin" presStyleCnt="0"/>
      <dgm:spPr/>
    </dgm:pt>
    <dgm:pt modelId="{1441B676-9E12-47C6-BA0C-56A7AB4AAA02}" type="pres">
      <dgm:prSet presAssocID="{CEEA02FD-AFFA-43DA-8B3F-4F78FAA60FD1}" presName="parentLeftMargin" presStyleLbl="node1" presStyleIdx="2" presStyleCnt="5"/>
      <dgm:spPr/>
    </dgm:pt>
    <dgm:pt modelId="{ACE7DC79-D332-4CF3-8FD9-668AD078AAF7}" type="pres">
      <dgm:prSet presAssocID="{CEEA02FD-AFFA-43DA-8B3F-4F78FAA60FD1}" presName="parentText" presStyleLbl="node1" presStyleIdx="3" presStyleCnt="5" custScaleX="131392">
        <dgm:presLayoutVars>
          <dgm:chMax val="0"/>
          <dgm:bulletEnabled val="1"/>
        </dgm:presLayoutVars>
      </dgm:prSet>
      <dgm:spPr/>
    </dgm:pt>
    <dgm:pt modelId="{4C6EC913-2321-4538-ADE8-B723ECACA96C}" type="pres">
      <dgm:prSet presAssocID="{CEEA02FD-AFFA-43DA-8B3F-4F78FAA60FD1}" presName="negativeSpace" presStyleCnt="0"/>
      <dgm:spPr/>
    </dgm:pt>
    <dgm:pt modelId="{E1E1B7B7-8509-46C9-8803-E506DECB756F}" type="pres">
      <dgm:prSet presAssocID="{CEEA02FD-AFFA-43DA-8B3F-4F78FAA60FD1}" presName="childText" presStyleLbl="conFgAcc1" presStyleIdx="3" presStyleCnt="5">
        <dgm:presLayoutVars>
          <dgm:bulletEnabled val="1"/>
        </dgm:presLayoutVars>
      </dgm:prSet>
      <dgm:spPr/>
    </dgm:pt>
    <dgm:pt modelId="{0C97AF25-FBE2-4A76-ABC9-0E1FEC884A4D}" type="pres">
      <dgm:prSet presAssocID="{19334AF7-9674-42D2-A27A-A6B70EC775DF}" presName="spaceBetweenRectangles" presStyleCnt="0"/>
      <dgm:spPr/>
    </dgm:pt>
    <dgm:pt modelId="{F2744118-6485-48C4-9C59-E95318E15E1D}" type="pres">
      <dgm:prSet presAssocID="{9C3D6419-BE15-4EF7-A859-614D7EA7CF34}" presName="parentLin" presStyleCnt="0"/>
      <dgm:spPr/>
    </dgm:pt>
    <dgm:pt modelId="{E2952B24-94D9-40F9-9023-33B4C0A754C7}" type="pres">
      <dgm:prSet presAssocID="{9C3D6419-BE15-4EF7-A859-614D7EA7CF34}" presName="parentLeftMargin" presStyleLbl="node1" presStyleIdx="3" presStyleCnt="5"/>
      <dgm:spPr/>
    </dgm:pt>
    <dgm:pt modelId="{DB1B09F1-0A62-4298-BF86-3A236248471D}" type="pres">
      <dgm:prSet presAssocID="{9C3D6419-BE15-4EF7-A859-614D7EA7CF34}" presName="parentText" presStyleLbl="node1" presStyleIdx="4" presStyleCnt="5" custScaleX="131475" custScaleY="173557">
        <dgm:presLayoutVars>
          <dgm:chMax val="0"/>
          <dgm:bulletEnabled val="1"/>
        </dgm:presLayoutVars>
      </dgm:prSet>
      <dgm:spPr/>
    </dgm:pt>
    <dgm:pt modelId="{807C67AA-E40D-48EF-A152-7AFE8DF78AC2}" type="pres">
      <dgm:prSet presAssocID="{9C3D6419-BE15-4EF7-A859-614D7EA7CF34}" presName="negativeSpace" presStyleCnt="0"/>
      <dgm:spPr/>
    </dgm:pt>
    <dgm:pt modelId="{BF5546EF-50B1-4C71-A55E-4631FB88440B}" type="pres">
      <dgm:prSet presAssocID="{9C3D6419-BE15-4EF7-A859-614D7EA7CF34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1A7CF410-2BFE-4A66-A9AD-67C1370A40C7}" srcId="{39B9E86B-EB0D-4193-944C-15D31EEF1FF8}" destId="{CEEA02FD-AFFA-43DA-8B3F-4F78FAA60FD1}" srcOrd="3" destOrd="0" parTransId="{E560546A-4BC1-4628-8AC2-3E73DE5BCDDA}" sibTransId="{19334AF7-9674-42D2-A27A-A6B70EC775DF}"/>
    <dgm:cxn modelId="{1C73941C-CCB8-4E35-B7C9-D77C12FAD7D1}" type="presOf" srcId="{CEEA02FD-AFFA-43DA-8B3F-4F78FAA60FD1}" destId="{1441B676-9E12-47C6-BA0C-56A7AB4AAA02}" srcOrd="0" destOrd="0" presId="urn:microsoft.com/office/officeart/2005/8/layout/list1"/>
    <dgm:cxn modelId="{26D2C91C-D4FC-4461-873C-601615D99637}" type="presOf" srcId="{45142B48-25CD-4185-A65D-C9B21F289EEE}" destId="{49A37869-E7E0-4E79-A16B-578F70818466}" srcOrd="0" destOrd="0" presId="urn:microsoft.com/office/officeart/2005/8/layout/list1"/>
    <dgm:cxn modelId="{414C6B2C-7E7A-4CC6-BDE8-67D7DB1DEF40}" srcId="{39B9E86B-EB0D-4193-944C-15D31EEF1FF8}" destId="{45142B48-25CD-4185-A65D-C9B21F289EEE}" srcOrd="2" destOrd="0" parTransId="{EE268263-D06C-42EC-83BA-335D4BCA94B3}" sibTransId="{97531699-EA4F-4929-96EF-5276F3C9B8DC}"/>
    <dgm:cxn modelId="{1868D331-254C-4BB1-8F0C-C4E0D4C8E4C7}" srcId="{39B9E86B-EB0D-4193-944C-15D31EEF1FF8}" destId="{9C3D6419-BE15-4EF7-A859-614D7EA7CF34}" srcOrd="4" destOrd="0" parTransId="{A44C0625-C35A-4E6F-BF75-9684C57947F9}" sibTransId="{2786A2C7-661B-4C60-8B79-C62F87548A5C}"/>
    <dgm:cxn modelId="{973DA445-0001-4B76-B185-0FCF516BA81D}" type="presOf" srcId="{CAD41E72-FE7F-421B-9078-8B28B7334109}" destId="{D123EE84-B146-4838-A73C-17829EA96951}" srcOrd="1" destOrd="0" presId="urn:microsoft.com/office/officeart/2005/8/layout/list1"/>
    <dgm:cxn modelId="{76A8CE48-2C32-4693-AC46-BFE59F4E551C}" srcId="{39B9E86B-EB0D-4193-944C-15D31EEF1FF8}" destId="{CAD41E72-FE7F-421B-9078-8B28B7334109}" srcOrd="1" destOrd="0" parTransId="{B40B2F74-4E28-4725-A50C-63560055A432}" sibTransId="{E6E12B40-FC05-452F-A387-1E76DED874A5}"/>
    <dgm:cxn modelId="{973D1B6A-93CD-474D-88F7-07B35C585641}" type="presOf" srcId="{CEEA02FD-AFFA-43DA-8B3F-4F78FAA60FD1}" destId="{ACE7DC79-D332-4CF3-8FD9-668AD078AAF7}" srcOrd="1" destOrd="0" presId="urn:microsoft.com/office/officeart/2005/8/layout/list1"/>
    <dgm:cxn modelId="{93EAA071-3A52-47C2-96D3-63C6781D885A}" type="presOf" srcId="{9C3D6419-BE15-4EF7-A859-614D7EA7CF34}" destId="{DB1B09F1-0A62-4298-BF86-3A236248471D}" srcOrd="1" destOrd="0" presId="urn:microsoft.com/office/officeart/2005/8/layout/list1"/>
    <dgm:cxn modelId="{3AC9B056-BFB5-4D0B-8A9D-4C8ED7A36CAB}" type="presOf" srcId="{EF299E6E-A373-48FA-846F-1BFEA459DA27}" destId="{B9FC0CC2-A407-49E3-9FF7-718A17486171}" srcOrd="1" destOrd="0" presId="urn:microsoft.com/office/officeart/2005/8/layout/list1"/>
    <dgm:cxn modelId="{8A8878A3-A09C-40F5-AAAB-111ABD14D7E3}" type="presOf" srcId="{45142B48-25CD-4185-A65D-C9B21F289EEE}" destId="{B3E0B144-BF3E-4754-9AFC-929250F0F24F}" srcOrd="1" destOrd="0" presId="urn:microsoft.com/office/officeart/2005/8/layout/list1"/>
    <dgm:cxn modelId="{CA06C5C5-D3FA-477F-A437-A4CD77976496}" srcId="{39B9E86B-EB0D-4193-944C-15D31EEF1FF8}" destId="{EF299E6E-A373-48FA-846F-1BFEA459DA27}" srcOrd="0" destOrd="0" parTransId="{91E491AB-5949-45A3-B8DE-A0E480D16E19}" sibTransId="{A0D683D9-1FD1-4938-88EB-1D20E35414C1}"/>
    <dgm:cxn modelId="{96B306DC-FFB6-45E3-918E-9CE71DADF592}" type="presOf" srcId="{9C3D6419-BE15-4EF7-A859-614D7EA7CF34}" destId="{E2952B24-94D9-40F9-9023-33B4C0A754C7}" srcOrd="0" destOrd="0" presId="urn:microsoft.com/office/officeart/2005/8/layout/list1"/>
    <dgm:cxn modelId="{3D0598DE-F005-4CBE-A44D-78BA3BAC190C}" type="presOf" srcId="{EF299E6E-A373-48FA-846F-1BFEA459DA27}" destId="{2C022169-22B2-4BBF-89D9-CD50A4ECB27C}" srcOrd="0" destOrd="0" presId="urn:microsoft.com/office/officeart/2005/8/layout/list1"/>
    <dgm:cxn modelId="{F946D2EC-E6FE-4A53-9E24-24EBF5554D51}" type="presOf" srcId="{CAD41E72-FE7F-421B-9078-8B28B7334109}" destId="{D253D36F-C4AD-4729-82EF-C01DCC903C50}" srcOrd="0" destOrd="0" presId="urn:microsoft.com/office/officeart/2005/8/layout/list1"/>
    <dgm:cxn modelId="{DFFCCAF4-D7DC-439E-B144-9FEC46CBD0AE}" type="presOf" srcId="{39B9E86B-EB0D-4193-944C-15D31EEF1FF8}" destId="{FCCF4E3B-5529-4ABD-8BB0-8E1E0ABB1EF8}" srcOrd="0" destOrd="0" presId="urn:microsoft.com/office/officeart/2005/8/layout/list1"/>
    <dgm:cxn modelId="{E3BAEC4C-D110-48F7-99D6-200078CFD769}" type="presParOf" srcId="{FCCF4E3B-5529-4ABD-8BB0-8E1E0ABB1EF8}" destId="{F4AABBD5-1F28-4552-84EB-CF27CD85F27B}" srcOrd="0" destOrd="0" presId="urn:microsoft.com/office/officeart/2005/8/layout/list1"/>
    <dgm:cxn modelId="{D027D1C6-B784-42DD-81C0-B862D319FF2C}" type="presParOf" srcId="{F4AABBD5-1F28-4552-84EB-CF27CD85F27B}" destId="{2C022169-22B2-4BBF-89D9-CD50A4ECB27C}" srcOrd="0" destOrd="0" presId="urn:microsoft.com/office/officeart/2005/8/layout/list1"/>
    <dgm:cxn modelId="{826EA9FD-1A50-42E6-99C6-575C8A5CBA37}" type="presParOf" srcId="{F4AABBD5-1F28-4552-84EB-CF27CD85F27B}" destId="{B9FC0CC2-A407-49E3-9FF7-718A17486171}" srcOrd="1" destOrd="0" presId="urn:microsoft.com/office/officeart/2005/8/layout/list1"/>
    <dgm:cxn modelId="{11BDA211-5163-4A12-8324-6FD51251E380}" type="presParOf" srcId="{FCCF4E3B-5529-4ABD-8BB0-8E1E0ABB1EF8}" destId="{26CAEFF1-20BF-4B29-B0F6-88110B165630}" srcOrd="1" destOrd="0" presId="urn:microsoft.com/office/officeart/2005/8/layout/list1"/>
    <dgm:cxn modelId="{8DA2CF8B-CF1D-45F1-A714-84C8B3EDF2E3}" type="presParOf" srcId="{FCCF4E3B-5529-4ABD-8BB0-8E1E0ABB1EF8}" destId="{B7E27818-9B38-46F2-9980-1D56FB2E240E}" srcOrd="2" destOrd="0" presId="urn:microsoft.com/office/officeart/2005/8/layout/list1"/>
    <dgm:cxn modelId="{A8254496-9A68-44F3-92EC-FE308C1015A0}" type="presParOf" srcId="{FCCF4E3B-5529-4ABD-8BB0-8E1E0ABB1EF8}" destId="{1C2BFCA5-EE16-4057-A2C1-4E612FFBD4BC}" srcOrd="3" destOrd="0" presId="urn:microsoft.com/office/officeart/2005/8/layout/list1"/>
    <dgm:cxn modelId="{15D5FF5B-5376-45EA-B320-53FF762FBD15}" type="presParOf" srcId="{FCCF4E3B-5529-4ABD-8BB0-8E1E0ABB1EF8}" destId="{FD70E39C-4287-4F35-91E8-7FA0B685E76A}" srcOrd="4" destOrd="0" presId="urn:microsoft.com/office/officeart/2005/8/layout/list1"/>
    <dgm:cxn modelId="{F9461F1A-0D35-4475-963A-8FF196D1EB96}" type="presParOf" srcId="{FD70E39C-4287-4F35-91E8-7FA0B685E76A}" destId="{D253D36F-C4AD-4729-82EF-C01DCC903C50}" srcOrd="0" destOrd="0" presId="urn:microsoft.com/office/officeart/2005/8/layout/list1"/>
    <dgm:cxn modelId="{3782349C-E2D8-4B14-B0CB-C3C8C7A5B5E4}" type="presParOf" srcId="{FD70E39C-4287-4F35-91E8-7FA0B685E76A}" destId="{D123EE84-B146-4838-A73C-17829EA96951}" srcOrd="1" destOrd="0" presId="urn:microsoft.com/office/officeart/2005/8/layout/list1"/>
    <dgm:cxn modelId="{3EA4C8FB-F111-4BEC-BE2E-B807392F6FBD}" type="presParOf" srcId="{FCCF4E3B-5529-4ABD-8BB0-8E1E0ABB1EF8}" destId="{FA8AEDB6-2AD4-4D4D-A37E-3172E0D7F54B}" srcOrd="5" destOrd="0" presId="urn:microsoft.com/office/officeart/2005/8/layout/list1"/>
    <dgm:cxn modelId="{D12FC29B-4368-4FAA-B47F-5C033793CFC5}" type="presParOf" srcId="{FCCF4E3B-5529-4ABD-8BB0-8E1E0ABB1EF8}" destId="{9F2797E9-4D08-4F6A-AA95-8410C13F2B99}" srcOrd="6" destOrd="0" presId="urn:microsoft.com/office/officeart/2005/8/layout/list1"/>
    <dgm:cxn modelId="{46D05114-5C70-41F8-BC77-D54406D3CDB3}" type="presParOf" srcId="{FCCF4E3B-5529-4ABD-8BB0-8E1E0ABB1EF8}" destId="{AA627622-DFBD-410F-93D2-DF0119F3022F}" srcOrd="7" destOrd="0" presId="urn:microsoft.com/office/officeart/2005/8/layout/list1"/>
    <dgm:cxn modelId="{A79F4604-3C3B-43DE-AC1F-96B47A598EE5}" type="presParOf" srcId="{FCCF4E3B-5529-4ABD-8BB0-8E1E0ABB1EF8}" destId="{63CA375B-4E21-4C6F-8BE2-F7F6B3EC974D}" srcOrd="8" destOrd="0" presId="urn:microsoft.com/office/officeart/2005/8/layout/list1"/>
    <dgm:cxn modelId="{92CFAF11-76C4-4940-802D-100F5A273D68}" type="presParOf" srcId="{63CA375B-4E21-4C6F-8BE2-F7F6B3EC974D}" destId="{49A37869-E7E0-4E79-A16B-578F70818466}" srcOrd="0" destOrd="0" presId="urn:microsoft.com/office/officeart/2005/8/layout/list1"/>
    <dgm:cxn modelId="{C45C2E61-DD7C-4B5F-8775-72F36BF2F578}" type="presParOf" srcId="{63CA375B-4E21-4C6F-8BE2-F7F6B3EC974D}" destId="{B3E0B144-BF3E-4754-9AFC-929250F0F24F}" srcOrd="1" destOrd="0" presId="urn:microsoft.com/office/officeart/2005/8/layout/list1"/>
    <dgm:cxn modelId="{06C9A778-F2DC-4E3A-8D87-77365FEE890A}" type="presParOf" srcId="{FCCF4E3B-5529-4ABD-8BB0-8E1E0ABB1EF8}" destId="{0E22AF6D-6039-4225-BEDD-971684C9C729}" srcOrd="9" destOrd="0" presId="urn:microsoft.com/office/officeart/2005/8/layout/list1"/>
    <dgm:cxn modelId="{1A1E62CC-75E4-4BC3-A1B5-A12D72E89C75}" type="presParOf" srcId="{FCCF4E3B-5529-4ABD-8BB0-8E1E0ABB1EF8}" destId="{20D3361F-964A-4EFF-9870-73E251C1747D}" srcOrd="10" destOrd="0" presId="urn:microsoft.com/office/officeart/2005/8/layout/list1"/>
    <dgm:cxn modelId="{94ACD699-6606-42E7-93EB-AB84630445A5}" type="presParOf" srcId="{FCCF4E3B-5529-4ABD-8BB0-8E1E0ABB1EF8}" destId="{34DECE00-5377-4F54-B96B-E336B3FDE7D3}" srcOrd="11" destOrd="0" presId="urn:microsoft.com/office/officeart/2005/8/layout/list1"/>
    <dgm:cxn modelId="{92123744-30F3-494F-8D03-3556D1EEDAD2}" type="presParOf" srcId="{FCCF4E3B-5529-4ABD-8BB0-8E1E0ABB1EF8}" destId="{0B1505C8-2A02-4940-9855-483061A797CF}" srcOrd="12" destOrd="0" presId="urn:microsoft.com/office/officeart/2005/8/layout/list1"/>
    <dgm:cxn modelId="{F3829C79-2C24-4357-8EAC-D964D8ECADE4}" type="presParOf" srcId="{0B1505C8-2A02-4940-9855-483061A797CF}" destId="{1441B676-9E12-47C6-BA0C-56A7AB4AAA02}" srcOrd="0" destOrd="0" presId="urn:microsoft.com/office/officeart/2005/8/layout/list1"/>
    <dgm:cxn modelId="{8B1914BD-99EC-4E6C-ABE7-112602787FAA}" type="presParOf" srcId="{0B1505C8-2A02-4940-9855-483061A797CF}" destId="{ACE7DC79-D332-4CF3-8FD9-668AD078AAF7}" srcOrd="1" destOrd="0" presId="urn:microsoft.com/office/officeart/2005/8/layout/list1"/>
    <dgm:cxn modelId="{8E8B962D-CE9A-407A-8EBB-D5A01275D642}" type="presParOf" srcId="{FCCF4E3B-5529-4ABD-8BB0-8E1E0ABB1EF8}" destId="{4C6EC913-2321-4538-ADE8-B723ECACA96C}" srcOrd="13" destOrd="0" presId="urn:microsoft.com/office/officeart/2005/8/layout/list1"/>
    <dgm:cxn modelId="{5C7CD082-6957-4115-B1B0-B8A9EF4C0E0A}" type="presParOf" srcId="{FCCF4E3B-5529-4ABD-8BB0-8E1E0ABB1EF8}" destId="{E1E1B7B7-8509-46C9-8803-E506DECB756F}" srcOrd="14" destOrd="0" presId="urn:microsoft.com/office/officeart/2005/8/layout/list1"/>
    <dgm:cxn modelId="{0C6AB521-2C0F-4DF8-9F7C-6E3187513EF8}" type="presParOf" srcId="{FCCF4E3B-5529-4ABD-8BB0-8E1E0ABB1EF8}" destId="{0C97AF25-FBE2-4A76-ABC9-0E1FEC884A4D}" srcOrd="15" destOrd="0" presId="urn:microsoft.com/office/officeart/2005/8/layout/list1"/>
    <dgm:cxn modelId="{A0413282-BF1B-479E-A3CA-6984882A48EA}" type="presParOf" srcId="{FCCF4E3B-5529-4ABD-8BB0-8E1E0ABB1EF8}" destId="{F2744118-6485-48C4-9C59-E95318E15E1D}" srcOrd="16" destOrd="0" presId="urn:microsoft.com/office/officeart/2005/8/layout/list1"/>
    <dgm:cxn modelId="{A3FEF4DC-32C7-48DC-9FD8-AE307D686AD3}" type="presParOf" srcId="{F2744118-6485-48C4-9C59-E95318E15E1D}" destId="{E2952B24-94D9-40F9-9023-33B4C0A754C7}" srcOrd="0" destOrd="0" presId="urn:microsoft.com/office/officeart/2005/8/layout/list1"/>
    <dgm:cxn modelId="{5BE70731-1485-4F33-BACE-2ADBC9BC770E}" type="presParOf" srcId="{F2744118-6485-48C4-9C59-E95318E15E1D}" destId="{DB1B09F1-0A62-4298-BF86-3A236248471D}" srcOrd="1" destOrd="0" presId="urn:microsoft.com/office/officeart/2005/8/layout/list1"/>
    <dgm:cxn modelId="{F9876900-6FD2-4A53-B3C7-9FC993B78517}" type="presParOf" srcId="{FCCF4E3B-5529-4ABD-8BB0-8E1E0ABB1EF8}" destId="{807C67AA-E40D-48EF-A152-7AFE8DF78AC2}" srcOrd="17" destOrd="0" presId="urn:microsoft.com/office/officeart/2005/8/layout/list1"/>
    <dgm:cxn modelId="{4CDECD05-F3C8-4407-A4DE-C9E2C7DA535C}" type="presParOf" srcId="{FCCF4E3B-5529-4ABD-8BB0-8E1E0ABB1EF8}" destId="{BF5546EF-50B1-4C71-A55E-4631FB88440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AACA47-9AF4-416C-92D6-111241374499}" type="doc">
      <dgm:prSet loTypeId="urn:microsoft.com/office/officeart/2005/8/layout/vList2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9D0F789F-9687-4DF3-B3CC-690B39AF966F}">
      <dgm:prSet phldrT="[Текст]" custT="1"/>
      <dgm:spPr/>
      <dgm:t>
        <a:bodyPr/>
        <a:lstStyle/>
        <a:p>
          <a:r>
            <a:rPr lang="ru-RU" sz="2000" b="1" dirty="0">
              <a:solidFill>
                <a:srgbClr val="126F87"/>
              </a:solidFill>
              <a:latin typeface="Ubuntu" panose="020B0504030602030204" pitchFamily="34" charset="0"/>
            </a:rPr>
            <a:t>33554 рублей</a:t>
          </a:r>
        </a:p>
      </dgm:t>
    </dgm:pt>
    <dgm:pt modelId="{DD0DB5AA-FF09-421C-8978-485A2E9241F8}" type="parTrans" cxnId="{EFF3A27D-4058-435E-81B4-13B2841064D2}">
      <dgm:prSet/>
      <dgm:spPr/>
      <dgm:t>
        <a:bodyPr/>
        <a:lstStyle/>
        <a:p>
          <a:endParaRPr lang="ru-RU"/>
        </a:p>
      </dgm:t>
    </dgm:pt>
    <dgm:pt modelId="{4EB28065-7677-4E95-A82F-8CACBAE84480}" type="sibTrans" cxnId="{EFF3A27D-4058-435E-81B4-13B2841064D2}">
      <dgm:prSet/>
      <dgm:spPr/>
      <dgm:t>
        <a:bodyPr/>
        <a:lstStyle/>
        <a:p>
          <a:endParaRPr lang="ru-RU"/>
        </a:p>
      </dgm:t>
    </dgm:pt>
    <dgm:pt modelId="{2A47A32C-E23E-4ED0-8732-601718450A87}">
      <dgm:prSet phldrT="[Текст]" custT="1"/>
      <dgm:spPr/>
      <dgm:t>
        <a:bodyPr/>
        <a:lstStyle/>
        <a:p>
          <a:r>
            <a:rPr lang="ru-RU" sz="1600" b="1" dirty="0">
              <a:solidFill>
                <a:srgbClr val="126F87"/>
              </a:solidFill>
              <a:latin typeface="Ubuntu" panose="020B0504030602030204" pitchFamily="34" charset="0"/>
            </a:rPr>
            <a:t>среднемесячная заработная плата по территории района, начисленная работникам за 2022 год</a:t>
          </a:r>
        </a:p>
      </dgm:t>
    </dgm:pt>
    <dgm:pt modelId="{5890C899-2961-4021-8456-D5F7E1E63110}" type="parTrans" cxnId="{B33214D2-9C0B-43CA-8111-4B90E59A1149}">
      <dgm:prSet/>
      <dgm:spPr/>
      <dgm:t>
        <a:bodyPr/>
        <a:lstStyle/>
        <a:p>
          <a:endParaRPr lang="ru-RU"/>
        </a:p>
      </dgm:t>
    </dgm:pt>
    <dgm:pt modelId="{86CC210C-07C0-4EB1-9AE8-ACC8BEF1275E}" type="sibTrans" cxnId="{B33214D2-9C0B-43CA-8111-4B90E59A1149}">
      <dgm:prSet/>
      <dgm:spPr/>
      <dgm:t>
        <a:bodyPr/>
        <a:lstStyle/>
        <a:p>
          <a:endParaRPr lang="ru-RU"/>
        </a:p>
      </dgm:t>
    </dgm:pt>
    <dgm:pt modelId="{F94674A0-4AA3-4B9A-B2B5-CA61F12CA492}">
      <dgm:prSet phldrT="[Текст]" custT="1"/>
      <dgm:spPr/>
      <dgm:t>
        <a:bodyPr/>
        <a:lstStyle/>
        <a:p>
          <a:r>
            <a:rPr lang="ru-RU" sz="2000" b="1" dirty="0">
              <a:solidFill>
                <a:srgbClr val="126F87"/>
              </a:solidFill>
              <a:latin typeface="Ubuntu" panose="020B0504030602030204" pitchFamily="34" charset="0"/>
            </a:rPr>
            <a:t>1,5 %</a:t>
          </a:r>
        </a:p>
      </dgm:t>
    </dgm:pt>
    <dgm:pt modelId="{80D57080-4009-4ECE-AFB9-AC20E1787621}" type="parTrans" cxnId="{29BDAD30-B715-429E-B390-7E31EDD8C63E}">
      <dgm:prSet/>
      <dgm:spPr/>
      <dgm:t>
        <a:bodyPr/>
        <a:lstStyle/>
        <a:p>
          <a:endParaRPr lang="ru-RU"/>
        </a:p>
      </dgm:t>
    </dgm:pt>
    <dgm:pt modelId="{29D14AF4-94E5-4169-8DAD-E2113CD3C825}" type="sibTrans" cxnId="{29BDAD30-B715-429E-B390-7E31EDD8C63E}">
      <dgm:prSet/>
      <dgm:spPr/>
      <dgm:t>
        <a:bodyPr/>
        <a:lstStyle/>
        <a:p>
          <a:endParaRPr lang="ru-RU"/>
        </a:p>
      </dgm:t>
    </dgm:pt>
    <dgm:pt modelId="{58E42DA9-3E8C-4E76-A94A-5DAEBB56464F}">
      <dgm:prSet phldrT="[Текст]" custT="1"/>
      <dgm:spPr/>
      <dgm:t>
        <a:bodyPr/>
        <a:lstStyle/>
        <a:p>
          <a:r>
            <a:rPr lang="ru-RU" sz="1600" b="1" dirty="0">
              <a:solidFill>
                <a:srgbClr val="126F87"/>
              </a:solidFill>
              <a:latin typeface="Ubuntu" panose="020B0504030602030204" pitchFamily="34" charset="0"/>
            </a:rPr>
            <a:t>уровень безработицы по району на 01.01.2023 </a:t>
          </a:r>
        </a:p>
      </dgm:t>
    </dgm:pt>
    <dgm:pt modelId="{752482FA-F3F1-4F0D-9ECE-9C8F5EEE6725}" type="parTrans" cxnId="{7AEE2C43-0EDE-4679-B7E4-7E3EAF68708F}">
      <dgm:prSet/>
      <dgm:spPr/>
      <dgm:t>
        <a:bodyPr/>
        <a:lstStyle/>
        <a:p>
          <a:endParaRPr lang="ru-RU"/>
        </a:p>
      </dgm:t>
    </dgm:pt>
    <dgm:pt modelId="{8ED3445D-C662-4AC4-B2FB-F8F141402741}" type="sibTrans" cxnId="{7AEE2C43-0EDE-4679-B7E4-7E3EAF68708F}">
      <dgm:prSet/>
      <dgm:spPr/>
      <dgm:t>
        <a:bodyPr/>
        <a:lstStyle/>
        <a:p>
          <a:endParaRPr lang="ru-RU"/>
        </a:p>
      </dgm:t>
    </dgm:pt>
    <dgm:pt modelId="{89FC0106-2412-4531-9002-86193A1A117A}">
      <dgm:prSet custT="1"/>
      <dgm:spPr/>
      <dgm:t>
        <a:bodyPr/>
        <a:lstStyle/>
        <a:p>
          <a:r>
            <a:rPr lang="ru-RU" sz="2000" b="1" dirty="0">
              <a:solidFill>
                <a:srgbClr val="126F87"/>
              </a:solidFill>
              <a:latin typeface="Ubuntu" panose="020B0504030602030204" pitchFamily="34" charset="0"/>
            </a:rPr>
            <a:t>134 человека</a:t>
          </a:r>
        </a:p>
      </dgm:t>
    </dgm:pt>
    <dgm:pt modelId="{B861FE18-9F8C-42C8-9AC7-B4E69DBA07CA}" type="parTrans" cxnId="{CF61F81A-F1A7-417E-A01D-C46A006F32DA}">
      <dgm:prSet/>
      <dgm:spPr/>
      <dgm:t>
        <a:bodyPr/>
        <a:lstStyle/>
        <a:p>
          <a:endParaRPr lang="ru-RU"/>
        </a:p>
      </dgm:t>
    </dgm:pt>
    <dgm:pt modelId="{ABBADB31-3EDE-469A-80BC-98EE204BF1A7}" type="sibTrans" cxnId="{CF61F81A-F1A7-417E-A01D-C46A006F32DA}">
      <dgm:prSet/>
      <dgm:spPr/>
      <dgm:t>
        <a:bodyPr/>
        <a:lstStyle/>
        <a:p>
          <a:endParaRPr lang="ru-RU"/>
        </a:p>
      </dgm:t>
    </dgm:pt>
    <dgm:pt modelId="{FC19572B-CC24-4336-BE10-A8A2BFB1D616}">
      <dgm:prSet custT="1"/>
      <dgm:spPr/>
      <dgm:t>
        <a:bodyPr/>
        <a:lstStyle/>
        <a:p>
          <a:r>
            <a:rPr lang="ru-RU" sz="1600" b="1" dirty="0">
              <a:solidFill>
                <a:srgbClr val="126F87"/>
              </a:solidFill>
              <a:latin typeface="Ubuntu" panose="020B0504030602030204" pitchFamily="34" charset="0"/>
            </a:rPr>
            <a:t>численность безработных на 01.01.2023</a:t>
          </a:r>
        </a:p>
      </dgm:t>
    </dgm:pt>
    <dgm:pt modelId="{473E8CD7-3562-46F9-A66B-4E122BC6AF3A}" type="parTrans" cxnId="{C4C0D845-B8D1-455A-824A-8F01433B31BB}">
      <dgm:prSet/>
      <dgm:spPr/>
      <dgm:t>
        <a:bodyPr/>
        <a:lstStyle/>
        <a:p>
          <a:endParaRPr lang="ru-RU"/>
        </a:p>
      </dgm:t>
    </dgm:pt>
    <dgm:pt modelId="{241AAAA5-C158-4E32-B9E2-63E566D85463}" type="sibTrans" cxnId="{C4C0D845-B8D1-455A-824A-8F01433B31BB}">
      <dgm:prSet/>
      <dgm:spPr/>
      <dgm:t>
        <a:bodyPr/>
        <a:lstStyle/>
        <a:p>
          <a:endParaRPr lang="ru-RU"/>
        </a:p>
      </dgm:t>
    </dgm:pt>
    <dgm:pt modelId="{F917DBB6-0AED-41F1-9E66-8431B2F21EE9}" type="pres">
      <dgm:prSet presAssocID="{B9AACA47-9AF4-416C-92D6-111241374499}" presName="linear" presStyleCnt="0">
        <dgm:presLayoutVars>
          <dgm:animLvl val="lvl"/>
          <dgm:resizeHandles val="exact"/>
        </dgm:presLayoutVars>
      </dgm:prSet>
      <dgm:spPr/>
    </dgm:pt>
    <dgm:pt modelId="{9B71462A-A19E-46C8-9AAC-D27804174A5E}" type="pres">
      <dgm:prSet presAssocID="{9D0F789F-9687-4DF3-B3CC-690B39AF966F}" presName="parentText" presStyleLbl="node1" presStyleIdx="0" presStyleCnt="3" custLinFactNeighborX="-111" custLinFactNeighborY="-4450">
        <dgm:presLayoutVars>
          <dgm:chMax val="0"/>
          <dgm:bulletEnabled val="1"/>
        </dgm:presLayoutVars>
      </dgm:prSet>
      <dgm:spPr/>
    </dgm:pt>
    <dgm:pt modelId="{F4D54273-A467-4DE5-9A6A-08651D68FF3B}" type="pres">
      <dgm:prSet presAssocID="{9D0F789F-9687-4DF3-B3CC-690B39AF966F}" presName="childText" presStyleLbl="revTx" presStyleIdx="0" presStyleCnt="3">
        <dgm:presLayoutVars>
          <dgm:bulletEnabled val="1"/>
        </dgm:presLayoutVars>
      </dgm:prSet>
      <dgm:spPr/>
    </dgm:pt>
    <dgm:pt modelId="{37E514A1-4C2E-41B2-A54B-0D0FAE036EA8}" type="pres">
      <dgm:prSet presAssocID="{F94674A0-4AA3-4B9A-B2B5-CA61F12CA49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162AFDC-61E3-4C00-B8AE-32931733349D}" type="pres">
      <dgm:prSet presAssocID="{F94674A0-4AA3-4B9A-B2B5-CA61F12CA492}" presName="childText" presStyleLbl="revTx" presStyleIdx="1" presStyleCnt="3">
        <dgm:presLayoutVars>
          <dgm:bulletEnabled val="1"/>
        </dgm:presLayoutVars>
      </dgm:prSet>
      <dgm:spPr/>
    </dgm:pt>
    <dgm:pt modelId="{CCD4386D-3D8E-4869-9B9C-0A9B6FCCEAB7}" type="pres">
      <dgm:prSet presAssocID="{89FC0106-2412-4531-9002-86193A1A117A}" presName="parentText" presStyleLbl="node1" presStyleIdx="2" presStyleCnt="3" custLinFactNeighborX="-41" custLinFactNeighborY="-18106">
        <dgm:presLayoutVars>
          <dgm:chMax val="0"/>
          <dgm:bulletEnabled val="1"/>
        </dgm:presLayoutVars>
      </dgm:prSet>
      <dgm:spPr/>
    </dgm:pt>
    <dgm:pt modelId="{97290745-B1F2-4136-8554-FC51BBE6AEDA}" type="pres">
      <dgm:prSet presAssocID="{89FC0106-2412-4531-9002-86193A1A117A}" presName="childText" presStyleLbl="revTx" presStyleIdx="2" presStyleCnt="3" custLinFactNeighborY="2381">
        <dgm:presLayoutVars>
          <dgm:bulletEnabled val="1"/>
        </dgm:presLayoutVars>
      </dgm:prSet>
      <dgm:spPr/>
    </dgm:pt>
  </dgm:ptLst>
  <dgm:cxnLst>
    <dgm:cxn modelId="{979E9817-DA31-4376-9565-9506CF802C71}" type="presOf" srcId="{B9AACA47-9AF4-416C-92D6-111241374499}" destId="{F917DBB6-0AED-41F1-9E66-8431B2F21EE9}" srcOrd="0" destOrd="0" presId="urn:microsoft.com/office/officeart/2005/8/layout/vList2"/>
    <dgm:cxn modelId="{CF61F81A-F1A7-417E-A01D-C46A006F32DA}" srcId="{B9AACA47-9AF4-416C-92D6-111241374499}" destId="{89FC0106-2412-4531-9002-86193A1A117A}" srcOrd="2" destOrd="0" parTransId="{B861FE18-9F8C-42C8-9AC7-B4E69DBA07CA}" sibTransId="{ABBADB31-3EDE-469A-80BC-98EE204BF1A7}"/>
    <dgm:cxn modelId="{29BDAD30-B715-429E-B390-7E31EDD8C63E}" srcId="{B9AACA47-9AF4-416C-92D6-111241374499}" destId="{F94674A0-4AA3-4B9A-B2B5-CA61F12CA492}" srcOrd="1" destOrd="0" parTransId="{80D57080-4009-4ECE-AFB9-AC20E1787621}" sibTransId="{29D14AF4-94E5-4169-8DAD-E2113CD3C825}"/>
    <dgm:cxn modelId="{EA6EB230-039B-4635-82BC-B3722DE9C422}" type="presOf" srcId="{58E42DA9-3E8C-4E76-A94A-5DAEBB56464F}" destId="{4162AFDC-61E3-4C00-B8AE-32931733349D}" srcOrd="0" destOrd="0" presId="urn:microsoft.com/office/officeart/2005/8/layout/vList2"/>
    <dgm:cxn modelId="{7AEE2C43-0EDE-4679-B7E4-7E3EAF68708F}" srcId="{F94674A0-4AA3-4B9A-B2B5-CA61F12CA492}" destId="{58E42DA9-3E8C-4E76-A94A-5DAEBB56464F}" srcOrd="0" destOrd="0" parTransId="{752482FA-F3F1-4F0D-9ECE-9C8F5EEE6725}" sibTransId="{8ED3445D-C662-4AC4-B2FB-F8F141402741}"/>
    <dgm:cxn modelId="{C4C0D845-B8D1-455A-824A-8F01433B31BB}" srcId="{89FC0106-2412-4531-9002-86193A1A117A}" destId="{FC19572B-CC24-4336-BE10-A8A2BFB1D616}" srcOrd="0" destOrd="0" parTransId="{473E8CD7-3562-46F9-A66B-4E122BC6AF3A}" sibTransId="{241AAAA5-C158-4E32-B9E2-63E566D85463}"/>
    <dgm:cxn modelId="{992EC457-4810-4806-9FC7-9629C89A0E3E}" type="presOf" srcId="{FC19572B-CC24-4336-BE10-A8A2BFB1D616}" destId="{97290745-B1F2-4136-8554-FC51BBE6AEDA}" srcOrd="0" destOrd="0" presId="urn:microsoft.com/office/officeart/2005/8/layout/vList2"/>
    <dgm:cxn modelId="{EFF3A27D-4058-435E-81B4-13B2841064D2}" srcId="{B9AACA47-9AF4-416C-92D6-111241374499}" destId="{9D0F789F-9687-4DF3-B3CC-690B39AF966F}" srcOrd="0" destOrd="0" parTransId="{DD0DB5AA-FF09-421C-8978-485A2E9241F8}" sibTransId="{4EB28065-7677-4E95-A82F-8CACBAE84480}"/>
    <dgm:cxn modelId="{5119E684-1E91-4E60-AE7D-FB7CBF1A2898}" type="presOf" srcId="{2A47A32C-E23E-4ED0-8732-601718450A87}" destId="{F4D54273-A467-4DE5-9A6A-08651D68FF3B}" srcOrd="0" destOrd="0" presId="urn:microsoft.com/office/officeart/2005/8/layout/vList2"/>
    <dgm:cxn modelId="{8D36DC9F-E077-45AB-99D7-0E8A8D81B73C}" type="presOf" srcId="{89FC0106-2412-4531-9002-86193A1A117A}" destId="{CCD4386D-3D8E-4869-9B9C-0A9B6FCCEAB7}" srcOrd="0" destOrd="0" presId="urn:microsoft.com/office/officeart/2005/8/layout/vList2"/>
    <dgm:cxn modelId="{B33214D2-9C0B-43CA-8111-4B90E59A1149}" srcId="{9D0F789F-9687-4DF3-B3CC-690B39AF966F}" destId="{2A47A32C-E23E-4ED0-8732-601718450A87}" srcOrd="0" destOrd="0" parTransId="{5890C899-2961-4021-8456-D5F7E1E63110}" sibTransId="{86CC210C-07C0-4EB1-9AE8-ACC8BEF1275E}"/>
    <dgm:cxn modelId="{19E8A4D6-DDA8-4F98-8B68-7A892956BB61}" type="presOf" srcId="{9D0F789F-9687-4DF3-B3CC-690B39AF966F}" destId="{9B71462A-A19E-46C8-9AAC-D27804174A5E}" srcOrd="0" destOrd="0" presId="urn:microsoft.com/office/officeart/2005/8/layout/vList2"/>
    <dgm:cxn modelId="{34A5D8E2-E64F-4CA5-9914-D2BC11A55399}" type="presOf" srcId="{F94674A0-4AA3-4B9A-B2B5-CA61F12CA492}" destId="{37E514A1-4C2E-41B2-A54B-0D0FAE036EA8}" srcOrd="0" destOrd="0" presId="urn:microsoft.com/office/officeart/2005/8/layout/vList2"/>
    <dgm:cxn modelId="{F57B3BEF-CB7A-4597-822C-97BDA653311B}" type="presParOf" srcId="{F917DBB6-0AED-41F1-9E66-8431B2F21EE9}" destId="{9B71462A-A19E-46C8-9AAC-D27804174A5E}" srcOrd="0" destOrd="0" presId="urn:microsoft.com/office/officeart/2005/8/layout/vList2"/>
    <dgm:cxn modelId="{AA0147D6-CCCB-4337-80DF-0BD8741E3EC7}" type="presParOf" srcId="{F917DBB6-0AED-41F1-9E66-8431B2F21EE9}" destId="{F4D54273-A467-4DE5-9A6A-08651D68FF3B}" srcOrd="1" destOrd="0" presId="urn:microsoft.com/office/officeart/2005/8/layout/vList2"/>
    <dgm:cxn modelId="{8D78305A-5B98-4E2D-8BCD-796730EFE680}" type="presParOf" srcId="{F917DBB6-0AED-41F1-9E66-8431B2F21EE9}" destId="{37E514A1-4C2E-41B2-A54B-0D0FAE036EA8}" srcOrd="2" destOrd="0" presId="urn:microsoft.com/office/officeart/2005/8/layout/vList2"/>
    <dgm:cxn modelId="{E274352C-6D96-4761-9759-BA0190C3EF5B}" type="presParOf" srcId="{F917DBB6-0AED-41F1-9E66-8431B2F21EE9}" destId="{4162AFDC-61E3-4C00-B8AE-32931733349D}" srcOrd="3" destOrd="0" presId="urn:microsoft.com/office/officeart/2005/8/layout/vList2"/>
    <dgm:cxn modelId="{112D169B-5A61-4347-A3B9-62C1F2AE8AB4}" type="presParOf" srcId="{F917DBB6-0AED-41F1-9E66-8431B2F21EE9}" destId="{CCD4386D-3D8E-4869-9B9C-0A9B6FCCEAB7}" srcOrd="4" destOrd="0" presId="urn:microsoft.com/office/officeart/2005/8/layout/vList2"/>
    <dgm:cxn modelId="{9D672A90-09D7-4D4E-9219-A0A473F25791}" type="presParOf" srcId="{F917DBB6-0AED-41F1-9E66-8431B2F21EE9}" destId="{97290745-B1F2-4136-8554-FC51BBE6AED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9E3B8D-664E-4A45-8903-0C558010101E}" type="doc">
      <dgm:prSet loTypeId="urn:microsoft.com/office/officeart/2008/layout/BendingPictureCaptionList" loCatId="picture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4177BCD5-FE55-460D-9F7D-1CFE84055244}">
      <dgm:prSet phldrT="[Текст]" custT="1"/>
      <dgm:spPr>
        <a:ln>
          <a:solidFill>
            <a:srgbClr val="126F87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>
              <a:solidFill>
                <a:srgbClr val="126F87"/>
              </a:solidFill>
              <a:effectLst/>
              <a:latin typeface="Ubuntu" panose="020B0504030602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производство молочной продукции и сыров</a:t>
          </a:r>
        </a:p>
      </dgm:t>
    </dgm:pt>
    <dgm:pt modelId="{54DC63DA-CF4D-4497-8E24-4476959371A8}" type="parTrans" cxnId="{1343EADD-C9ED-48F0-95DC-E36FD70583C5}">
      <dgm:prSet/>
      <dgm:spPr/>
      <dgm:t>
        <a:bodyPr/>
        <a:lstStyle/>
        <a:p>
          <a:endParaRPr lang="ru-RU" b="1"/>
        </a:p>
      </dgm:t>
    </dgm:pt>
    <dgm:pt modelId="{FF78E8DE-023D-4820-98AF-1BF6151AE079}" type="sibTrans" cxnId="{1343EADD-C9ED-48F0-95DC-E36FD70583C5}">
      <dgm:prSet/>
      <dgm:spPr/>
      <dgm:t>
        <a:bodyPr/>
        <a:lstStyle/>
        <a:p>
          <a:endParaRPr lang="ru-RU" b="1"/>
        </a:p>
      </dgm:t>
    </dgm:pt>
    <dgm:pt modelId="{BAF0FC3A-03E9-4C97-B2E0-6CA707C21AEF}">
      <dgm:prSet custT="1"/>
      <dgm:spPr>
        <a:ln>
          <a:solidFill>
            <a:srgbClr val="126F87"/>
          </a:solidFill>
        </a:ln>
      </dgm:spPr>
      <dgm:t>
        <a:bodyPr/>
        <a:lstStyle/>
        <a:p>
          <a:r>
            <a:rPr lang="ru-RU" sz="1400" b="1" dirty="0">
              <a:solidFill>
                <a:srgbClr val="126F87"/>
              </a:solidFill>
              <a:effectLst/>
              <a:latin typeface="Ubuntu" panose="020B0504030602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производство пищевых продуктов</a:t>
          </a:r>
          <a:endParaRPr lang="ru-RU" sz="1400" b="1" dirty="0">
            <a:solidFill>
              <a:srgbClr val="126F87"/>
            </a:solidFill>
            <a:latin typeface="Ubuntu" panose="020B0504030602030204" pitchFamily="34" charset="0"/>
          </a:endParaRPr>
        </a:p>
      </dgm:t>
    </dgm:pt>
    <dgm:pt modelId="{7AF7BEEB-C1A3-4F31-A11E-9AA87883B824}" type="parTrans" cxnId="{AB58B251-8512-47CF-BB9B-15109EC21521}">
      <dgm:prSet/>
      <dgm:spPr/>
      <dgm:t>
        <a:bodyPr/>
        <a:lstStyle/>
        <a:p>
          <a:endParaRPr lang="ru-RU" b="1"/>
        </a:p>
      </dgm:t>
    </dgm:pt>
    <dgm:pt modelId="{441B9174-6620-48E7-95CE-13B4F53512E5}" type="sibTrans" cxnId="{AB58B251-8512-47CF-BB9B-15109EC21521}">
      <dgm:prSet/>
      <dgm:spPr/>
      <dgm:t>
        <a:bodyPr/>
        <a:lstStyle/>
        <a:p>
          <a:endParaRPr lang="ru-RU" b="1"/>
        </a:p>
      </dgm:t>
    </dgm:pt>
    <dgm:pt modelId="{48ADFA92-08DA-4C53-9D54-95BE3011DCB4}">
      <dgm:prSet custT="1"/>
      <dgm:spPr>
        <a:ln>
          <a:solidFill>
            <a:srgbClr val="126F87"/>
          </a:solidFill>
        </a:ln>
      </dgm:spPr>
      <dgm:t>
        <a:bodyPr/>
        <a:lstStyle/>
        <a:p>
          <a:r>
            <a:rPr lang="ru-RU" sz="1400" b="1" dirty="0">
              <a:solidFill>
                <a:srgbClr val="126F87"/>
              </a:solidFill>
              <a:latin typeface="Ubuntu" panose="020B0504030602030204" pitchFamily="34" charset="0"/>
            </a:rPr>
            <a:t>сельское хозяйство</a:t>
          </a:r>
        </a:p>
      </dgm:t>
    </dgm:pt>
    <dgm:pt modelId="{75EB867E-A038-4B6E-AB0B-92F14F007A5E}" type="parTrans" cxnId="{1A9AA24C-52E6-4FF7-A932-48E642EF96A3}">
      <dgm:prSet/>
      <dgm:spPr/>
      <dgm:t>
        <a:bodyPr/>
        <a:lstStyle/>
        <a:p>
          <a:endParaRPr lang="ru-RU" b="1"/>
        </a:p>
      </dgm:t>
    </dgm:pt>
    <dgm:pt modelId="{5BEBEEA3-F3A7-4604-A03B-DCDB6C57DF4B}" type="sibTrans" cxnId="{1A9AA24C-52E6-4FF7-A932-48E642EF96A3}">
      <dgm:prSet/>
      <dgm:spPr/>
      <dgm:t>
        <a:bodyPr/>
        <a:lstStyle/>
        <a:p>
          <a:endParaRPr lang="ru-RU" b="1"/>
        </a:p>
      </dgm:t>
    </dgm:pt>
    <dgm:pt modelId="{3F304F0F-0D57-426C-81E9-9F5CC64D0FF4}">
      <dgm:prSet custT="1"/>
      <dgm:spPr>
        <a:ln>
          <a:solidFill>
            <a:srgbClr val="126F87"/>
          </a:solidFill>
        </a:ln>
      </dgm:spPr>
      <dgm:t>
        <a:bodyPr/>
        <a:lstStyle/>
        <a:p>
          <a:r>
            <a:rPr lang="ru-RU" sz="1400" b="1" dirty="0">
              <a:solidFill>
                <a:srgbClr val="126F87"/>
              </a:solidFill>
              <a:effectLst/>
              <a:latin typeface="Ubuntu" panose="020B0504030602030204" pitchFamily="34" charset="0"/>
              <a:ea typeface="Times New Roman" panose="02020603050405020304" pitchFamily="18" charset="0"/>
            </a:rPr>
            <a:t>эко-туризм</a:t>
          </a:r>
          <a:endParaRPr lang="ru-RU" sz="1400" b="1" dirty="0">
            <a:solidFill>
              <a:srgbClr val="126F87"/>
            </a:solidFill>
            <a:latin typeface="Ubuntu" panose="020B0504030602030204" pitchFamily="34" charset="0"/>
          </a:endParaRPr>
        </a:p>
      </dgm:t>
    </dgm:pt>
    <dgm:pt modelId="{0BEC4E4B-E566-454F-8EA8-4267E1081FC4}" type="parTrans" cxnId="{B4656427-C88F-4D64-84C2-A4FBA6F9C435}">
      <dgm:prSet/>
      <dgm:spPr/>
      <dgm:t>
        <a:bodyPr/>
        <a:lstStyle/>
        <a:p>
          <a:endParaRPr lang="ru-RU" b="1"/>
        </a:p>
      </dgm:t>
    </dgm:pt>
    <dgm:pt modelId="{03828BB0-6247-4DA4-8719-8B72676E0256}" type="sibTrans" cxnId="{B4656427-C88F-4D64-84C2-A4FBA6F9C435}">
      <dgm:prSet/>
      <dgm:spPr/>
      <dgm:t>
        <a:bodyPr/>
        <a:lstStyle/>
        <a:p>
          <a:endParaRPr lang="ru-RU" b="1"/>
        </a:p>
      </dgm:t>
    </dgm:pt>
    <dgm:pt modelId="{C16F1866-0641-4409-AC2D-A83DD76E158E}" type="pres">
      <dgm:prSet presAssocID="{C19E3B8D-664E-4A45-8903-0C558010101E}" presName="Name0" presStyleCnt="0">
        <dgm:presLayoutVars>
          <dgm:dir/>
          <dgm:resizeHandles val="exact"/>
        </dgm:presLayoutVars>
      </dgm:prSet>
      <dgm:spPr/>
    </dgm:pt>
    <dgm:pt modelId="{76FBA3F6-3CCD-4204-86A1-B265DCC0338D}" type="pres">
      <dgm:prSet presAssocID="{4177BCD5-FE55-460D-9F7D-1CFE84055244}" presName="composite" presStyleCnt="0"/>
      <dgm:spPr/>
    </dgm:pt>
    <dgm:pt modelId="{932E441C-5CBA-48C2-88FC-B7C9B3AE345B}" type="pres">
      <dgm:prSet presAssocID="{4177BCD5-FE55-460D-9F7D-1CFE84055244}" presName="rect1" presStyleLbl="b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solidFill>
            <a:srgbClr val="126F87"/>
          </a:solidFill>
        </a:ln>
      </dgm:spPr>
    </dgm:pt>
    <dgm:pt modelId="{B544BD85-6B34-41F6-9D37-5AF063B45042}" type="pres">
      <dgm:prSet presAssocID="{4177BCD5-FE55-460D-9F7D-1CFE84055244}" presName="wedgeRectCallout1" presStyleLbl="node1" presStyleIdx="0" presStyleCnt="4">
        <dgm:presLayoutVars>
          <dgm:bulletEnabled val="1"/>
        </dgm:presLayoutVars>
      </dgm:prSet>
      <dgm:spPr/>
    </dgm:pt>
    <dgm:pt modelId="{2B634AFB-55A2-4149-B0CF-7F55198DBD66}" type="pres">
      <dgm:prSet presAssocID="{FF78E8DE-023D-4820-98AF-1BF6151AE079}" presName="sibTrans" presStyleCnt="0"/>
      <dgm:spPr/>
    </dgm:pt>
    <dgm:pt modelId="{A58CE7FB-264D-4FC3-972F-87563A915BA1}" type="pres">
      <dgm:prSet presAssocID="{BAF0FC3A-03E9-4C97-B2E0-6CA707C21AEF}" presName="composite" presStyleCnt="0"/>
      <dgm:spPr/>
    </dgm:pt>
    <dgm:pt modelId="{40EAD0BB-7E21-4F9F-9449-B9742FF37857}" type="pres">
      <dgm:prSet presAssocID="{BAF0FC3A-03E9-4C97-B2E0-6CA707C21AEF}" presName="rect1" presStyleLbl="b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>
          <a:solidFill>
            <a:srgbClr val="126F87"/>
          </a:solidFill>
        </a:ln>
      </dgm:spPr>
    </dgm:pt>
    <dgm:pt modelId="{159A542A-206C-4DFD-82E8-5FE115834A37}" type="pres">
      <dgm:prSet presAssocID="{BAF0FC3A-03E9-4C97-B2E0-6CA707C21AEF}" presName="wedgeRectCallout1" presStyleLbl="node1" presStyleIdx="1" presStyleCnt="4">
        <dgm:presLayoutVars>
          <dgm:bulletEnabled val="1"/>
        </dgm:presLayoutVars>
      </dgm:prSet>
      <dgm:spPr/>
    </dgm:pt>
    <dgm:pt modelId="{28F37D74-C600-4033-8E38-E3B0C524B782}" type="pres">
      <dgm:prSet presAssocID="{441B9174-6620-48E7-95CE-13B4F53512E5}" presName="sibTrans" presStyleCnt="0"/>
      <dgm:spPr/>
    </dgm:pt>
    <dgm:pt modelId="{2961E5B2-5C61-4064-B350-8E646EF2B550}" type="pres">
      <dgm:prSet presAssocID="{48ADFA92-08DA-4C53-9D54-95BE3011DCB4}" presName="composite" presStyleCnt="0"/>
      <dgm:spPr/>
    </dgm:pt>
    <dgm:pt modelId="{D47A5A8E-081E-4703-A378-4F2619137FB8}" type="pres">
      <dgm:prSet presAssocID="{48ADFA92-08DA-4C53-9D54-95BE3011DCB4}" presName="rect1" presStyleLbl="bgImgPlace1" presStyleIdx="2" presStyleCnt="4" custLinFactNeighborY="2159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solidFill>
            <a:srgbClr val="126F87"/>
          </a:solidFill>
        </a:ln>
      </dgm:spPr>
    </dgm:pt>
    <dgm:pt modelId="{748CBB2A-0BD5-4FF6-A691-0E648AB14905}" type="pres">
      <dgm:prSet presAssocID="{48ADFA92-08DA-4C53-9D54-95BE3011DCB4}" presName="wedgeRectCallout1" presStyleLbl="node1" presStyleIdx="2" presStyleCnt="4">
        <dgm:presLayoutVars>
          <dgm:bulletEnabled val="1"/>
        </dgm:presLayoutVars>
      </dgm:prSet>
      <dgm:spPr/>
    </dgm:pt>
    <dgm:pt modelId="{77293F16-BDDC-49F0-9114-1BA4AE13862B}" type="pres">
      <dgm:prSet presAssocID="{5BEBEEA3-F3A7-4604-A03B-DCDB6C57DF4B}" presName="sibTrans" presStyleCnt="0"/>
      <dgm:spPr/>
    </dgm:pt>
    <dgm:pt modelId="{046180D8-68F3-4B95-B2CE-A3FA767025FA}" type="pres">
      <dgm:prSet presAssocID="{3F304F0F-0D57-426C-81E9-9F5CC64D0FF4}" presName="composite" presStyleCnt="0"/>
      <dgm:spPr/>
    </dgm:pt>
    <dgm:pt modelId="{7B719425-19CB-41F0-AE3C-7AB1A7061D09}" type="pres">
      <dgm:prSet presAssocID="{3F304F0F-0D57-426C-81E9-9F5CC64D0FF4}" presName="rect1" presStyleLbl="b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>
          <a:solidFill>
            <a:srgbClr val="126F87"/>
          </a:solidFill>
        </a:ln>
      </dgm:spPr>
    </dgm:pt>
    <dgm:pt modelId="{4D2D6E99-D668-4FB0-91CE-F65CCBF24E32}" type="pres">
      <dgm:prSet presAssocID="{3F304F0F-0D57-426C-81E9-9F5CC64D0FF4}" presName="wedgeRectCallout1" presStyleLbl="node1" presStyleIdx="3" presStyleCnt="4">
        <dgm:presLayoutVars>
          <dgm:bulletEnabled val="1"/>
        </dgm:presLayoutVars>
      </dgm:prSet>
      <dgm:spPr/>
    </dgm:pt>
  </dgm:ptLst>
  <dgm:cxnLst>
    <dgm:cxn modelId="{B4656427-C88F-4D64-84C2-A4FBA6F9C435}" srcId="{C19E3B8D-664E-4A45-8903-0C558010101E}" destId="{3F304F0F-0D57-426C-81E9-9F5CC64D0FF4}" srcOrd="3" destOrd="0" parTransId="{0BEC4E4B-E566-454F-8EA8-4267E1081FC4}" sibTransId="{03828BB0-6247-4DA4-8719-8B72676E0256}"/>
    <dgm:cxn modelId="{9846832C-979E-4F4D-9DCF-7BAF7862AE3A}" type="presOf" srcId="{3F304F0F-0D57-426C-81E9-9F5CC64D0FF4}" destId="{4D2D6E99-D668-4FB0-91CE-F65CCBF24E32}" srcOrd="0" destOrd="0" presId="urn:microsoft.com/office/officeart/2008/layout/BendingPictureCaptionList"/>
    <dgm:cxn modelId="{0AA1C530-7E71-4B90-B31F-99967AD1A038}" type="presOf" srcId="{BAF0FC3A-03E9-4C97-B2E0-6CA707C21AEF}" destId="{159A542A-206C-4DFD-82E8-5FE115834A37}" srcOrd="0" destOrd="0" presId="urn:microsoft.com/office/officeart/2008/layout/BendingPictureCaptionList"/>
    <dgm:cxn modelId="{714C3E3B-2547-48D2-9D1C-B116A620989C}" type="presOf" srcId="{48ADFA92-08DA-4C53-9D54-95BE3011DCB4}" destId="{748CBB2A-0BD5-4FF6-A691-0E648AB14905}" srcOrd="0" destOrd="0" presId="urn:microsoft.com/office/officeart/2008/layout/BendingPictureCaptionList"/>
    <dgm:cxn modelId="{1A9AA24C-52E6-4FF7-A932-48E642EF96A3}" srcId="{C19E3B8D-664E-4A45-8903-0C558010101E}" destId="{48ADFA92-08DA-4C53-9D54-95BE3011DCB4}" srcOrd="2" destOrd="0" parTransId="{75EB867E-A038-4B6E-AB0B-92F14F007A5E}" sibTransId="{5BEBEEA3-F3A7-4604-A03B-DCDB6C57DF4B}"/>
    <dgm:cxn modelId="{AB58B251-8512-47CF-BB9B-15109EC21521}" srcId="{C19E3B8D-664E-4A45-8903-0C558010101E}" destId="{BAF0FC3A-03E9-4C97-B2E0-6CA707C21AEF}" srcOrd="1" destOrd="0" parTransId="{7AF7BEEB-C1A3-4F31-A11E-9AA87883B824}" sibTransId="{441B9174-6620-48E7-95CE-13B4F53512E5}"/>
    <dgm:cxn modelId="{DF78D9C0-51CA-4186-B73C-D0B15E8961BE}" type="presOf" srcId="{4177BCD5-FE55-460D-9F7D-1CFE84055244}" destId="{B544BD85-6B34-41F6-9D37-5AF063B45042}" srcOrd="0" destOrd="0" presId="urn:microsoft.com/office/officeart/2008/layout/BendingPictureCaptionList"/>
    <dgm:cxn modelId="{1343EADD-C9ED-48F0-95DC-E36FD70583C5}" srcId="{C19E3B8D-664E-4A45-8903-0C558010101E}" destId="{4177BCD5-FE55-460D-9F7D-1CFE84055244}" srcOrd="0" destOrd="0" parTransId="{54DC63DA-CF4D-4497-8E24-4476959371A8}" sibTransId="{FF78E8DE-023D-4820-98AF-1BF6151AE079}"/>
    <dgm:cxn modelId="{0A6791E2-803F-4FCE-9853-677E9D4F06F3}" type="presOf" srcId="{C19E3B8D-664E-4A45-8903-0C558010101E}" destId="{C16F1866-0641-4409-AC2D-A83DD76E158E}" srcOrd="0" destOrd="0" presId="urn:microsoft.com/office/officeart/2008/layout/BendingPictureCaptionList"/>
    <dgm:cxn modelId="{5B2B4F56-6FFA-4AD6-B277-13FB2044DC6A}" type="presParOf" srcId="{C16F1866-0641-4409-AC2D-A83DD76E158E}" destId="{76FBA3F6-3CCD-4204-86A1-B265DCC0338D}" srcOrd="0" destOrd="0" presId="urn:microsoft.com/office/officeart/2008/layout/BendingPictureCaptionList"/>
    <dgm:cxn modelId="{542EC975-956F-46A7-A17E-978004AC53CC}" type="presParOf" srcId="{76FBA3F6-3CCD-4204-86A1-B265DCC0338D}" destId="{932E441C-5CBA-48C2-88FC-B7C9B3AE345B}" srcOrd="0" destOrd="0" presId="urn:microsoft.com/office/officeart/2008/layout/BendingPictureCaptionList"/>
    <dgm:cxn modelId="{6A01A783-8473-4E78-8463-32E2CCBADB53}" type="presParOf" srcId="{76FBA3F6-3CCD-4204-86A1-B265DCC0338D}" destId="{B544BD85-6B34-41F6-9D37-5AF063B45042}" srcOrd="1" destOrd="0" presId="urn:microsoft.com/office/officeart/2008/layout/BendingPictureCaptionList"/>
    <dgm:cxn modelId="{CFA6776B-1F35-4010-858D-4ED455273D2B}" type="presParOf" srcId="{C16F1866-0641-4409-AC2D-A83DD76E158E}" destId="{2B634AFB-55A2-4149-B0CF-7F55198DBD66}" srcOrd="1" destOrd="0" presId="urn:microsoft.com/office/officeart/2008/layout/BendingPictureCaptionList"/>
    <dgm:cxn modelId="{89648C15-C585-4FF2-832E-5422625DA1D9}" type="presParOf" srcId="{C16F1866-0641-4409-AC2D-A83DD76E158E}" destId="{A58CE7FB-264D-4FC3-972F-87563A915BA1}" srcOrd="2" destOrd="0" presId="urn:microsoft.com/office/officeart/2008/layout/BendingPictureCaptionList"/>
    <dgm:cxn modelId="{7570933F-ECFB-4FDD-BEC2-9E231CABFA46}" type="presParOf" srcId="{A58CE7FB-264D-4FC3-972F-87563A915BA1}" destId="{40EAD0BB-7E21-4F9F-9449-B9742FF37857}" srcOrd="0" destOrd="0" presId="urn:microsoft.com/office/officeart/2008/layout/BendingPictureCaptionList"/>
    <dgm:cxn modelId="{460546E6-E5E4-4859-8869-5529B9B9F15C}" type="presParOf" srcId="{A58CE7FB-264D-4FC3-972F-87563A915BA1}" destId="{159A542A-206C-4DFD-82E8-5FE115834A37}" srcOrd="1" destOrd="0" presId="urn:microsoft.com/office/officeart/2008/layout/BendingPictureCaptionList"/>
    <dgm:cxn modelId="{B0F8A9D0-B491-4548-A89B-6CD40FA4849A}" type="presParOf" srcId="{C16F1866-0641-4409-AC2D-A83DD76E158E}" destId="{28F37D74-C600-4033-8E38-E3B0C524B782}" srcOrd="3" destOrd="0" presId="urn:microsoft.com/office/officeart/2008/layout/BendingPictureCaptionList"/>
    <dgm:cxn modelId="{FE166383-FED5-4A4C-8845-7ECB0BD2C168}" type="presParOf" srcId="{C16F1866-0641-4409-AC2D-A83DD76E158E}" destId="{2961E5B2-5C61-4064-B350-8E646EF2B550}" srcOrd="4" destOrd="0" presId="urn:microsoft.com/office/officeart/2008/layout/BendingPictureCaptionList"/>
    <dgm:cxn modelId="{9D349F2D-6F43-4488-A2D7-A76EB3A3F517}" type="presParOf" srcId="{2961E5B2-5C61-4064-B350-8E646EF2B550}" destId="{D47A5A8E-081E-4703-A378-4F2619137FB8}" srcOrd="0" destOrd="0" presId="urn:microsoft.com/office/officeart/2008/layout/BendingPictureCaptionList"/>
    <dgm:cxn modelId="{F618053A-FA40-4401-A70B-4A94E21F0127}" type="presParOf" srcId="{2961E5B2-5C61-4064-B350-8E646EF2B550}" destId="{748CBB2A-0BD5-4FF6-A691-0E648AB14905}" srcOrd="1" destOrd="0" presId="urn:microsoft.com/office/officeart/2008/layout/BendingPictureCaptionList"/>
    <dgm:cxn modelId="{A876B5A4-73C6-46D2-8FA8-AE1900511FF5}" type="presParOf" srcId="{C16F1866-0641-4409-AC2D-A83DD76E158E}" destId="{77293F16-BDDC-49F0-9114-1BA4AE13862B}" srcOrd="5" destOrd="0" presId="urn:microsoft.com/office/officeart/2008/layout/BendingPictureCaptionList"/>
    <dgm:cxn modelId="{7EA94D18-60DB-47EB-B9F5-2549EE379B07}" type="presParOf" srcId="{C16F1866-0641-4409-AC2D-A83DD76E158E}" destId="{046180D8-68F3-4B95-B2CE-A3FA767025FA}" srcOrd="6" destOrd="0" presId="urn:microsoft.com/office/officeart/2008/layout/BendingPictureCaptionList"/>
    <dgm:cxn modelId="{A0B295CB-DEC9-4717-8FD2-5C148DE2E381}" type="presParOf" srcId="{046180D8-68F3-4B95-B2CE-A3FA767025FA}" destId="{7B719425-19CB-41F0-AE3C-7AB1A7061D09}" srcOrd="0" destOrd="0" presId="urn:microsoft.com/office/officeart/2008/layout/BendingPictureCaptionList"/>
    <dgm:cxn modelId="{964B1F6D-56C7-4BCF-8959-F10273770240}" type="presParOf" srcId="{046180D8-68F3-4B95-B2CE-A3FA767025FA}" destId="{4D2D6E99-D668-4FB0-91CE-F65CCBF24E32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E27818-9B38-46F2-9980-1D56FB2E240E}">
      <dsp:nvSpPr>
        <dsp:cNvPr id="0" name=""/>
        <dsp:cNvSpPr/>
      </dsp:nvSpPr>
      <dsp:spPr>
        <a:xfrm>
          <a:off x="0" y="365718"/>
          <a:ext cx="612485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FC0CC2-A407-49E3-9FF7-718A17486171}">
      <dsp:nvSpPr>
        <dsp:cNvPr id="0" name=""/>
        <dsp:cNvSpPr/>
      </dsp:nvSpPr>
      <dsp:spPr>
        <a:xfrm>
          <a:off x="306242" y="70518"/>
          <a:ext cx="5633294" cy="590400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053" tIns="0" rIns="16205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Ubuntu" panose="020B0504030602030204" pitchFamily="34" charset="0"/>
            </a:rPr>
            <a:t>Площадь  – 2,2</a:t>
          </a:r>
          <a:r>
            <a:rPr lang="ru-RU" sz="1800" kern="1200" dirty="0">
              <a:latin typeface="Ubuntu" panose="020B0504030602030204" pitchFamily="34" charset="0"/>
              <a:cs typeface="Times New Roman" panose="02020603050405020304" pitchFamily="18" charset="0"/>
            </a:rPr>
            <a:t> тыс. </a:t>
          </a:r>
          <a:r>
            <a:rPr lang="ru-RU" sz="1800" kern="1200" dirty="0">
              <a:latin typeface="Ubuntu" panose="020B0504030602030204" pitchFamily="34" charset="0"/>
            </a:rPr>
            <a:t>кв. км</a:t>
          </a:r>
        </a:p>
      </dsp:txBody>
      <dsp:txXfrm>
        <a:off x="335063" y="99339"/>
        <a:ext cx="5575652" cy="532758"/>
      </dsp:txXfrm>
    </dsp:sp>
    <dsp:sp modelId="{9F2797E9-4D08-4F6A-AA95-8410C13F2B99}">
      <dsp:nvSpPr>
        <dsp:cNvPr id="0" name=""/>
        <dsp:cNvSpPr/>
      </dsp:nvSpPr>
      <dsp:spPr>
        <a:xfrm>
          <a:off x="0" y="1272918"/>
          <a:ext cx="612485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-1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23EE84-B146-4838-A73C-17829EA96951}">
      <dsp:nvSpPr>
        <dsp:cNvPr id="0" name=""/>
        <dsp:cNvSpPr/>
      </dsp:nvSpPr>
      <dsp:spPr>
        <a:xfrm>
          <a:off x="306242" y="977718"/>
          <a:ext cx="5633294" cy="590400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053" tIns="0" rIns="162053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>
              <a:latin typeface="Ubuntu" panose="020B0504030602030204" pitchFamily="34" charset="0"/>
            </a:rPr>
            <a:t>Численность населения – 21082</a:t>
          </a:r>
          <a:r>
            <a:rPr lang="ru-RU" sz="1800" kern="1200" dirty="0">
              <a:solidFill>
                <a:schemeClr val="bg1"/>
              </a:solidFill>
              <a:latin typeface="Ubuntu" panose="020B0504030602030204" pitchFamily="34" charset="0"/>
            </a:rPr>
            <a:t> </a:t>
          </a:r>
          <a:r>
            <a:rPr lang="ru-RU" sz="1800" kern="1200" dirty="0">
              <a:latin typeface="Ubuntu" panose="020B0504030602030204" pitchFamily="34" charset="0"/>
            </a:rPr>
            <a:t>человека</a:t>
          </a:r>
        </a:p>
      </dsp:txBody>
      <dsp:txXfrm>
        <a:off x="335063" y="1006539"/>
        <a:ext cx="5575652" cy="532758"/>
      </dsp:txXfrm>
    </dsp:sp>
    <dsp:sp modelId="{20D3361F-964A-4EFF-9870-73E251C1747D}">
      <dsp:nvSpPr>
        <dsp:cNvPr id="0" name=""/>
        <dsp:cNvSpPr/>
      </dsp:nvSpPr>
      <dsp:spPr>
        <a:xfrm>
          <a:off x="0" y="2180118"/>
          <a:ext cx="612485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E0B144-BF3E-4754-9AFC-929250F0F24F}">
      <dsp:nvSpPr>
        <dsp:cNvPr id="0" name=""/>
        <dsp:cNvSpPr/>
      </dsp:nvSpPr>
      <dsp:spPr>
        <a:xfrm>
          <a:off x="306242" y="1884918"/>
          <a:ext cx="5633294" cy="590400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053" tIns="0" rIns="16205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Ubuntu" panose="020B0504030602030204" pitchFamily="34" charset="0"/>
            </a:rPr>
            <a:t>Расположен на юге Кировской области</a:t>
          </a:r>
        </a:p>
      </dsp:txBody>
      <dsp:txXfrm>
        <a:off x="335063" y="1913739"/>
        <a:ext cx="5575652" cy="532758"/>
      </dsp:txXfrm>
    </dsp:sp>
    <dsp:sp modelId="{E1E1B7B7-8509-46C9-8803-E506DECB756F}">
      <dsp:nvSpPr>
        <dsp:cNvPr id="0" name=""/>
        <dsp:cNvSpPr/>
      </dsp:nvSpPr>
      <dsp:spPr>
        <a:xfrm>
          <a:off x="0" y="3087318"/>
          <a:ext cx="612485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-3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7DC79-D332-4CF3-8FD9-668AD078AAF7}">
      <dsp:nvSpPr>
        <dsp:cNvPr id="0" name=""/>
        <dsp:cNvSpPr/>
      </dsp:nvSpPr>
      <dsp:spPr>
        <a:xfrm>
          <a:off x="306242" y="2792118"/>
          <a:ext cx="5633294" cy="590400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053" tIns="0" rIns="162053" bIns="0" numCol="1" spcCol="1270" anchor="ctr" anchorCtr="0">
          <a:noAutofit/>
        </a:bodyPr>
        <a:lstStyle/>
        <a:p>
          <a:pPr marL="0" marR="0" lvl="0" indent="0" algn="l" defTabSz="6667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1800" kern="1200" dirty="0">
            <a:latin typeface="Constantia" panose="02030602050306030303" pitchFamily="18" charset="0"/>
            <a:ea typeface="+mn-ea"/>
            <a:cs typeface="+mn-cs"/>
          </a:endParaRPr>
        </a:p>
        <a:p>
          <a:pPr marL="0" marR="0" lvl="0" indent="0" algn="l" defTabSz="6667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800" kern="1200" dirty="0">
              <a:latin typeface="Ubuntu" panose="020B0504030602030204" pitchFamily="34" charset="0"/>
              <a:ea typeface="+mn-ea"/>
              <a:cs typeface="+mn-cs"/>
            </a:rPr>
            <a:t>В 294 км от областного центра, г. Киров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Constantia" panose="02030602050306030303" pitchFamily="18" charset="0"/>
          </a:endParaRPr>
        </a:p>
      </dsp:txBody>
      <dsp:txXfrm>
        <a:off x="335063" y="2820939"/>
        <a:ext cx="5575652" cy="532758"/>
      </dsp:txXfrm>
    </dsp:sp>
    <dsp:sp modelId="{BF5546EF-50B1-4C71-A55E-4631FB88440B}">
      <dsp:nvSpPr>
        <dsp:cNvPr id="0" name=""/>
        <dsp:cNvSpPr/>
      </dsp:nvSpPr>
      <dsp:spPr>
        <a:xfrm>
          <a:off x="0" y="4428798"/>
          <a:ext cx="612485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1B09F1-0A62-4298-BF86-3A236248471D}">
      <dsp:nvSpPr>
        <dsp:cNvPr id="0" name=""/>
        <dsp:cNvSpPr/>
      </dsp:nvSpPr>
      <dsp:spPr>
        <a:xfrm>
          <a:off x="306242" y="3699318"/>
          <a:ext cx="5636852" cy="1024680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053" tIns="0" rIns="16205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Ubuntu" panose="020B0504030602030204" pitchFamily="34" charset="0"/>
            </a:rPr>
            <a:t>Граничит с 3 районами Кировской области, </a:t>
          </a:r>
          <a:br>
            <a:rPr lang="ru-RU" sz="1800" kern="1200" dirty="0">
              <a:latin typeface="Ubuntu" panose="020B0504030602030204" pitchFamily="34" charset="0"/>
            </a:rPr>
          </a:br>
          <a:r>
            <a:rPr lang="ru-RU" sz="1800" kern="1200" dirty="0">
              <a:latin typeface="Ubuntu" panose="020B0504030602030204" pitchFamily="34" charset="0"/>
            </a:rPr>
            <a:t>а также республиками Татарстан, Марий-Эл, Удмуртской республикой</a:t>
          </a:r>
        </a:p>
      </dsp:txBody>
      <dsp:txXfrm>
        <a:off x="356263" y="3749339"/>
        <a:ext cx="5536810" cy="9246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71462A-A19E-46C8-9AAC-D27804174A5E}">
      <dsp:nvSpPr>
        <dsp:cNvPr id="0" name=""/>
        <dsp:cNvSpPr/>
      </dsp:nvSpPr>
      <dsp:spPr>
        <a:xfrm>
          <a:off x="0" y="7947"/>
          <a:ext cx="5719037" cy="50544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126F87"/>
              </a:solidFill>
              <a:latin typeface="Ubuntu" panose="020B0504030602030204" pitchFamily="34" charset="0"/>
            </a:rPr>
            <a:t>33554 рублей</a:t>
          </a:r>
        </a:p>
      </dsp:txBody>
      <dsp:txXfrm>
        <a:off x="24674" y="32621"/>
        <a:ext cx="5669689" cy="456092"/>
      </dsp:txXfrm>
    </dsp:sp>
    <dsp:sp modelId="{F4D54273-A467-4DE5-9A6A-08651D68FF3B}">
      <dsp:nvSpPr>
        <dsp:cNvPr id="0" name=""/>
        <dsp:cNvSpPr/>
      </dsp:nvSpPr>
      <dsp:spPr>
        <a:xfrm>
          <a:off x="0" y="533905"/>
          <a:ext cx="5719037" cy="461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57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b="1" kern="1200" dirty="0">
              <a:solidFill>
                <a:srgbClr val="126F87"/>
              </a:solidFill>
              <a:latin typeface="Ubuntu" panose="020B0504030602030204" pitchFamily="34" charset="0"/>
            </a:rPr>
            <a:t>среднемесячная заработная плата по территории района, начисленная работникам за 2022 год</a:t>
          </a:r>
        </a:p>
      </dsp:txBody>
      <dsp:txXfrm>
        <a:off x="0" y="533905"/>
        <a:ext cx="5719037" cy="461092"/>
      </dsp:txXfrm>
    </dsp:sp>
    <dsp:sp modelId="{37E514A1-4C2E-41B2-A54B-0D0FAE036EA8}">
      <dsp:nvSpPr>
        <dsp:cNvPr id="0" name=""/>
        <dsp:cNvSpPr/>
      </dsp:nvSpPr>
      <dsp:spPr>
        <a:xfrm>
          <a:off x="0" y="994998"/>
          <a:ext cx="5719037" cy="50544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126F87"/>
              </a:solidFill>
              <a:latin typeface="Ubuntu" panose="020B0504030602030204" pitchFamily="34" charset="0"/>
            </a:rPr>
            <a:t>1,5 %</a:t>
          </a:r>
        </a:p>
      </dsp:txBody>
      <dsp:txXfrm>
        <a:off x="24674" y="1019672"/>
        <a:ext cx="5669689" cy="456092"/>
      </dsp:txXfrm>
    </dsp:sp>
    <dsp:sp modelId="{4162AFDC-61E3-4C00-B8AE-32931733349D}">
      <dsp:nvSpPr>
        <dsp:cNvPr id="0" name=""/>
        <dsp:cNvSpPr/>
      </dsp:nvSpPr>
      <dsp:spPr>
        <a:xfrm>
          <a:off x="0" y="1500438"/>
          <a:ext cx="5719037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57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b="1" kern="1200" dirty="0">
              <a:solidFill>
                <a:srgbClr val="126F87"/>
              </a:solidFill>
              <a:latin typeface="Ubuntu" panose="020B0504030602030204" pitchFamily="34" charset="0"/>
            </a:rPr>
            <a:t>уровень безработицы по району на 01.01.2023 </a:t>
          </a:r>
        </a:p>
      </dsp:txBody>
      <dsp:txXfrm>
        <a:off x="0" y="1500438"/>
        <a:ext cx="5719037" cy="447120"/>
      </dsp:txXfrm>
    </dsp:sp>
    <dsp:sp modelId="{CCD4386D-3D8E-4869-9B9C-0A9B6FCCEAB7}">
      <dsp:nvSpPr>
        <dsp:cNvPr id="0" name=""/>
        <dsp:cNvSpPr/>
      </dsp:nvSpPr>
      <dsp:spPr>
        <a:xfrm>
          <a:off x="0" y="1866602"/>
          <a:ext cx="5719037" cy="50544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126F87"/>
              </a:solidFill>
              <a:latin typeface="Ubuntu" panose="020B0504030602030204" pitchFamily="34" charset="0"/>
            </a:rPr>
            <a:t>134 человека</a:t>
          </a:r>
        </a:p>
      </dsp:txBody>
      <dsp:txXfrm>
        <a:off x="24674" y="1891276"/>
        <a:ext cx="5669689" cy="456092"/>
      </dsp:txXfrm>
    </dsp:sp>
    <dsp:sp modelId="{97290745-B1F2-4136-8554-FC51BBE6AEDA}">
      <dsp:nvSpPr>
        <dsp:cNvPr id="0" name=""/>
        <dsp:cNvSpPr/>
      </dsp:nvSpPr>
      <dsp:spPr>
        <a:xfrm>
          <a:off x="0" y="2465032"/>
          <a:ext cx="5719037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57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b="1" kern="1200" dirty="0">
              <a:solidFill>
                <a:srgbClr val="126F87"/>
              </a:solidFill>
              <a:latin typeface="Ubuntu" panose="020B0504030602030204" pitchFamily="34" charset="0"/>
            </a:rPr>
            <a:t>численность безработных на 01.01.2023</a:t>
          </a:r>
        </a:p>
      </dsp:txBody>
      <dsp:txXfrm>
        <a:off x="0" y="2465032"/>
        <a:ext cx="5719037" cy="447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2E441C-5CBA-48C2-88FC-B7C9B3AE345B}">
      <dsp:nvSpPr>
        <dsp:cNvPr id="0" name=""/>
        <dsp:cNvSpPr/>
      </dsp:nvSpPr>
      <dsp:spPr>
        <a:xfrm>
          <a:off x="1459366" y="854"/>
          <a:ext cx="2680181" cy="214414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solidFill>
            <a:srgbClr val="126F87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544BD85-6B34-41F6-9D37-5AF063B45042}">
      <dsp:nvSpPr>
        <dsp:cNvPr id="0" name=""/>
        <dsp:cNvSpPr/>
      </dsp:nvSpPr>
      <dsp:spPr>
        <a:xfrm>
          <a:off x="1700582" y="1930585"/>
          <a:ext cx="2385361" cy="75045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rgbClr val="126F87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>
              <a:solidFill>
                <a:srgbClr val="126F87"/>
              </a:solidFill>
              <a:effectLst/>
              <a:latin typeface="Ubuntu" panose="020B0504030602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производство молочной продукции и сыров</a:t>
          </a:r>
        </a:p>
      </dsp:txBody>
      <dsp:txXfrm>
        <a:off x="1700582" y="1930585"/>
        <a:ext cx="2385361" cy="750450"/>
      </dsp:txXfrm>
    </dsp:sp>
    <dsp:sp modelId="{40EAD0BB-7E21-4F9F-9449-B9742FF37857}">
      <dsp:nvSpPr>
        <dsp:cNvPr id="0" name=""/>
        <dsp:cNvSpPr/>
      </dsp:nvSpPr>
      <dsp:spPr>
        <a:xfrm>
          <a:off x="4407566" y="854"/>
          <a:ext cx="2680181" cy="2144145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>
          <a:solidFill>
            <a:srgbClr val="126F87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59A542A-206C-4DFD-82E8-5FE115834A37}">
      <dsp:nvSpPr>
        <dsp:cNvPr id="0" name=""/>
        <dsp:cNvSpPr/>
      </dsp:nvSpPr>
      <dsp:spPr>
        <a:xfrm>
          <a:off x="4648782" y="1930585"/>
          <a:ext cx="2385361" cy="75045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rgbClr val="126F87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126F87"/>
              </a:solidFill>
              <a:effectLst/>
              <a:latin typeface="Ubuntu" panose="020B0504030602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производство пищевых продуктов</a:t>
          </a:r>
          <a:endParaRPr lang="ru-RU" sz="1400" b="1" kern="1200" dirty="0">
            <a:solidFill>
              <a:srgbClr val="126F87"/>
            </a:solidFill>
            <a:latin typeface="Ubuntu" panose="020B0504030602030204" pitchFamily="34" charset="0"/>
          </a:endParaRPr>
        </a:p>
      </dsp:txBody>
      <dsp:txXfrm>
        <a:off x="4648782" y="1930585"/>
        <a:ext cx="2385361" cy="750450"/>
      </dsp:txXfrm>
    </dsp:sp>
    <dsp:sp modelId="{D47A5A8E-081E-4703-A378-4F2619137FB8}">
      <dsp:nvSpPr>
        <dsp:cNvPr id="0" name=""/>
        <dsp:cNvSpPr/>
      </dsp:nvSpPr>
      <dsp:spPr>
        <a:xfrm>
          <a:off x="7355766" y="47146"/>
          <a:ext cx="2680181" cy="2144145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solidFill>
            <a:srgbClr val="126F87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48CBB2A-0BD5-4FF6-A691-0E648AB14905}">
      <dsp:nvSpPr>
        <dsp:cNvPr id="0" name=""/>
        <dsp:cNvSpPr/>
      </dsp:nvSpPr>
      <dsp:spPr>
        <a:xfrm>
          <a:off x="7596982" y="1930585"/>
          <a:ext cx="2385361" cy="75045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rgbClr val="126F87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126F87"/>
              </a:solidFill>
              <a:latin typeface="Ubuntu" panose="020B0504030602030204" pitchFamily="34" charset="0"/>
            </a:rPr>
            <a:t>сельское хозяйство</a:t>
          </a:r>
        </a:p>
      </dsp:txBody>
      <dsp:txXfrm>
        <a:off x="7596982" y="1930585"/>
        <a:ext cx="2385361" cy="750450"/>
      </dsp:txXfrm>
    </dsp:sp>
    <dsp:sp modelId="{7B719425-19CB-41F0-AE3C-7AB1A7061D09}">
      <dsp:nvSpPr>
        <dsp:cNvPr id="0" name=""/>
        <dsp:cNvSpPr/>
      </dsp:nvSpPr>
      <dsp:spPr>
        <a:xfrm>
          <a:off x="4407566" y="2949054"/>
          <a:ext cx="2680181" cy="2144145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>
          <a:solidFill>
            <a:srgbClr val="126F87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D2D6E99-D668-4FB0-91CE-F65CCBF24E32}">
      <dsp:nvSpPr>
        <dsp:cNvPr id="0" name=""/>
        <dsp:cNvSpPr/>
      </dsp:nvSpPr>
      <dsp:spPr>
        <a:xfrm>
          <a:off x="4648782" y="4878785"/>
          <a:ext cx="2385361" cy="75045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rgbClr val="126F87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126F87"/>
              </a:solidFill>
              <a:effectLst/>
              <a:latin typeface="Ubuntu" panose="020B0504030602030204" pitchFamily="34" charset="0"/>
              <a:ea typeface="Times New Roman" panose="02020603050405020304" pitchFamily="18" charset="0"/>
            </a:rPr>
            <a:t>эко-туризм</a:t>
          </a:r>
          <a:endParaRPr lang="ru-RU" sz="1400" b="1" kern="1200" dirty="0">
            <a:solidFill>
              <a:srgbClr val="126F87"/>
            </a:solidFill>
            <a:latin typeface="Ubuntu" panose="020B0504030602030204" pitchFamily="34" charset="0"/>
          </a:endParaRPr>
        </a:p>
      </dsp:txBody>
      <dsp:txXfrm>
        <a:off x="4648782" y="4878785"/>
        <a:ext cx="2385361" cy="750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413121-B006-4AD9-BF93-91BAE8181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AFE33-201B-4B45-92DE-33D61239805D}" type="datetimeFigureOut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065BBE-B026-485B-96A5-CF070B131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21CD87-980C-42C4-9AFF-FC48BA769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23994-98C8-4A86-995E-F28EBD892A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5603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4D4AB2-23CA-4A75-9D9E-0E1096F7D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D4F5F-58AF-4EC4-B9A3-4ED432DC4B65}" type="datetimeFigureOut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A933BA-E98C-414F-9639-075FF2B80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473D1D-75AE-495C-9DA6-4B91B56DA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C36C1-4006-4BD6-BE4E-98ECC7D3C5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2870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C1B1CC-518C-4193-AA85-9739046F0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2D71C-175B-42AF-B724-EEB7E9144F4A}" type="datetimeFigureOut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1767BF-9F01-451C-88CC-E9B7A47ED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5D2D77-9F88-4BFA-A3E9-0C57036EC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271F7-6CA9-4AE6-968D-BAFE7BE25B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7224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0D4078-E33F-454B-A25B-EFB2E6166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63F9E-B235-46CA-9888-10622F643C41}" type="datetimeFigureOut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667D58-5B8A-4417-BE84-4986D9000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8E165B-645B-4B07-8646-D0747D9F0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8721B-1413-4BCD-A8DA-84FE32D658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1651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F6963B-AA65-4669-A181-3B96EB730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6A605-073A-45FA-B635-61A5C85F264B}" type="datetimeFigureOut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804C98-7AE1-4B45-84E4-B14663039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4A0C5F-209A-45E4-9D63-A7A54DDE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39E93-F027-4AF5-9C4B-6751300C8C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2556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A3B24157-517A-4522-968A-2A7CF8410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080B7-AA7B-45AA-8941-AC329D16BCB2}" type="datetimeFigureOut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E5BDBB70-FE36-4DFA-B1FF-6A9B35330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FCBD9F37-95FB-4BB4-BA85-9EC54D6CA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509EB-AB26-4752-B966-FA4A15D652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7786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9DB057E4-A595-41A7-9416-C281C6E97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DA552-85BB-4133-8B52-7F3155B33CF4}" type="datetimeFigureOut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D8556972-DFC6-4ABD-9E24-8654575E3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D87EF9C5-EDFD-417C-B9C7-33EEA3E80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58F22-07A7-475B-9D32-A4FE55D9F3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5080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1EB9CE23-467A-4975-A315-BEE1D3872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9E8BC-7D62-4E19-998F-6C55A8C970EC}" type="datetimeFigureOut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CA71B24B-C92C-4F89-8C8D-79CBDE78A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67EC27A7-5BBD-438C-8E9D-C4971E772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FF415-0C32-4506-9E96-DDC0801BB4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273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FF8B1851-9BB8-42F5-B212-B67938EE4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8678B-885D-40E8-9A85-4643A965590C}" type="datetimeFigureOut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5E562BB4-AB7F-40AA-A522-452139825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752BCEDD-5B2C-415D-B618-A4EF03E82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84E6E-31A4-4119-B33B-0778E030A8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8387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43813D03-DE50-4FA9-A52D-16941225E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12581-2F6B-4BF8-9FCF-9905BA913410}" type="datetimeFigureOut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8C9487FE-DB4A-4BB3-98A2-A8C5D5499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67F947A5-8CA4-4BD5-A63F-63D759877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D3DBE-B88D-4319-947F-41382F8F45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3709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A5625D39-AF29-4B1D-8A61-FE132743B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33252-3D12-4469-A52D-6AE216701431}" type="datetimeFigureOut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B56CAE4A-3824-4BB1-B60F-D745EFDD7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08674811-C832-4BA0-B4EC-C03BDDA2A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19725-1225-4434-B7E9-31F7B8A066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706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034D9DB4-FD7B-4655-AB00-1E65CF3D42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E2AB2240-4C6F-45EA-9ED6-9AFB07DE0E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DA1C6C-5B20-4A2F-B5E3-C7DFAA52C0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017D17B-0036-46B3-81D8-9CF28BAF2B71}" type="datetimeFigureOut">
              <a:rPr lang="ru-RU"/>
              <a:pPr>
                <a:defRPr/>
              </a:pPr>
              <a:t>26.04.2023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2D2AB4-8719-4E28-AE67-1529B352EB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C0E185-26F2-4EB8-9457-CEEB82864E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28CE8C9-B0E5-4107-ACF5-D6500A8389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mp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tm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png"/><Relationship Id="rId17" Type="http://schemas.openxmlformats.org/officeDocument/2006/relationships/image" Target="../media/image32.jpeg"/><Relationship Id="rId2" Type="http://schemas.openxmlformats.org/officeDocument/2006/relationships/image" Target="../media/image2.jpe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5" Type="http://schemas.openxmlformats.org/officeDocument/2006/relationships/image" Target="../media/image3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13" Type="http://schemas.openxmlformats.org/officeDocument/2006/relationships/image" Target="../media/image37.tmp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5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4.tmp"/><Relationship Id="rId4" Type="http://schemas.openxmlformats.org/officeDocument/2006/relationships/diagramLayout" Target="../diagrams/layout2.xml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984994DD-286A-6B84-E597-B40CC71C53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66"/>
            <a:ext cx="12192000" cy="6848633"/>
          </a:xfrm>
          <a:prstGeom prst="rect">
            <a:avLst/>
          </a:prstGeom>
        </p:spPr>
      </p:pic>
      <p:sp>
        <p:nvSpPr>
          <p:cNvPr id="2051" name="Подзаголовок 2">
            <a:extLst>
              <a:ext uri="{FF2B5EF4-FFF2-40B4-BE49-F238E27FC236}">
                <a16:creationId xmlns:a16="http://schemas.microsoft.com/office/drawing/2014/main" id="{90791151-47D5-438A-8D21-25A8947AAC8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101567" y="4729519"/>
            <a:ext cx="9144000" cy="1249362"/>
          </a:xfrm>
        </p:spPr>
        <p:txBody>
          <a:bodyPr/>
          <a:lstStyle/>
          <a:p>
            <a:pPr eaLnBrk="1" hangingPunct="1"/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Ubuntu" panose="020B0504030602030204" pitchFamily="34" charset="0"/>
              </a:rPr>
              <a:t>Малмыжского района</a:t>
            </a:r>
          </a:p>
        </p:txBody>
      </p:sp>
      <p:sp>
        <p:nvSpPr>
          <p:cNvPr id="2052" name="Прямоугольник 4">
            <a:extLst>
              <a:ext uri="{FF2B5EF4-FFF2-40B4-BE49-F238E27FC236}">
                <a16:creationId xmlns:a16="http://schemas.microsoft.com/office/drawing/2014/main" id="{223524EF-56F9-453C-8B66-9DFEAFC83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3238" y="6351588"/>
            <a:ext cx="11641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accent1">
                    <a:lumMod val="50000"/>
                  </a:schemeClr>
                </a:solidFill>
                <a:latin typeface="Ubuntu" panose="020B0504030602030204" pitchFamily="34" charset="0"/>
              </a:rPr>
              <a:t>2023</a:t>
            </a: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ru-RU" altLang="ru-RU" sz="1800" b="1" dirty="0">
                <a:solidFill>
                  <a:schemeClr val="accent1">
                    <a:lumMod val="50000"/>
                  </a:schemeClr>
                </a:solidFill>
                <a:latin typeface="Ubuntu" panose="020B0504030602030204" pitchFamily="34" charset="0"/>
              </a:rPr>
              <a:t>год</a:t>
            </a:r>
            <a:endParaRPr lang="ru-RU" altLang="ru-RU" sz="1800" dirty="0">
              <a:solidFill>
                <a:schemeClr val="accent1">
                  <a:lumMod val="50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2055" name="TextBox 16">
            <a:extLst>
              <a:ext uri="{FF2B5EF4-FFF2-40B4-BE49-F238E27FC236}">
                <a16:creationId xmlns:a16="http://schemas.microsoft.com/office/drawing/2014/main" id="{16C565F0-4FB8-4028-81D6-24DC90D0C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6738" y="3244850"/>
            <a:ext cx="6215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Constantia" panose="02030602050306030303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49E2D8-F002-F560-A813-6998C36A50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1" y="159819"/>
            <a:ext cx="2720128" cy="204009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7092765-EDBE-F8F9-4150-59B2B89555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11" y="2408952"/>
            <a:ext cx="2720127" cy="204009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8387F2F-D355-D037-5E3A-AC4E88EF95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175" y="159818"/>
            <a:ext cx="2720129" cy="204009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5BF752D-0D51-12CE-64C9-AE6FC05A1E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11" y="4680824"/>
            <a:ext cx="2714956" cy="2040096"/>
          </a:xfrm>
          <a:prstGeom prst="rect">
            <a:avLst/>
          </a:prstGeom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906D13C9-A849-F46A-53EB-A266FAEDA0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7959" y="2235200"/>
            <a:ext cx="9144000" cy="2387600"/>
          </a:xfrm>
        </p:spPr>
        <p:txBody>
          <a:bodyPr/>
          <a:lstStyle/>
          <a:p>
            <a:r>
              <a:rPr lang="ru-RU" sz="6600" b="1" dirty="0">
                <a:solidFill>
                  <a:schemeClr val="accent1">
                    <a:lumMod val="50000"/>
                  </a:schemeClr>
                </a:solidFill>
              </a:rPr>
              <a:t>Инвестиционная привлекательность 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SapphireHiddenControl" r:id="rId1" imgW="8124840" imgH="5419800"/>
        </mc:Choice>
        <mc:Fallback>
          <p:control name="SapphireHiddenControl" r:id="rId1" imgW="8124840" imgH="5419800">
            <p:pic>
              <p:nvPicPr>
                <p:cNvPr id="4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8124825" cy="54197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5">
            <a:extLst>
              <a:ext uri="{FF2B5EF4-FFF2-40B4-BE49-F238E27FC236}">
                <a16:creationId xmlns:a16="http://schemas.microsoft.com/office/drawing/2014/main" id="{CF415BD4-6C3F-CA23-CD4A-D69010151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AD565-13B7-446D-B027-3A9C9704F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188913"/>
            <a:ext cx="10515600" cy="3159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Ubuntu" panose="020B0504030602030204" pitchFamily="34" charset="0"/>
              </a:rPr>
              <a:t>Географическое описание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Ubuntu" panose="020B0504030602030204" pitchFamily="34" charset="0"/>
              </a:rPr>
              <a:t>Малмыжского района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829370E-B4AF-46F6-AEB1-14B91CBCE861}"/>
              </a:ext>
            </a:extLst>
          </p:cNvPr>
          <p:cNvSpPr txBox="1">
            <a:spLocks/>
          </p:cNvSpPr>
          <p:nvPr/>
        </p:nvSpPr>
        <p:spPr>
          <a:xfrm>
            <a:off x="8739188" y="282575"/>
            <a:ext cx="3452812" cy="315913"/>
          </a:xfrm>
          <a:prstGeom prst="rect">
            <a:avLst/>
          </a:prstGeom>
        </p:spPr>
        <p:txBody>
          <a:bodyPr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600" dirty="0">
              <a:solidFill>
                <a:srgbClr val="126F87"/>
              </a:solidFill>
              <a:latin typeface="Ubuntu" panose="020B0504030602030204" pitchFamily="34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858522E1-0CA8-47EE-A493-66CA038AC4C8}"/>
              </a:ext>
            </a:extLst>
          </p:cNvPr>
          <p:cNvSpPr/>
          <p:nvPr/>
        </p:nvSpPr>
        <p:spPr>
          <a:xfrm>
            <a:off x="2990850" y="3227388"/>
            <a:ext cx="1276350" cy="330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126F87"/>
              </a:solidFill>
            </a:endParaRPr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4F4863E3-1608-4E2B-9C57-B73BF903B3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7043186"/>
              </p:ext>
            </p:extLst>
          </p:nvPr>
        </p:nvGraphicFramePr>
        <p:xfrm>
          <a:off x="5897289" y="1091095"/>
          <a:ext cx="6124850" cy="5003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574B28-68B8-3570-BFE1-3C8EA4D93D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46585"/>
            <a:ext cx="5837854" cy="484782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FA4EE0E9-DD90-4C7B-E1AD-D063827B6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803" y="0"/>
            <a:ext cx="12240803" cy="685800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6187703-7C87-4710-BC25-A1DEB40B35B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/>
        </p:blipFill>
        <p:spPr>
          <a:xfrm>
            <a:off x="246627" y="4666891"/>
            <a:ext cx="2738063" cy="1869071"/>
          </a:xfrm>
          <a:prstGeom prst="hexagon">
            <a:avLst/>
          </a:prstGeom>
          <a:ln w="28575">
            <a:solidFill>
              <a:srgbClr val="126F8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AD8FD2FE-B67B-4355-8E9B-27493DE8B7D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46714" y="938775"/>
            <a:ext cx="2408696" cy="1995683"/>
          </a:xfrm>
          <a:prstGeom prst="hexagon">
            <a:avLst/>
          </a:prstGeom>
          <a:ln w="28575">
            <a:solidFill>
              <a:srgbClr val="126F8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BF578B-5226-404F-86D8-C55DDE897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188913"/>
            <a:ext cx="10515600" cy="3159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Ubuntu" panose="020B0504030602030204" pitchFamily="34" charset="0"/>
              </a:rPr>
              <a:t>Транспортная доступность</a:t>
            </a:r>
          </a:p>
        </p:txBody>
      </p:sp>
      <p:sp>
        <p:nvSpPr>
          <p:cNvPr id="4101" name="Прямоугольник 6">
            <a:extLst>
              <a:ext uri="{FF2B5EF4-FFF2-40B4-BE49-F238E27FC236}">
                <a16:creationId xmlns:a16="http://schemas.microsoft.com/office/drawing/2014/main" id="{78FBDC4C-0A58-490C-BC74-C1E08E258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2287" y="5276157"/>
            <a:ext cx="24796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4617B"/>
                </a:solidFill>
                <a:latin typeface="Ubuntu" panose="020B0504030602030204" pitchFamily="34" charset="0"/>
              </a:rPr>
              <a:t>До аэропорта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4617B"/>
                </a:solidFill>
                <a:latin typeface="Ubuntu" panose="020B0504030602030204" pitchFamily="34" charset="0"/>
              </a:rPr>
              <a:t>в г. Киров – 294 км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4617B"/>
                </a:solidFill>
                <a:latin typeface="Ubuntu" panose="020B0504030602030204" pitchFamily="34" charset="0"/>
              </a:rPr>
              <a:t>в г. Казань – 161 км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600" b="1" dirty="0">
              <a:solidFill>
                <a:srgbClr val="04617B"/>
              </a:solidFill>
              <a:latin typeface="Ubuntu" panose="020B0504030602030204" pitchFamily="34" charset="0"/>
            </a:endParaRPr>
          </a:p>
        </p:txBody>
      </p:sp>
      <p:sp>
        <p:nvSpPr>
          <p:cNvPr id="4102" name="Прямоугольник 8">
            <a:extLst>
              <a:ext uri="{FF2B5EF4-FFF2-40B4-BE49-F238E27FC236}">
                <a16:creationId xmlns:a16="http://schemas.microsoft.com/office/drawing/2014/main" id="{A78B1AFC-DEF0-4DAF-9E41-6C26FC3D6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6496"/>
            <a:ext cx="43021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4617B"/>
                </a:solidFill>
                <a:latin typeface="Ubuntu" panose="020B0504030602030204" pitchFamily="34" charset="0"/>
              </a:rPr>
              <a:t>Железнодорожное сообщение в 58 км -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4617B"/>
                </a:solidFill>
                <a:latin typeface="Ubuntu" panose="020B0504030602030204" pitchFamily="34" charset="0"/>
              </a:rPr>
              <a:t> вокзал «Вятские Поляны» Горьковской железной дороги Кировской области</a:t>
            </a:r>
          </a:p>
        </p:txBody>
      </p:sp>
      <p:sp>
        <p:nvSpPr>
          <p:cNvPr id="4103" name="Прямоугольник 13">
            <a:extLst>
              <a:ext uri="{FF2B5EF4-FFF2-40B4-BE49-F238E27FC236}">
                <a16:creationId xmlns:a16="http://schemas.microsoft.com/office/drawing/2014/main" id="{848EB01E-E357-498C-9DBD-BB228C645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4061" y="1327255"/>
            <a:ext cx="44545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4617B"/>
                </a:solidFill>
                <a:latin typeface="Ubuntu" panose="020B0504030602030204" pitchFamily="34" charset="0"/>
              </a:rPr>
              <a:t>Расстояние до крупных городов РФ: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4617B"/>
                </a:solidFill>
                <a:latin typeface="Ubuntu" panose="020B0504030602030204" pitchFamily="34" charset="0"/>
              </a:rPr>
              <a:t>г. Москва - 957 км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4617B"/>
                </a:solidFill>
                <a:latin typeface="Ubuntu" panose="020B0504030602030204" pitchFamily="34" charset="0"/>
              </a:rPr>
              <a:t>Г. Санкт – Петербург – 1640 км.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4617B"/>
                </a:solidFill>
                <a:latin typeface="Ubuntu" panose="020B0504030602030204" pitchFamily="34" charset="0"/>
              </a:rPr>
              <a:t>г. Киров - 294 км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4617B"/>
                </a:solidFill>
                <a:latin typeface="Ubuntu" panose="020B0504030602030204" pitchFamily="34" charset="0"/>
              </a:rPr>
              <a:t>г. </a:t>
            </a:r>
            <a:r>
              <a:rPr lang="ru-RU" altLang="ru-RU" sz="1600" b="1" dirty="0" err="1">
                <a:solidFill>
                  <a:srgbClr val="04617B"/>
                </a:solidFill>
                <a:latin typeface="Ubuntu" panose="020B0504030602030204" pitchFamily="34" charset="0"/>
              </a:rPr>
              <a:t>Йошкар</a:t>
            </a:r>
            <a:r>
              <a:rPr lang="ru-RU" altLang="ru-RU" sz="1600" b="1" dirty="0">
                <a:solidFill>
                  <a:srgbClr val="04617B"/>
                </a:solidFill>
                <a:latin typeface="Ubuntu" panose="020B0504030602030204" pitchFamily="34" charset="0"/>
              </a:rPr>
              <a:t> - Ола - 215 км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4617B"/>
                </a:solidFill>
                <a:latin typeface="Ubuntu" panose="020B0504030602030204" pitchFamily="34" charset="0"/>
              </a:rPr>
              <a:t>г. Казань - 146 км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D050AF05-FA72-4A87-9EB0-68C2ED328C1E}"/>
              </a:ext>
            </a:extLst>
          </p:cNvPr>
          <p:cNvSpPr txBox="1">
            <a:spLocks/>
          </p:cNvSpPr>
          <p:nvPr/>
        </p:nvSpPr>
        <p:spPr>
          <a:xfrm>
            <a:off x="8739188" y="282575"/>
            <a:ext cx="3452812" cy="31591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Ubuntu" panose="020B0504030602030204" pitchFamily="34" charset="0"/>
              </a:rPr>
              <a:t>Малмыжский район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B93082-5C1F-48EB-8F0B-C8C575940E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3125" b="15538"/>
          <a:stretch/>
        </p:blipFill>
        <p:spPr>
          <a:xfrm flipH="1">
            <a:off x="4889949" y="1161075"/>
            <a:ext cx="2363297" cy="1902020"/>
          </a:xfrm>
          <a:prstGeom prst="hexagon">
            <a:avLst/>
          </a:prstGeom>
          <a:ln w="28575">
            <a:solidFill>
              <a:srgbClr val="126F8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Прямоугольник 6">
            <a:extLst>
              <a:ext uri="{FF2B5EF4-FFF2-40B4-BE49-F238E27FC236}">
                <a16:creationId xmlns:a16="http://schemas.microsoft.com/office/drawing/2014/main" id="{19FBEEA6-BA79-9F59-461F-6487FED92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2219" y="4525447"/>
            <a:ext cx="24796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4617B"/>
                </a:solidFill>
                <a:latin typeface="Ubuntu" panose="020B0504030602030204" pitchFamily="34" charset="0"/>
              </a:rPr>
              <a:t>Заказные перевозки: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 err="1">
                <a:solidFill>
                  <a:srgbClr val="04617B"/>
                </a:solidFill>
                <a:latin typeface="Ubuntu" panose="020B0504030602030204" pitchFamily="34" charset="0"/>
              </a:rPr>
              <a:t>Малмыж</a:t>
            </a:r>
            <a:r>
              <a:rPr lang="ru-RU" altLang="ru-RU" sz="1600" b="1" dirty="0">
                <a:solidFill>
                  <a:srgbClr val="04617B"/>
                </a:solidFill>
                <a:latin typeface="Ubuntu" panose="020B0504030602030204" pitchFamily="34" charset="0"/>
              </a:rPr>
              <a:t> - Киров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 err="1">
                <a:solidFill>
                  <a:srgbClr val="04617B"/>
                </a:solidFill>
                <a:latin typeface="Ubuntu" panose="020B0504030602030204" pitchFamily="34" charset="0"/>
              </a:rPr>
              <a:t>Малмыж</a:t>
            </a:r>
            <a:r>
              <a:rPr lang="ru-RU" altLang="ru-RU" sz="1600" b="1" dirty="0">
                <a:solidFill>
                  <a:srgbClr val="04617B"/>
                </a:solidFill>
                <a:latin typeface="Ubuntu" panose="020B0504030602030204" pitchFamily="34" charset="0"/>
              </a:rPr>
              <a:t> – Казань 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03F760D-0CFE-272E-0F18-4F316E77912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225029" y="4422319"/>
            <a:ext cx="2738063" cy="1291539"/>
          </a:xfrm>
          <a:prstGeom prst="hexagon">
            <a:avLst/>
          </a:prstGeom>
          <a:ln w="28575">
            <a:solidFill>
              <a:srgbClr val="126F8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>
            <a:extLst>
              <a:ext uri="{FF2B5EF4-FFF2-40B4-BE49-F238E27FC236}">
                <a16:creationId xmlns:a16="http://schemas.microsoft.com/office/drawing/2014/main" id="{7658F7BF-DA75-4FC2-200E-20F646012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Диаграмма 3">
            <a:extLst>
              <a:ext uri="{FF2B5EF4-FFF2-40B4-BE49-F238E27FC236}">
                <a16:creationId xmlns:a16="http://schemas.microsoft.com/office/drawing/2014/main" id="{0A00B377-4BF6-4BF9-8673-D57D36335E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5567311"/>
              </p:ext>
            </p:extLst>
          </p:nvPr>
        </p:nvGraphicFramePr>
        <p:xfrm>
          <a:off x="4489241" y="1886702"/>
          <a:ext cx="5221288" cy="4618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A707D402-51F9-455F-9F0F-795D5ACCECE4}"/>
              </a:ext>
            </a:extLst>
          </p:cNvPr>
          <p:cNvSpPr txBox="1">
            <a:spLocks/>
          </p:cNvSpPr>
          <p:nvPr/>
        </p:nvSpPr>
        <p:spPr bwMode="auto">
          <a:xfrm>
            <a:off x="428625" y="188913"/>
            <a:ext cx="10515600" cy="3159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3200" b="1" dirty="0">
                <a:solidFill>
                  <a:schemeClr val="accent1">
                    <a:lumMod val="50000"/>
                  </a:schemeClr>
                </a:solidFill>
                <a:latin typeface="Ubuntu" panose="020B0504030602030204" pitchFamily="34" charset="0"/>
                <a:ea typeface="+mj-ea"/>
                <a:cs typeface="+mj-cs"/>
              </a:rPr>
              <a:t>Структура экономики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4F67ED-D557-40F1-A65D-249BAFA19399}"/>
              </a:ext>
            </a:extLst>
          </p:cNvPr>
          <p:cNvSpPr txBox="1"/>
          <p:nvPr/>
        </p:nvSpPr>
        <p:spPr>
          <a:xfrm>
            <a:off x="164107" y="1292049"/>
            <a:ext cx="92846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 w="1905"/>
                <a:solidFill>
                  <a:srgbClr val="04617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buntu" panose="020B0504030602030204" pitchFamily="34" charset="0"/>
                <a:cs typeface="Arial" panose="020B0604020202020204" pitchFamily="34" charset="0"/>
              </a:rPr>
              <a:t>Оборот организаций  Малмыжского  района за 2022 год – 2378,9млн. рублей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7AEC0017-D13B-4A0C-90C7-8679C50EA9A0}"/>
              </a:ext>
            </a:extLst>
          </p:cNvPr>
          <p:cNvSpPr txBox="1">
            <a:spLocks/>
          </p:cNvSpPr>
          <p:nvPr/>
        </p:nvSpPr>
        <p:spPr>
          <a:xfrm>
            <a:off x="8739188" y="282575"/>
            <a:ext cx="3452812" cy="31591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Ubuntu" panose="020B0504030602030204" pitchFamily="34" charset="0"/>
              </a:rPr>
              <a:t>Малмыжский район</a:t>
            </a:r>
          </a:p>
        </p:txBody>
      </p:sp>
      <p:graphicFrame>
        <p:nvGraphicFramePr>
          <p:cNvPr id="4" name="Диаграмма 15">
            <a:extLst>
              <a:ext uri="{FF2B5EF4-FFF2-40B4-BE49-F238E27FC236}">
                <a16:creationId xmlns:a16="http://schemas.microsoft.com/office/drawing/2014/main" id="{FC7D6710-6CFA-4227-9F00-C45BCA0C30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1400045"/>
              </p:ext>
            </p:extLst>
          </p:nvPr>
        </p:nvGraphicFramePr>
        <p:xfrm>
          <a:off x="479425" y="2142331"/>
          <a:ext cx="4612692" cy="4618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0482C5B5-CEC1-40D0-95C4-0FFEA5C8FEC7}"/>
              </a:ext>
            </a:extLst>
          </p:cNvPr>
          <p:cNvSpPr txBox="1"/>
          <p:nvPr/>
        </p:nvSpPr>
        <p:spPr>
          <a:xfrm>
            <a:off x="134224" y="577686"/>
            <a:ext cx="81260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 w="1905"/>
                <a:solidFill>
                  <a:srgbClr val="04617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buntu" panose="020B0504030602030204" pitchFamily="34" charset="0"/>
                <a:cs typeface="Arial" panose="020B0604020202020204" pitchFamily="34" charset="0"/>
              </a:rPr>
              <a:t>Объем отгруженных товаров собственного производства, выполненных работ и услуг собственными силами в </a:t>
            </a:r>
            <a:r>
              <a:rPr lang="en-US" sz="1600" b="1" dirty="0">
                <a:ln w="1905"/>
                <a:solidFill>
                  <a:srgbClr val="04617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buntu" panose="020B0504030602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n w="1905"/>
                <a:solidFill>
                  <a:srgbClr val="04617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buntu" panose="020B0504030602030204" pitchFamily="34" charset="0"/>
                <a:cs typeface="Arial" panose="020B0604020202020204" pitchFamily="34" charset="0"/>
              </a:rPr>
              <a:t>муниципальном образовании за 2022 год – 1497,8  млн. рублей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A414A82-6331-5A19-DCE1-C780553DBE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787580"/>
              </p:ext>
            </p:extLst>
          </p:nvPr>
        </p:nvGraphicFramePr>
        <p:xfrm>
          <a:off x="428625" y="1269191"/>
          <a:ext cx="6985048" cy="5011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92622846-660C-51AF-45BD-BA6F5ACFC9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6881552"/>
              </p:ext>
            </p:extLst>
          </p:nvPr>
        </p:nvGraphicFramePr>
        <p:xfrm>
          <a:off x="164107" y="1697546"/>
          <a:ext cx="8170986" cy="4798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DF578E9D-F74D-0E98-6562-7B2A866E2B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1844133"/>
              </p:ext>
            </p:extLst>
          </p:nvPr>
        </p:nvGraphicFramePr>
        <p:xfrm>
          <a:off x="6876962" y="854588"/>
          <a:ext cx="5221288" cy="4711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2AB9BDE5-6940-16E9-B8A3-F4A9D51B56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" y="-83686"/>
            <a:ext cx="12340775" cy="6941686"/>
          </a:xfrm>
          <a:prstGeom prst="rect">
            <a:avLst/>
          </a:prstGeom>
        </p:spPr>
      </p:pic>
      <p:sp>
        <p:nvSpPr>
          <p:cNvPr id="12296" name="Заголовок 1">
            <a:extLst>
              <a:ext uri="{FF2B5EF4-FFF2-40B4-BE49-F238E27FC236}">
                <a16:creationId xmlns:a16="http://schemas.microsoft.com/office/drawing/2014/main" id="{67DAD7C4-230D-4C1D-9063-D9DCBD6884FB}"/>
              </a:ext>
            </a:extLst>
          </p:cNvPr>
          <p:cNvSpPr txBox="1">
            <a:spLocks/>
          </p:cNvSpPr>
          <p:nvPr/>
        </p:nvSpPr>
        <p:spPr bwMode="auto">
          <a:xfrm>
            <a:off x="428625" y="188913"/>
            <a:ext cx="10515600" cy="3159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3200" b="1" dirty="0">
                <a:solidFill>
                  <a:schemeClr val="accent1">
                    <a:lumMod val="50000"/>
                  </a:schemeClr>
                </a:solidFill>
                <a:latin typeface="Ubuntu" panose="020B0504030602030204" pitchFamily="34" charset="0"/>
                <a:ea typeface="+mj-ea"/>
                <a:cs typeface="+mj-cs"/>
              </a:rPr>
              <a:t>Преимущества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122EA8CE-F001-4CEE-82BD-FCC20215ECA7}"/>
              </a:ext>
            </a:extLst>
          </p:cNvPr>
          <p:cNvSpPr txBox="1">
            <a:spLocks/>
          </p:cNvSpPr>
          <p:nvPr/>
        </p:nvSpPr>
        <p:spPr>
          <a:xfrm>
            <a:off x="8739188" y="282575"/>
            <a:ext cx="3452812" cy="31591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Ubuntu" panose="020B0504030602030204" pitchFamily="34" charset="0"/>
              </a:rPr>
              <a:t>Малмыжский район</a:t>
            </a:r>
          </a:p>
        </p:txBody>
      </p:sp>
      <p:pic>
        <p:nvPicPr>
          <p:cNvPr id="4102" name="Рисунок 8">
            <a:extLst>
              <a:ext uri="{FF2B5EF4-FFF2-40B4-BE49-F238E27FC236}">
                <a16:creationId xmlns:a16="http://schemas.microsoft.com/office/drawing/2014/main" id="{13F05F26-77C7-4DFF-AFCD-5AC4B36B1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1873363" y="3070301"/>
            <a:ext cx="2070578" cy="1552934"/>
          </a:xfrm>
          <a:prstGeom prst="hexagon">
            <a:avLst/>
          </a:prstGeom>
          <a:ln w="28575">
            <a:solidFill>
              <a:srgbClr val="126F8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4" name="Рисунок 10">
            <a:extLst>
              <a:ext uri="{FF2B5EF4-FFF2-40B4-BE49-F238E27FC236}">
                <a16:creationId xmlns:a16="http://schemas.microsoft.com/office/drawing/2014/main" id="{B6C5E0AD-1FDD-49F0-9C58-0F6B6B556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3095085" y="5024742"/>
            <a:ext cx="2540000" cy="1428750"/>
          </a:xfrm>
          <a:prstGeom prst="hexagon">
            <a:avLst/>
          </a:prstGeom>
          <a:ln w="28575">
            <a:solidFill>
              <a:srgbClr val="126F8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73DAE0-8260-485D-B8B9-631729B2AC4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/>
        </p:blipFill>
        <p:spPr>
          <a:xfrm>
            <a:off x="7347261" y="3593161"/>
            <a:ext cx="2359565" cy="1573043"/>
          </a:xfrm>
          <a:prstGeom prst="hexagon">
            <a:avLst/>
          </a:prstGeom>
          <a:ln w="28575">
            <a:solidFill>
              <a:srgbClr val="126F8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C0C0C6A-FFA9-41B8-A495-B8F64A9091C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/>
        </p:blipFill>
        <p:spPr>
          <a:xfrm>
            <a:off x="314731" y="1246729"/>
            <a:ext cx="2357246" cy="1298940"/>
          </a:xfrm>
          <a:prstGeom prst="hexagon">
            <a:avLst/>
          </a:prstGeom>
          <a:ln w="28575">
            <a:solidFill>
              <a:srgbClr val="126F8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6BF84D2-278C-4F7E-978A-7AF4EDEEEE2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/>
        </p:blipFill>
        <p:spPr>
          <a:xfrm>
            <a:off x="5932193" y="1535758"/>
            <a:ext cx="2351033" cy="1786234"/>
          </a:xfrm>
          <a:prstGeom prst="hexagon">
            <a:avLst/>
          </a:prstGeom>
          <a:ln w="28575">
            <a:solidFill>
              <a:srgbClr val="126F8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54" name="TextBox 24">
            <a:extLst>
              <a:ext uri="{FF2B5EF4-FFF2-40B4-BE49-F238E27FC236}">
                <a16:creationId xmlns:a16="http://schemas.microsoft.com/office/drawing/2014/main" id="{28BFA9AF-AB54-4860-84A1-2A9CEC00D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4638" y="1228725"/>
            <a:ext cx="23510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126F87"/>
                </a:solidFill>
                <a:latin typeface="Ubuntu" panose="020B0504030602030204" pitchFamily="34" charset="0"/>
              </a:rPr>
              <a:t>Выгодное географическое и транспортное расположение</a:t>
            </a:r>
          </a:p>
        </p:txBody>
      </p:sp>
      <p:sp>
        <p:nvSpPr>
          <p:cNvPr id="6155" name="TextBox 26">
            <a:extLst>
              <a:ext uri="{FF2B5EF4-FFF2-40B4-BE49-F238E27FC236}">
                <a16:creationId xmlns:a16="http://schemas.microsoft.com/office/drawing/2014/main" id="{F2E4F2DF-86B7-4633-8289-602224367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7043" y="2243930"/>
            <a:ext cx="3322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126F87"/>
                </a:solidFill>
                <a:latin typeface="Ubuntu" panose="020B0504030602030204" pitchFamily="34" charset="0"/>
              </a:rPr>
              <a:t>Природный потенциал</a:t>
            </a:r>
          </a:p>
        </p:txBody>
      </p:sp>
      <p:sp>
        <p:nvSpPr>
          <p:cNvPr id="6156" name="TextBox 28">
            <a:extLst>
              <a:ext uri="{FF2B5EF4-FFF2-40B4-BE49-F238E27FC236}">
                <a16:creationId xmlns:a16="http://schemas.microsoft.com/office/drawing/2014/main" id="{2661DD9C-5154-4EA6-B034-8F9C44921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8257" y="3892090"/>
            <a:ext cx="80851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126F87"/>
                </a:solidFill>
                <a:latin typeface="Ubuntu" panose="020B0504030602030204" pitchFamily="34" charset="0"/>
              </a:rPr>
              <a:t>Развитие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126F87"/>
                </a:solidFill>
                <a:latin typeface="Ubuntu" panose="020B0504030602030204" pitchFamily="34" charset="0"/>
              </a:rPr>
              <a:t>сельского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126F87"/>
                </a:solidFill>
                <a:latin typeface="Ubuntu" panose="020B0504030602030204" pitchFamily="34" charset="0"/>
              </a:rPr>
              <a:t>хозяйства</a:t>
            </a:r>
          </a:p>
        </p:txBody>
      </p:sp>
      <p:sp>
        <p:nvSpPr>
          <p:cNvPr id="6157" name="TextBox 30">
            <a:extLst>
              <a:ext uri="{FF2B5EF4-FFF2-40B4-BE49-F238E27FC236}">
                <a16:creationId xmlns:a16="http://schemas.microsoft.com/office/drawing/2014/main" id="{5D496635-F636-466F-AC9D-830E3D0C9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4650" y="3379788"/>
            <a:ext cx="25400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126F87"/>
                </a:solidFill>
                <a:latin typeface="Ubuntu" panose="020B0504030602030204" pitchFamily="34" charset="0"/>
              </a:rPr>
              <a:t>Свободные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126F87"/>
                </a:solidFill>
                <a:latin typeface="Ubuntu" panose="020B0504030602030204" pitchFamily="34" charset="0"/>
              </a:rPr>
              <a:t>инвестиционные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126F87"/>
                </a:solidFill>
                <a:latin typeface="Ubuntu" panose="020B0504030602030204" pitchFamily="34" charset="0"/>
              </a:rPr>
              <a:t>площадки</a:t>
            </a:r>
          </a:p>
        </p:txBody>
      </p:sp>
      <p:sp>
        <p:nvSpPr>
          <p:cNvPr id="6159" name="TextBox 34">
            <a:extLst>
              <a:ext uri="{FF2B5EF4-FFF2-40B4-BE49-F238E27FC236}">
                <a16:creationId xmlns:a16="http://schemas.microsoft.com/office/drawing/2014/main" id="{9387DDFD-EE2B-4031-A879-6B8B2F98D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8531" y="5658515"/>
            <a:ext cx="3063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126F87"/>
                </a:solidFill>
                <a:latin typeface="Ubuntu" panose="020B0504030602030204" pitchFamily="34" charset="0"/>
              </a:rPr>
              <a:t>Рабочие места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5C48005A-1ED3-EBE1-F0DA-6DC232740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012" y="0"/>
            <a:ext cx="12295012" cy="6915944"/>
          </a:xfrm>
          <a:prstGeom prst="rect">
            <a:avLst/>
          </a:prstGeom>
        </p:spPr>
      </p:pic>
      <p:pic>
        <p:nvPicPr>
          <p:cNvPr id="7170" name="Рисунок 7175">
            <a:extLst>
              <a:ext uri="{FF2B5EF4-FFF2-40B4-BE49-F238E27FC236}">
                <a16:creationId xmlns:a16="http://schemas.microsoft.com/office/drawing/2014/main" id="{D34C31AB-A1B0-4AB4-99F8-C7170F989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600" y="979488"/>
            <a:ext cx="1673225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Рисунок 7170">
            <a:extLst>
              <a:ext uri="{FF2B5EF4-FFF2-40B4-BE49-F238E27FC236}">
                <a16:creationId xmlns:a16="http://schemas.microsoft.com/office/drawing/2014/main" id="{64E6249A-D5B0-41ED-8F69-37BC75840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/>
        </p:blipFill>
        <p:spPr bwMode="auto">
          <a:xfrm>
            <a:off x="103017" y="5894388"/>
            <a:ext cx="132114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Рисунок 36">
            <a:extLst>
              <a:ext uri="{FF2B5EF4-FFF2-40B4-BE49-F238E27FC236}">
                <a16:creationId xmlns:a16="http://schemas.microsoft.com/office/drawing/2014/main" id="{01D26504-4159-42A2-90D2-5EB627A8E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/>
        </p:blipFill>
        <p:spPr bwMode="auto">
          <a:xfrm>
            <a:off x="1771915" y="5897563"/>
            <a:ext cx="1267882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Рисунок 7190">
            <a:extLst>
              <a:ext uri="{FF2B5EF4-FFF2-40B4-BE49-F238E27FC236}">
                <a16:creationId xmlns:a16="http://schemas.microsoft.com/office/drawing/2014/main" id="{02A61D76-0D9E-44D6-8EA0-E99743631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/>
        </p:blipFill>
        <p:spPr bwMode="auto">
          <a:xfrm>
            <a:off x="3443826" y="5897563"/>
            <a:ext cx="1235626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Рисунок 7197">
            <a:extLst>
              <a:ext uri="{FF2B5EF4-FFF2-40B4-BE49-F238E27FC236}">
                <a16:creationId xmlns:a16="http://schemas.microsoft.com/office/drawing/2014/main" id="{DF9BB5A3-562A-40EE-B766-183123B0F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/>
        </p:blipFill>
        <p:spPr bwMode="auto">
          <a:xfrm>
            <a:off x="5056823" y="5884863"/>
            <a:ext cx="1401127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Рисунок 7186">
            <a:extLst>
              <a:ext uri="{FF2B5EF4-FFF2-40B4-BE49-F238E27FC236}">
                <a16:creationId xmlns:a16="http://schemas.microsoft.com/office/drawing/2014/main" id="{ADD571D5-C96C-4D77-A14A-938C0F65F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/>
        </p:blipFill>
        <p:spPr bwMode="auto">
          <a:xfrm>
            <a:off x="6744081" y="5880817"/>
            <a:ext cx="1475613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Рисунок 35">
            <a:extLst>
              <a:ext uri="{FF2B5EF4-FFF2-40B4-BE49-F238E27FC236}">
                <a16:creationId xmlns:a16="http://schemas.microsoft.com/office/drawing/2014/main" id="{B23DFBDA-80FD-4549-B41C-6D6B02E08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/>
        </p:blipFill>
        <p:spPr bwMode="auto">
          <a:xfrm>
            <a:off x="8679833" y="5891213"/>
            <a:ext cx="1544284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Рисунок 33">
            <a:extLst>
              <a:ext uri="{FF2B5EF4-FFF2-40B4-BE49-F238E27FC236}">
                <a16:creationId xmlns:a16="http://schemas.microsoft.com/office/drawing/2014/main" id="{699A96CB-4A28-48AC-BF20-B27DCB623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/>
        </p:blipFill>
        <p:spPr bwMode="auto">
          <a:xfrm>
            <a:off x="10580996" y="5845175"/>
            <a:ext cx="1382096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Рисунок 7188">
            <a:extLst>
              <a:ext uri="{FF2B5EF4-FFF2-40B4-BE49-F238E27FC236}">
                <a16:creationId xmlns:a16="http://schemas.microsoft.com/office/drawing/2014/main" id="{DB3BD042-A2A8-4322-8690-B04E663A9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788" y="922338"/>
            <a:ext cx="1709737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Рисунок 24">
            <a:extLst>
              <a:ext uri="{FF2B5EF4-FFF2-40B4-BE49-F238E27FC236}">
                <a16:creationId xmlns:a16="http://schemas.microsoft.com/office/drawing/2014/main" id="{14B1AEA5-3A2A-4AB9-9632-F16E1AEC3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9" r="22165"/>
          <a:stretch>
            <a:fillRect/>
          </a:stretch>
        </p:blipFill>
        <p:spPr bwMode="auto">
          <a:xfrm>
            <a:off x="7169150" y="922338"/>
            <a:ext cx="1827213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Рисунок 25">
            <a:extLst>
              <a:ext uri="{FF2B5EF4-FFF2-40B4-BE49-F238E27FC236}">
                <a16:creationId xmlns:a16="http://schemas.microsoft.com/office/drawing/2014/main" id="{85728478-AD70-4D96-B615-471AB7EBD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987425"/>
            <a:ext cx="16732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Рисунок 7176">
            <a:extLst>
              <a:ext uri="{FF2B5EF4-FFF2-40B4-BE49-F238E27FC236}">
                <a16:creationId xmlns:a16="http://schemas.microsoft.com/office/drawing/2014/main" id="{841FC260-1205-47A7-A244-A2294B65F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/>
        </p:blipFill>
        <p:spPr bwMode="auto">
          <a:xfrm>
            <a:off x="3677715" y="992188"/>
            <a:ext cx="1698082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Рисунок 11">
            <a:extLst>
              <a:ext uri="{FF2B5EF4-FFF2-40B4-BE49-F238E27FC236}">
                <a16:creationId xmlns:a16="http://schemas.microsoft.com/office/drawing/2014/main" id="{70615537-EB05-440A-A340-41B67EF61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/>
        </p:blipFill>
        <p:spPr bwMode="auto">
          <a:xfrm>
            <a:off x="-87369" y="1066390"/>
            <a:ext cx="1912060" cy="107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Скругленный прямоугольник 79">
            <a:extLst>
              <a:ext uri="{FF2B5EF4-FFF2-40B4-BE49-F238E27FC236}">
                <a16:creationId xmlns:a16="http://schemas.microsoft.com/office/drawing/2014/main" id="{61A9C82E-41C0-4841-8418-A403AA41D4A6}"/>
              </a:ext>
            </a:extLst>
          </p:cNvPr>
          <p:cNvSpPr/>
          <p:nvPr/>
        </p:nvSpPr>
        <p:spPr>
          <a:xfrm>
            <a:off x="9347200" y="3540125"/>
            <a:ext cx="2208213" cy="2133600"/>
          </a:xfrm>
          <a:prstGeom prst="roundRect">
            <a:avLst>
              <a:gd name="adj" fmla="val 20176"/>
            </a:avLst>
          </a:prstGeom>
          <a:noFill/>
          <a:ln w="38100">
            <a:solidFill>
              <a:srgbClr val="0461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srgbClr val="126F87"/>
              </a:solidFill>
              <a:latin typeface="Ubuntu" panose="020B0504030602030204" pitchFamily="34" charset="0"/>
            </a:endParaRPr>
          </a:p>
        </p:txBody>
      </p:sp>
      <p:sp>
        <p:nvSpPr>
          <p:cNvPr id="79" name="Скругленный прямоугольник 78">
            <a:extLst>
              <a:ext uri="{FF2B5EF4-FFF2-40B4-BE49-F238E27FC236}">
                <a16:creationId xmlns:a16="http://schemas.microsoft.com/office/drawing/2014/main" id="{3FA4FE8A-8DE3-4EC1-9113-E645F3A4F1D1}"/>
              </a:ext>
            </a:extLst>
          </p:cNvPr>
          <p:cNvSpPr/>
          <p:nvPr/>
        </p:nvSpPr>
        <p:spPr>
          <a:xfrm>
            <a:off x="6451600" y="3544888"/>
            <a:ext cx="2101850" cy="2133600"/>
          </a:xfrm>
          <a:prstGeom prst="roundRect">
            <a:avLst>
              <a:gd name="adj" fmla="val 20176"/>
            </a:avLst>
          </a:prstGeom>
          <a:noFill/>
          <a:ln w="38100">
            <a:solidFill>
              <a:srgbClr val="0461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srgbClr val="126F87"/>
              </a:solidFill>
              <a:latin typeface="Ubuntu" panose="020B0504030602030204" pitchFamily="34" charset="0"/>
            </a:endParaRPr>
          </a:p>
        </p:txBody>
      </p:sp>
      <p:sp>
        <p:nvSpPr>
          <p:cNvPr id="78" name="Скругленный прямоугольник 77">
            <a:extLst>
              <a:ext uri="{FF2B5EF4-FFF2-40B4-BE49-F238E27FC236}">
                <a16:creationId xmlns:a16="http://schemas.microsoft.com/office/drawing/2014/main" id="{441A2C75-8259-4847-8F84-AB05AF96B1BC}"/>
              </a:ext>
            </a:extLst>
          </p:cNvPr>
          <p:cNvSpPr/>
          <p:nvPr/>
        </p:nvSpPr>
        <p:spPr>
          <a:xfrm>
            <a:off x="3554413" y="3548063"/>
            <a:ext cx="2101850" cy="2133600"/>
          </a:xfrm>
          <a:prstGeom prst="roundRect">
            <a:avLst>
              <a:gd name="adj" fmla="val 20176"/>
            </a:avLst>
          </a:prstGeom>
          <a:noFill/>
          <a:ln w="38100">
            <a:solidFill>
              <a:srgbClr val="0461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srgbClr val="126F87"/>
              </a:solidFill>
              <a:latin typeface="Ubuntu" panose="020B0504030602030204" pitchFamily="34" charset="0"/>
            </a:endParaRPr>
          </a:p>
        </p:txBody>
      </p:sp>
      <p:sp>
        <p:nvSpPr>
          <p:cNvPr id="72" name="Скругленный прямоугольник 71">
            <a:extLst>
              <a:ext uri="{FF2B5EF4-FFF2-40B4-BE49-F238E27FC236}">
                <a16:creationId xmlns:a16="http://schemas.microsoft.com/office/drawing/2014/main" id="{47915FCC-8AFB-4465-9076-A3511CF0D2A2}"/>
              </a:ext>
            </a:extLst>
          </p:cNvPr>
          <p:cNvSpPr/>
          <p:nvPr/>
        </p:nvSpPr>
        <p:spPr>
          <a:xfrm>
            <a:off x="776288" y="2354263"/>
            <a:ext cx="1985962" cy="898525"/>
          </a:xfrm>
          <a:prstGeom prst="roundRect">
            <a:avLst>
              <a:gd name="adj" fmla="val 20176"/>
            </a:avLst>
          </a:prstGeom>
          <a:noFill/>
          <a:ln w="38100">
            <a:solidFill>
              <a:srgbClr val="0461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" name="Скругленный прямоугольник 70">
            <a:extLst>
              <a:ext uri="{FF2B5EF4-FFF2-40B4-BE49-F238E27FC236}">
                <a16:creationId xmlns:a16="http://schemas.microsoft.com/office/drawing/2014/main" id="{970C7CA2-DB04-46A3-84BB-FDD414A18122}"/>
              </a:ext>
            </a:extLst>
          </p:cNvPr>
          <p:cNvSpPr/>
          <p:nvPr/>
        </p:nvSpPr>
        <p:spPr>
          <a:xfrm>
            <a:off x="3665538" y="2354263"/>
            <a:ext cx="1987550" cy="898525"/>
          </a:xfrm>
          <a:prstGeom prst="roundRect">
            <a:avLst>
              <a:gd name="adj" fmla="val 20176"/>
            </a:avLst>
          </a:prstGeom>
          <a:noFill/>
          <a:ln w="38100">
            <a:solidFill>
              <a:srgbClr val="0461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0" name="Скругленный прямоугольник 69">
            <a:extLst>
              <a:ext uri="{FF2B5EF4-FFF2-40B4-BE49-F238E27FC236}">
                <a16:creationId xmlns:a16="http://schemas.microsoft.com/office/drawing/2014/main" id="{4AC9C6B9-41E3-4C82-8898-F2065B85759B}"/>
              </a:ext>
            </a:extLst>
          </p:cNvPr>
          <p:cNvSpPr/>
          <p:nvPr/>
        </p:nvSpPr>
        <p:spPr>
          <a:xfrm>
            <a:off x="6488113" y="2359025"/>
            <a:ext cx="1987550" cy="898525"/>
          </a:xfrm>
          <a:prstGeom prst="roundRect">
            <a:avLst>
              <a:gd name="adj" fmla="val 20176"/>
            </a:avLst>
          </a:prstGeom>
          <a:noFill/>
          <a:ln w="38100">
            <a:solidFill>
              <a:srgbClr val="0461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96" name="Заголовок 1">
            <a:extLst>
              <a:ext uri="{FF2B5EF4-FFF2-40B4-BE49-F238E27FC236}">
                <a16:creationId xmlns:a16="http://schemas.microsoft.com/office/drawing/2014/main" id="{2C6551CD-A3CC-47C3-874A-12F16EEC2DD8}"/>
              </a:ext>
            </a:extLst>
          </p:cNvPr>
          <p:cNvSpPr txBox="1">
            <a:spLocks/>
          </p:cNvSpPr>
          <p:nvPr/>
        </p:nvSpPr>
        <p:spPr bwMode="auto">
          <a:xfrm>
            <a:off x="192088" y="187325"/>
            <a:ext cx="10515600" cy="31591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3200" b="1" dirty="0">
                <a:solidFill>
                  <a:schemeClr val="accent1">
                    <a:lumMod val="50000"/>
                  </a:schemeClr>
                </a:solidFill>
                <a:latin typeface="Ubuntu" panose="020B0504030602030204" pitchFamily="34" charset="0"/>
                <a:ea typeface="+mj-ea"/>
                <a:cs typeface="+mj-cs"/>
              </a:rPr>
              <a:t>Инфраструктура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CE3C69-9800-465F-9AD8-398259C6298E}"/>
              </a:ext>
            </a:extLst>
          </p:cNvPr>
          <p:cNvSpPr txBox="1"/>
          <p:nvPr/>
        </p:nvSpPr>
        <p:spPr>
          <a:xfrm>
            <a:off x="812800" y="2595563"/>
            <a:ext cx="19494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126F87"/>
                </a:solidFill>
                <a:latin typeface="Ubuntu" panose="020B0504030602030204" pitchFamily="34" charset="0"/>
                <a:ea typeface="+mj-ea"/>
                <a:cs typeface="+mj-cs"/>
              </a:rPr>
              <a:t>социальная</a:t>
            </a:r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0923CBD0-B1B1-4466-AC55-A255C72A2EC4}"/>
              </a:ext>
            </a:extLst>
          </p:cNvPr>
          <p:cNvSpPr/>
          <p:nvPr/>
        </p:nvSpPr>
        <p:spPr>
          <a:xfrm>
            <a:off x="701675" y="3541713"/>
            <a:ext cx="2101850" cy="2133600"/>
          </a:xfrm>
          <a:prstGeom prst="roundRect">
            <a:avLst>
              <a:gd name="adj" fmla="val 20176"/>
            </a:avLst>
          </a:prstGeom>
          <a:noFill/>
          <a:ln w="38100">
            <a:solidFill>
              <a:srgbClr val="0461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srgbClr val="126F87"/>
              </a:solidFill>
              <a:latin typeface="Ubuntu" panose="020B0504030602030204" pitchFamily="34" charset="0"/>
            </a:endParaRPr>
          </a:p>
        </p:txBody>
      </p:sp>
      <p:sp>
        <p:nvSpPr>
          <p:cNvPr id="7193" name="TextBox 11">
            <a:extLst>
              <a:ext uri="{FF2B5EF4-FFF2-40B4-BE49-F238E27FC236}">
                <a16:creationId xmlns:a16="http://schemas.microsoft.com/office/drawing/2014/main" id="{860D0B8A-F943-4C61-B073-CA72B27E4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592513"/>
            <a:ext cx="21177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детские сады</a:t>
            </a:r>
          </a:p>
        </p:txBody>
      </p:sp>
      <p:sp>
        <p:nvSpPr>
          <p:cNvPr id="7194" name="TextBox 10">
            <a:extLst>
              <a:ext uri="{FF2B5EF4-FFF2-40B4-BE49-F238E27FC236}">
                <a16:creationId xmlns:a16="http://schemas.microsoft.com/office/drawing/2014/main" id="{276AE288-51CA-4FD1-B3C7-1894E1082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830638"/>
            <a:ext cx="2117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школы</a:t>
            </a:r>
          </a:p>
        </p:txBody>
      </p:sp>
      <p:sp>
        <p:nvSpPr>
          <p:cNvPr id="7195" name="TextBox 9">
            <a:extLst>
              <a:ext uri="{FF2B5EF4-FFF2-40B4-BE49-F238E27FC236}">
                <a16:creationId xmlns:a16="http://schemas.microsoft.com/office/drawing/2014/main" id="{0EA4D3C3-EB95-4AA8-AB1B-F9A46595D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63" y="4078288"/>
            <a:ext cx="2101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больницы</a:t>
            </a:r>
          </a:p>
        </p:txBody>
      </p:sp>
      <p:sp>
        <p:nvSpPr>
          <p:cNvPr id="7196" name="TextBox 12">
            <a:extLst>
              <a:ext uri="{FF2B5EF4-FFF2-40B4-BE49-F238E27FC236}">
                <a16:creationId xmlns:a16="http://schemas.microsoft.com/office/drawing/2014/main" id="{9C3D87BD-0EC7-4E87-947A-04311672F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75" y="4319588"/>
            <a:ext cx="21018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библиотеки</a:t>
            </a:r>
          </a:p>
        </p:txBody>
      </p:sp>
      <p:sp>
        <p:nvSpPr>
          <p:cNvPr id="7197" name="TextBox 15">
            <a:extLst>
              <a:ext uri="{FF2B5EF4-FFF2-40B4-BE49-F238E27FC236}">
                <a16:creationId xmlns:a16="http://schemas.microsoft.com/office/drawing/2014/main" id="{DE037279-2A15-4566-B4C2-7C0D4D074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4556125"/>
            <a:ext cx="2101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объекты спорта</a:t>
            </a:r>
          </a:p>
        </p:txBody>
      </p:sp>
      <p:sp>
        <p:nvSpPr>
          <p:cNvPr id="7198" name="TextBox 13">
            <a:extLst>
              <a:ext uri="{FF2B5EF4-FFF2-40B4-BE49-F238E27FC236}">
                <a16:creationId xmlns:a16="http://schemas.microsoft.com/office/drawing/2014/main" id="{684C6A33-3794-46D9-8B5A-4B6ECA491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388" y="4791075"/>
            <a:ext cx="21018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учреждения культуры</a:t>
            </a:r>
          </a:p>
        </p:txBody>
      </p:sp>
      <p:sp>
        <p:nvSpPr>
          <p:cNvPr id="7199" name="TextBox 14">
            <a:extLst>
              <a:ext uri="{FF2B5EF4-FFF2-40B4-BE49-F238E27FC236}">
                <a16:creationId xmlns:a16="http://schemas.microsoft.com/office/drawing/2014/main" id="{48869CFB-B6C9-47B5-A8BF-7BFD7236E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043488"/>
            <a:ext cx="21066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доп.</a:t>
            </a:r>
            <a:r>
              <a:rPr lang="ru-RU" altLang="ru-RU" sz="1200">
                <a:solidFill>
                  <a:srgbClr val="126F87"/>
                </a:solidFill>
                <a:latin typeface="Ubuntu" panose="020B0504030602030204" pitchFamily="34" charset="0"/>
              </a:rPr>
              <a:t> </a:t>
            </a:r>
            <a:r>
              <a:rPr lang="ru-RU" altLang="ru-RU" sz="1200" b="1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образование </a:t>
            </a:r>
          </a:p>
        </p:txBody>
      </p:sp>
      <p:sp>
        <p:nvSpPr>
          <p:cNvPr id="7200" name="TextBox 16">
            <a:extLst>
              <a:ext uri="{FF2B5EF4-FFF2-40B4-BE49-F238E27FC236}">
                <a16:creationId xmlns:a16="http://schemas.microsoft.com/office/drawing/2014/main" id="{063C14CD-94A5-444C-BB7D-11A615A25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13" y="5265738"/>
            <a:ext cx="20812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социальная поддержка</a:t>
            </a: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BB7E28D0-307F-4CE1-A899-EF0B235E6D47}"/>
              </a:ext>
            </a:extLst>
          </p:cNvPr>
          <p:cNvCxnSpPr>
            <a:cxnSpLocks/>
            <a:stCxn id="27" idx="0"/>
            <a:endCxn id="27" idx="0"/>
          </p:cNvCxnSpPr>
          <p:nvPr/>
        </p:nvCxnSpPr>
        <p:spPr>
          <a:xfrm>
            <a:off x="1752600" y="354171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7831EC9E-1FE2-47C4-B481-C253DDF2C33F}"/>
              </a:ext>
            </a:extLst>
          </p:cNvPr>
          <p:cNvCxnSpPr/>
          <p:nvPr/>
        </p:nvCxnSpPr>
        <p:spPr>
          <a:xfrm rot="5400000" flipH="1" flipV="1">
            <a:off x="1631156" y="3388519"/>
            <a:ext cx="246063" cy="3175"/>
          </a:xfrm>
          <a:prstGeom prst="line">
            <a:avLst/>
          </a:prstGeom>
          <a:ln w="38100">
            <a:solidFill>
              <a:srgbClr val="0461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E912F8C-A50D-4EC6-A759-1DD2569FCB12}"/>
              </a:ext>
            </a:extLst>
          </p:cNvPr>
          <p:cNvSpPr txBox="1"/>
          <p:nvPr/>
        </p:nvSpPr>
        <p:spPr>
          <a:xfrm>
            <a:off x="3665538" y="2590800"/>
            <a:ext cx="19700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126F87"/>
                </a:solidFill>
                <a:latin typeface="Ubuntu" panose="020B0504030602030204" pitchFamily="34" charset="0"/>
                <a:ea typeface="+mj-ea"/>
                <a:cs typeface="+mj-cs"/>
              </a:rPr>
              <a:t>транспортная</a:t>
            </a:r>
          </a:p>
        </p:txBody>
      </p: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39F1F964-3FE3-4113-9509-15CC29CEDFF0}"/>
              </a:ext>
            </a:extLst>
          </p:cNvPr>
          <p:cNvCxnSpPr/>
          <p:nvPr/>
        </p:nvCxnSpPr>
        <p:spPr>
          <a:xfrm rot="5400000" flipH="1" flipV="1">
            <a:off x="4515644" y="3393281"/>
            <a:ext cx="247650" cy="1588"/>
          </a:xfrm>
          <a:prstGeom prst="line">
            <a:avLst/>
          </a:prstGeom>
          <a:ln w="38100">
            <a:solidFill>
              <a:srgbClr val="0461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904F34FB-00B8-466C-AB53-625C71C498B7}"/>
              </a:ext>
            </a:extLst>
          </p:cNvPr>
          <p:cNvSpPr txBox="1"/>
          <p:nvPr/>
        </p:nvSpPr>
        <p:spPr>
          <a:xfrm>
            <a:off x="6503988" y="2595563"/>
            <a:ext cx="19716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126F87"/>
                </a:solidFill>
                <a:latin typeface="Ubuntu" panose="020B0504030602030204" pitchFamily="34" charset="0"/>
                <a:ea typeface="+mj-ea"/>
                <a:cs typeface="+mj-cs"/>
              </a:rPr>
              <a:t>инженерная</a:t>
            </a:r>
          </a:p>
        </p:txBody>
      </p:sp>
      <p:sp>
        <p:nvSpPr>
          <p:cNvPr id="7206" name="TextBox 51">
            <a:extLst>
              <a:ext uri="{FF2B5EF4-FFF2-40B4-BE49-F238E27FC236}">
                <a16:creationId xmlns:a16="http://schemas.microsoft.com/office/drawing/2014/main" id="{02E5B9AC-DC9E-4B7B-9C88-849683197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1600" y="3695700"/>
            <a:ext cx="2101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энергосети</a:t>
            </a:r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E91FB134-EC84-47B8-BFE1-DCEDD98B3442}"/>
              </a:ext>
            </a:extLst>
          </p:cNvPr>
          <p:cNvCxnSpPr/>
          <p:nvPr/>
        </p:nvCxnSpPr>
        <p:spPr>
          <a:xfrm rot="5400000" flipH="1" flipV="1">
            <a:off x="7359651" y="3406775"/>
            <a:ext cx="247650" cy="3175"/>
          </a:xfrm>
          <a:prstGeom prst="line">
            <a:avLst/>
          </a:prstGeom>
          <a:ln w="38100">
            <a:solidFill>
              <a:srgbClr val="0461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08" name="TextBox 53">
            <a:extLst>
              <a:ext uri="{FF2B5EF4-FFF2-40B4-BE49-F238E27FC236}">
                <a16:creationId xmlns:a16="http://schemas.microsoft.com/office/drawing/2014/main" id="{7BE51D3C-0724-422D-9840-C660F44E8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1600" y="4056063"/>
            <a:ext cx="2101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водоснабжение</a:t>
            </a:r>
          </a:p>
        </p:txBody>
      </p:sp>
      <p:sp>
        <p:nvSpPr>
          <p:cNvPr id="7209" name="TextBox 54">
            <a:extLst>
              <a:ext uri="{FF2B5EF4-FFF2-40B4-BE49-F238E27FC236}">
                <a16:creationId xmlns:a16="http://schemas.microsoft.com/office/drawing/2014/main" id="{8300200C-4C1C-4BBA-87DB-23ACFED87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3188" y="4432300"/>
            <a:ext cx="21002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теплоснабжение</a:t>
            </a:r>
          </a:p>
        </p:txBody>
      </p:sp>
      <p:sp>
        <p:nvSpPr>
          <p:cNvPr id="58" name="Скругленный прямоугольник 57">
            <a:extLst>
              <a:ext uri="{FF2B5EF4-FFF2-40B4-BE49-F238E27FC236}">
                <a16:creationId xmlns:a16="http://schemas.microsoft.com/office/drawing/2014/main" id="{DB255161-D8C1-42D8-B8D3-2BD0F2AF38A7}"/>
              </a:ext>
            </a:extLst>
          </p:cNvPr>
          <p:cNvSpPr/>
          <p:nvPr/>
        </p:nvSpPr>
        <p:spPr>
          <a:xfrm>
            <a:off x="9347200" y="2365375"/>
            <a:ext cx="2225675" cy="898525"/>
          </a:xfrm>
          <a:prstGeom prst="roundRect">
            <a:avLst>
              <a:gd name="adj" fmla="val 20176"/>
            </a:avLst>
          </a:prstGeom>
          <a:noFill/>
          <a:ln w="38100">
            <a:solidFill>
              <a:srgbClr val="0461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5F5DBE1-5832-478D-9F41-2B39DA61B941}"/>
              </a:ext>
            </a:extLst>
          </p:cNvPr>
          <p:cNvSpPr txBox="1"/>
          <p:nvPr/>
        </p:nvSpPr>
        <p:spPr>
          <a:xfrm>
            <a:off x="9266238" y="2589213"/>
            <a:ext cx="24193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126F87"/>
                </a:solidFill>
                <a:latin typeface="Ubuntu" panose="020B0504030602030204" pitchFamily="34" charset="0"/>
                <a:ea typeface="+mj-ea"/>
                <a:cs typeface="+mj-cs"/>
              </a:rPr>
              <a:t>информационная</a:t>
            </a:r>
          </a:p>
        </p:txBody>
      </p:sp>
      <p:sp>
        <p:nvSpPr>
          <p:cNvPr id="7213" name="TextBox 60">
            <a:extLst>
              <a:ext uri="{FF2B5EF4-FFF2-40B4-BE49-F238E27FC236}">
                <a16:creationId xmlns:a16="http://schemas.microsoft.com/office/drawing/2014/main" id="{D65D2D26-2B29-41BC-B774-8C05B0454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7838" y="3689350"/>
            <a:ext cx="2185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почтовая связь</a:t>
            </a:r>
          </a:p>
        </p:txBody>
      </p: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49606A7B-3E1E-44CB-9391-DEAA3F094171}"/>
              </a:ext>
            </a:extLst>
          </p:cNvPr>
          <p:cNvCxnSpPr/>
          <p:nvPr/>
        </p:nvCxnSpPr>
        <p:spPr>
          <a:xfrm rot="16200000" flipV="1">
            <a:off x="10278268" y="3396457"/>
            <a:ext cx="246063" cy="6350"/>
          </a:xfrm>
          <a:prstGeom prst="line">
            <a:avLst/>
          </a:prstGeom>
          <a:ln w="38100">
            <a:solidFill>
              <a:srgbClr val="0461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15" name="TextBox 62">
            <a:extLst>
              <a:ext uri="{FF2B5EF4-FFF2-40B4-BE49-F238E27FC236}">
                <a16:creationId xmlns:a16="http://schemas.microsoft.com/office/drawing/2014/main" id="{925F25A9-2140-4589-9A0B-BF72842AC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4025" y="4062413"/>
            <a:ext cx="2209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телефон</a:t>
            </a:r>
          </a:p>
        </p:txBody>
      </p:sp>
      <p:sp>
        <p:nvSpPr>
          <p:cNvPr id="7216" name="TextBox 63">
            <a:extLst>
              <a:ext uri="{FF2B5EF4-FFF2-40B4-BE49-F238E27FC236}">
                <a16:creationId xmlns:a16="http://schemas.microsoft.com/office/drawing/2014/main" id="{29708449-AD3B-4D8C-880B-BA4253C4A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5613" y="4467225"/>
            <a:ext cx="22082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сотовая связь</a:t>
            </a:r>
          </a:p>
        </p:txBody>
      </p:sp>
      <p:sp>
        <p:nvSpPr>
          <p:cNvPr id="7217" name="TextBox 64">
            <a:extLst>
              <a:ext uri="{FF2B5EF4-FFF2-40B4-BE49-F238E27FC236}">
                <a16:creationId xmlns:a16="http://schemas.microsoft.com/office/drawing/2014/main" id="{95B1F070-4DE0-4299-AB04-CDC31978A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9425" y="4856163"/>
            <a:ext cx="2185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интернет</a:t>
            </a:r>
          </a:p>
        </p:txBody>
      </p:sp>
      <p:sp>
        <p:nvSpPr>
          <p:cNvPr id="7218" name="TextBox 65">
            <a:extLst>
              <a:ext uri="{FF2B5EF4-FFF2-40B4-BE49-F238E27FC236}">
                <a16:creationId xmlns:a16="http://schemas.microsoft.com/office/drawing/2014/main" id="{03C5EC59-3BA9-4052-B8EA-3BA5F07E5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7838" y="5197475"/>
            <a:ext cx="2187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СМИ</a:t>
            </a:r>
          </a:p>
        </p:txBody>
      </p:sp>
      <p:sp>
        <p:nvSpPr>
          <p:cNvPr id="7219" name="TextBox 66">
            <a:extLst>
              <a:ext uri="{FF2B5EF4-FFF2-40B4-BE49-F238E27FC236}">
                <a16:creationId xmlns:a16="http://schemas.microsoft.com/office/drawing/2014/main" id="{7F3DB049-9569-482D-AA0D-29F0F218D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950" y="4829175"/>
            <a:ext cx="21034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водоотведение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200" b="1" dirty="0">
              <a:solidFill>
                <a:srgbClr val="126F87"/>
              </a:solidFill>
              <a:latin typeface="Ubuntu" panose="020B0504030602030204" pitchFamily="34" charset="0"/>
              <a:sym typeface="PFBeauSansPro-Regular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газоснабжение</a:t>
            </a:r>
          </a:p>
        </p:txBody>
      </p:sp>
      <p:sp>
        <p:nvSpPr>
          <p:cNvPr id="7220" name="TextBox 80">
            <a:extLst>
              <a:ext uri="{FF2B5EF4-FFF2-40B4-BE49-F238E27FC236}">
                <a16:creationId xmlns:a16="http://schemas.microsoft.com/office/drawing/2014/main" id="{E3933434-5C8B-4FA4-A995-EE1710711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9813" y="4164013"/>
            <a:ext cx="20843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Региональные трассы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«Казань-Пермь», «</a:t>
            </a:r>
            <a:r>
              <a:rPr lang="ru-RU" altLang="ru-RU" sz="1200" b="1" dirty="0" err="1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Киров-Малмыж-Вятские</a:t>
            </a:r>
            <a:r>
              <a:rPr lang="ru-RU" altLang="ru-RU" sz="1200" b="1" dirty="0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 Поляны»</a:t>
            </a:r>
          </a:p>
        </p:txBody>
      </p:sp>
      <p:sp>
        <p:nvSpPr>
          <p:cNvPr id="69" name="Заголовок 1">
            <a:extLst>
              <a:ext uri="{FF2B5EF4-FFF2-40B4-BE49-F238E27FC236}">
                <a16:creationId xmlns:a16="http://schemas.microsoft.com/office/drawing/2014/main" id="{CDCE6B70-6A57-4FF9-B670-69351D14BD73}"/>
              </a:ext>
            </a:extLst>
          </p:cNvPr>
          <p:cNvSpPr txBox="1">
            <a:spLocks/>
          </p:cNvSpPr>
          <p:nvPr/>
        </p:nvSpPr>
        <p:spPr>
          <a:xfrm>
            <a:off x="8739188" y="282575"/>
            <a:ext cx="3452812" cy="31591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Ubuntu" panose="020B0504030602030204" pitchFamily="34" charset="0"/>
              </a:rPr>
              <a:t>Малмыжский район</a:t>
            </a:r>
          </a:p>
        </p:txBody>
      </p: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94A44219-C0BA-47BA-8BAD-88F4C227CEB5}"/>
              </a:ext>
            </a:extLst>
          </p:cNvPr>
          <p:cNvCxnSpPr/>
          <p:nvPr/>
        </p:nvCxnSpPr>
        <p:spPr>
          <a:xfrm flipV="1">
            <a:off x="-9525" y="2135188"/>
            <a:ext cx="12192000" cy="44450"/>
          </a:xfrm>
          <a:prstGeom prst="line">
            <a:avLst/>
          </a:prstGeom>
          <a:ln w="76200">
            <a:solidFill>
              <a:srgbClr val="126F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id="{228984E0-F8DC-49C9-943B-1B2E38F5C669}"/>
              </a:ext>
            </a:extLst>
          </p:cNvPr>
          <p:cNvCxnSpPr/>
          <p:nvPr/>
        </p:nvCxnSpPr>
        <p:spPr>
          <a:xfrm flipV="1">
            <a:off x="-14288" y="5827713"/>
            <a:ext cx="12192001" cy="44450"/>
          </a:xfrm>
          <a:prstGeom prst="line">
            <a:avLst/>
          </a:prstGeom>
          <a:ln w="76200">
            <a:solidFill>
              <a:srgbClr val="126F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24" name="Рисунок 7196">
            <a:extLst>
              <a:ext uri="{FF2B5EF4-FFF2-40B4-BE49-F238E27FC236}">
                <a16:creationId xmlns:a16="http://schemas.microsoft.com/office/drawing/2014/main" id="{B465D697-CEF8-4675-A372-B437F43D0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2231688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6C41739-D13D-4C6D-A986-25A09AE60606}"/>
              </a:ext>
            </a:extLst>
          </p:cNvPr>
          <p:cNvCxnSpPr>
            <a:cxnSpLocks/>
          </p:cNvCxnSpPr>
          <p:nvPr/>
        </p:nvCxnSpPr>
        <p:spPr>
          <a:xfrm flipV="1">
            <a:off x="0" y="935038"/>
            <a:ext cx="12192000" cy="44450"/>
          </a:xfrm>
          <a:prstGeom prst="line">
            <a:avLst/>
          </a:prstGeom>
          <a:ln w="76200">
            <a:solidFill>
              <a:srgbClr val="126F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8" name="Рисунок 22">
            <a:extLst>
              <a:ext uri="{FF2B5EF4-FFF2-40B4-BE49-F238E27FC236}">
                <a16:creationId xmlns:a16="http://schemas.microsoft.com/office/drawing/2014/main" id="{F6D3F1C9-4B57-4CC9-8529-4176134BA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/>
        </p:blipFill>
        <p:spPr bwMode="auto">
          <a:xfrm>
            <a:off x="1752600" y="1001712"/>
            <a:ext cx="1803537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170D8582-C806-D1AA-D4F0-0D7BAAE8D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296" name="Заголовок 1">
            <a:extLst>
              <a:ext uri="{FF2B5EF4-FFF2-40B4-BE49-F238E27FC236}">
                <a16:creationId xmlns:a16="http://schemas.microsoft.com/office/drawing/2014/main" id="{440651AF-A8BB-4505-9766-207E75396D23}"/>
              </a:ext>
            </a:extLst>
          </p:cNvPr>
          <p:cNvSpPr txBox="1">
            <a:spLocks/>
          </p:cNvSpPr>
          <p:nvPr/>
        </p:nvSpPr>
        <p:spPr bwMode="auto">
          <a:xfrm>
            <a:off x="428625" y="188913"/>
            <a:ext cx="10515600" cy="3159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3200" b="1" dirty="0">
                <a:solidFill>
                  <a:schemeClr val="accent1">
                    <a:lumMod val="50000"/>
                  </a:schemeClr>
                </a:solidFill>
                <a:latin typeface="Ubuntu" panose="020B0504030602030204" pitchFamily="34" charset="0"/>
                <a:ea typeface="+mj-ea"/>
                <a:cs typeface="+mj-cs"/>
              </a:rPr>
              <a:t>Кадровый потенциал</a:t>
            </a: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95F78B5E-F3EB-5C04-1085-3BE5831DC624}"/>
              </a:ext>
            </a:extLst>
          </p:cNvPr>
          <p:cNvSpPr/>
          <p:nvPr/>
        </p:nvSpPr>
        <p:spPr>
          <a:xfrm>
            <a:off x="600987" y="711583"/>
            <a:ext cx="612536" cy="643801"/>
          </a:xfrm>
          <a:custGeom>
            <a:avLst/>
            <a:gdLst>
              <a:gd name="connsiteX0" fmla="*/ 0 w 643800"/>
              <a:gd name="connsiteY0" fmla="*/ 306268 h 612535"/>
              <a:gd name="connsiteX1" fmla="*/ 153134 w 643800"/>
              <a:gd name="connsiteY1" fmla="*/ 0 h 612535"/>
              <a:gd name="connsiteX2" fmla="*/ 490666 w 643800"/>
              <a:gd name="connsiteY2" fmla="*/ 0 h 612535"/>
              <a:gd name="connsiteX3" fmla="*/ 643800 w 643800"/>
              <a:gd name="connsiteY3" fmla="*/ 306268 h 612535"/>
              <a:gd name="connsiteX4" fmla="*/ 490666 w 643800"/>
              <a:gd name="connsiteY4" fmla="*/ 612535 h 612535"/>
              <a:gd name="connsiteX5" fmla="*/ 153134 w 643800"/>
              <a:gd name="connsiteY5" fmla="*/ 612535 h 612535"/>
              <a:gd name="connsiteX6" fmla="*/ 0 w 643800"/>
              <a:gd name="connsiteY6" fmla="*/ 306268 h 61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3800" h="612535">
                <a:moveTo>
                  <a:pt x="321899" y="0"/>
                </a:moveTo>
                <a:lnTo>
                  <a:pt x="643799" y="145698"/>
                </a:lnTo>
                <a:lnTo>
                  <a:pt x="643799" y="466837"/>
                </a:lnTo>
                <a:lnTo>
                  <a:pt x="321899" y="612535"/>
                </a:lnTo>
                <a:lnTo>
                  <a:pt x="1" y="466837"/>
                </a:lnTo>
                <a:lnTo>
                  <a:pt x="1" y="145698"/>
                </a:lnTo>
                <a:lnTo>
                  <a:pt x="321899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2310" tIns="117396" rIns="112311" bIns="117395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000" b="1" kern="1200" dirty="0"/>
              <a:t>8</a:t>
            </a: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DA67ED8C-9D7B-C059-FF38-5F504235CB58}"/>
              </a:ext>
            </a:extLst>
          </p:cNvPr>
          <p:cNvSpPr/>
          <p:nvPr/>
        </p:nvSpPr>
        <p:spPr>
          <a:xfrm>
            <a:off x="1352841" y="689497"/>
            <a:ext cx="4871742" cy="559779"/>
          </a:xfrm>
          <a:custGeom>
            <a:avLst/>
            <a:gdLst>
              <a:gd name="connsiteX0" fmla="*/ 93298 w 559779"/>
              <a:gd name="connsiteY0" fmla="*/ 0 h 4551507"/>
              <a:gd name="connsiteX1" fmla="*/ 466481 w 559779"/>
              <a:gd name="connsiteY1" fmla="*/ 0 h 4551507"/>
              <a:gd name="connsiteX2" fmla="*/ 559779 w 559779"/>
              <a:gd name="connsiteY2" fmla="*/ 93298 h 4551507"/>
              <a:gd name="connsiteX3" fmla="*/ 559779 w 559779"/>
              <a:gd name="connsiteY3" fmla="*/ 4551507 h 4551507"/>
              <a:gd name="connsiteX4" fmla="*/ 559779 w 559779"/>
              <a:gd name="connsiteY4" fmla="*/ 4551507 h 4551507"/>
              <a:gd name="connsiteX5" fmla="*/ 0 w 559779"/>
              <a:gd name="connsiteY5" fmla="*/ 4551507 h 4551507"/>
              <a:gd name="connsiteX6" fmla="*/ 0 w 559779"/>
              <a:gd name="connsiteY6" fmla="*/ 4551507 h 4551507"/>
              <a:gd name="connsiteX7" fmla="*/ 0 w 559779"/>
              <a:gd name="connsiteY7" fmla="*/ 93298 h 4551507"/>
              <a:gd name="connsiteX8" fmla="*/ 93298 w 559779"/>
              <a:gd name="connsiteY8" fmla="*/ 0 h 455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9779" h="4551507">
                <a:moveTo>
                  <a:pt x="559779" y="758597"/>
                </a:moveTo>
                <a:lnTo>
                  <a:pt x="559779" y="3792910"/>
                </a:lnTo>
                <a:cubicBezTo>
                  <a:pt x="559779" y="4211871"/>
                  <a:pt x="554642" y="4551507"/>
                  <a:pt x="548305" y="4551507"/>
                </a:cubicBezTo>
                <a:lnTo>
                  <a:pt x="0" y="4551507"/>
                </a:lnTo>
                <a:lnTo>
                  <a:pt x="0" y="4551507"/>
                </a:lnTo>
                <a:lnTo>
                  <a:pt x="0" y="0"/>
                </a:lnTo>
                <a:lnTo>
                  <a:pt x="0" y="0"/>
                </a:lnTo>
                <a:lnTo>
                  <a:pt x="548305" y="0"/>
                </a:lnTo>
                <a:cubicBezTo>
                  <a:pt x="554642" y="0"/>
                  <a:pt x="559779" y="339636"/>
                  <a:pt x="559779" y="758597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37486" rIns="37486" bIns="37486" numCol="1" spcCol="1270" anchor="ctr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ru-RU" sz="1400" b="1" kern="1200" dirty="0">
                <a:solidFill>
                  <a:srgbClr val="126F87"/>
                </a:solidFill>
                <a:latin typeface="Ubuntu" panose="020B0504030602030204" pitchFamily="34" charset="0"/>
              </a:rPr>
              <a:t>дошкольных образовательных организаций</a:t>
            </a:r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27A799B3-DCE8-22DC-503F-C0F5FCD46103}"/>
              </a:ext>
            </a:extLst>
          </p:cNvPr>
          <p:cNvSpPr/>
          <p:nvPr/>
        </p:nvSpPr>
        <p:spPr>
          <a:xfrm>
            <a:off x="586528" y="1945196"/>
            <a:ext cx="641453" cy="676263"/>
          </a:xfrm>
          <a:custGeom>
            <a:avLst/>
            <a:gdLst>
              <a:gd name="connsiteX0" fmla="*/ 0 w 594660"/>
              <a:gd name="connsiteY0" fmla="*/ 278554 h 557107"/>
              <a:gd name="connsiteX1" fmla="*/ 139277 w 594660"/>
              <a:gd name="connsiteY1" fmla="*/ 0 h 557107"/>
              <a:gd name="connsiteX2" fmla="*/ 455383 w 594660"/>
              <a:gd name="connsiteY2" fmla="*/ 0 h 557107"/>
              <a:gd name="connsiteX3" fmla="*/ 594660 w 594660"/>
              <a:gd name="connsiteY3" fmla="*/ 278554 h 557107"/>
              <a:gd name="connsiteX4" fmla="*/ 455383 w 594660"/>
              <a:gd name="connsiteY4" fmla="*/ 557107 h 557107"/>
              <a:gd name="connsiteX5" fmla="*/ 139277 w 594660"/>
              <a:gd name="connsiteY5" fmla="*/ 557107 h 557107"/>
              <a:gd name="connsiteX6" fmla="*/ 0 w 594660"/>
              <a:gd name="connsiteY6" fmla="*/ 278554 h 55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4660" h="557107">
                <a:moveTo>
                  <a:pt x="297329" y="0"/>
                </a:moveTo>
                <a:lnTo>
                  <a:pt x="594659" y="130482"/>
                </a:lnTo>
                <a:lnTo>
                  <a:pt x="594659" y="426625"/>
                </a:lnTo>
                <a:lnTo>
                  <a:pt x="297329" y="557107"/>
                </a:lnTo>
                <a:lnTo>
                  <a:pt x="1" y="426625"/>
                </a:lnTo>
                <a:lnTo>
                  <a:pt x="1" y="130482"/>
                </a:lnTo>
                <a:lnTo>
                  <a:pt x="297329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alpha val="90000"/>
              <a:hueOff val="0"/>
              <a:satOff val="0"/>
              <a:lumOff val="0"/>
              <a:alphaOff val="-13333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-13333"/>
            </a:schemeClr>
          </a:fillRef>
          <a:effectRef idx="2">
            <a:schemeClr val="accent1">
              <a:alpha val="90000"/>
              <a:hueOff val="0"/>
              <a:satOff val="0"/>
              <a:lumOff val="0"/>
              <a:alphaOff val="-13333"/>
            </a:schemeClr>
          </a:effectRef>
          <a:fontRef idx="minor">
            <a:schemeClr val="lt1"/>
          </a:fontRef>
        </p:style>
        <p:txBody>
          <a:bodyPr spcFirstLastPara="0" vert="horz" wrap="square" lIns="102619" tIns="108682" rIns="102620" bIns="108681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000" b="1" dirty="0"/>
              <a:t>3</a:t>
            </a:r>
            <a:endParaRPr lang="ru-RU" sz="2000" b="1" kern="1200" dirty="0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05C5BF48-7F8D-BB14-82CD-B0101BC75761}"/>
              </a:ext>
            </a:extLst>
          </p:cNvPr>
          <p:cNvSpPr/>
          <p:nvPr/>
        </p:nvSpPr>
        <p:spPr>
          <a:xfrm>
            <a:off x="1352841" y="1378543"/>
            <a:ext cx="4886850" cy="535589"/>
          </a:xfrm>
          <a:custGeom>
            <a:avLst/>
            <a:gdLst>
              <a:gd name="connsiteX0" fmla="*/ 165637 w 993802"/>
              <a:gd name="connsiteY0" fmla="*/ 0 h 4647430"/>
              <a:gd name="connsiteX1" fmla="*/ 828165 w 993802"/>
              <a:gd name="connsiteY1" fmla="*/ 0 h 4647430"/>
              <a:gd name="connsiteX2" fmla="*/ 993802 w 993802"/>
              <a:gd name="connsiteY2" fmla="*/ 165637 h 4647430"/>
              <a:gd name="connsiteX3" fmla="*/ 993802 w 993802"/>
              <a:gd name="connsiteY3" fmla="*/ 4647430 h 4647430"/>
              <a:gd name="connsiteX4" fmla="*/ 993802 w 993802"/>
              <a:gd name="connsiteY4" fmla="*/ 4647430 h 4647430"/>
              <a:gd name="connsiteX5" fmla="*/ 0 w 993802"/>
              <a:gd name="connsiteY5" fmla="*/ 4647430 h 4647430"/>
              <a:gd name="connsiteX6" fmla="*/ 0 w 993802"/>
              <a:gd name="connsiteY6" fmla="*/ 4647430 h 4647430"/>
              <a:gd name="connsiteX7" fmla="*/ 0 w 993802"/>
              <a:gd name="connsiteY7" fmla="*/ 165637 h 4647430"/>
              <a:gd name="connsiteX8" fmla="*/ 165637 w 993802"/>
              <a:gd name="connsiteY8" fmla="*/ 0 h 464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3802" h="4647430">
                <a:moveTo>
                  <a:pt x="993802" y="774587"/>
                </a:moveTo>
                <a:lnTo>
                  <a:pt x="993802" y="3872843"/>
                </a:lnTo>
                <a:cubicBezTo>
                  <a:pt x="993802" y="4300636"/>
                  <a:pt x="977944" y="4647430"/>
                  <a:pt x="958382" y="4647430"/>
                </a:cubicBezTo>
                <a:lnTo>
                  <a:pt x="0" y="4647430"/>
                </a:lnTo>
                <a:lnTo>
                  <a:pt x="0" y="4647430"/>
                </a:lnTo>
                <a:lnTo>
                  <a:pt x="0" y="0"/>
                </a:lnTo>
                <a:lnTo>
                  <a:pt x="0" y="0"/>
                </a:lnTo>
                <a:lnTo>
                  <a:pt x="958382" y="0"/>
                </a:lnTo>
                <a:cubicBezTo>
                  <a:pt x="977944" y="0"/>
                  <a:pt x="993802" y="346794"/>
                  <a:pt x="993802" y="774587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hueOff val="0"/>
              <a:satOff val="0"/>
              <a:lumOff val="0"/>
              <a:alphaOff val="-13333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58672" rIns="58672" bIns="58674" numCol="1" spcCol="1270" anchor="ctr" anchorCtr="0">
            <a:noAutofit/>
          </a:bodyPr>
          <a:lstStyle/>
          <a:p>
            <a:pPr marL="0" lvl="1" indent="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ru-RU" sz="1400" b="1" kern="1200" dirty="0">
                <a:solidFill>
                  <a:srgbClr val="126F87"/>
                </a:solidFill>
                <a:latin typeface="Ubuntu" panose="020B0504030602030204" pitchFamily="34" charset="0"/>
              </a:rPr>
              <a:t>общеобразовательных организации</a:t>
            </a:r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id="{C0CF1DCF-ADAB-7ACE-2554-CAFED73AC089}"/>
              </a:ext>
            </a:extLst>
          </p:cNvPr>
          <p:cNvSpPr/>
          <p:nvPr/>
        </p:nvSpPr>
        <p:spPr>
          <a:xfrm>
            <a:off x="599059" y="2621459"/>
            <a:ext cx="643380" cy="686236"/>
          </a:xfrm>
          <a:custGeom>
            <a:avLst/>
            <a:gdLst>
              <a:gd name="connsiteX0" fmla="*/ 0 w 618190"/>
              <a:gd name="connsiteY0" fmla="*/ 321690 h 643379"/>
              <a:gd name="connsiteX1" fmla="*/ 154548 w 618190"/>
              <a:gd name="connsiteY1" fmla="*/ 0 h 643379"/>
              <a:gd name="connsiteX2" fmla="*/ 463643 w 618190"/>
              <a:gd name="connsiteY2" fmla="*/ 0 h 643379"/>
              <a:gd name="connsiteX3" fmla="*/ 618190 w 618190"/>
              <a:gd name="connsiteY3" fmla="*/ 321690 h 643379"/>
              <a:gd name="connsiteX4" fmla="*/ 463643 w 618190"/>
              <a:gd name="connsiteY4" fmla="*/ 643379 h 643379"/>
              <a:gd name="connsiteX5" fmla="*/ 154548 w 618190"/>
              <a:gd name="connsiteY5" fmla="*/ 643379 h 643379"/>
              <a:gd name="connsiteX6" fmla="*/ 0 w 618190"/>
              <a:gd name="connsiteY6" fmla="*/ 321690 h 64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8190" h="643379">
                <a:moveTo>
                  <a:pt x="309095" y="1"/>
                </a:moveTo>
                <a:lnTo>
                  <a:pt x="618190" y="160846"/>
                </a:lnTo>
                <a:lnTo>
                  <a:pt x="618190" y="482535"/>
                </a:lnTo>
                <a:lnTo>
                  <a:pt x="309095" y="643378"/>
                </a:lnTo>
                <a:lnTo>
                  <a:pt x="0" y="482535"/>
                </a:lnTo>
                <a:lnTo>
                  <a:pt x="0" y="160846"/>
                </a:lnTo>
                <a:lnTo>
                  <a:pt x="309095" y="1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alpha val="90000"/>
              <a:hueOff val="0"/>
              <a:satOff val="0"/>
              <a:lumOff val="0"/>
              <a:alphaOff val="-26667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-26667"/>
            </a:schemeClr>
          </a:fillRef>
          <a:effectRef idx="2">
            <a:schemeClr val="accent1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  <p:txBody>
          <a:bodyPr spcFirstLastPara="0" vert="horz" wrap="square" lIns="119931" tIns="115732" rIns="119930" bIns="115733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000" b="1" kern="1200" dirty="0"/>
              <a:t>1</a:t>
            </a:r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:a16="http://schemas.microsoft.com/office/drawing/2014/main" id="{51274555-1A84-2DA8-F03F-A7BB67FE4095}"/>
              </a:ext>
            </a:extLst>
          </p:cNvPr>
          <p:cNvSpPr/>
          <p:nvPr/>
        </p:nvSpPr>
        <p:spPr>
          <a:xfrm>
            <a:off x="1352841" y="2020936"/>
            <a:ext cx="4871742" cy="536295"/>
          </a:xfrm>
          <a:custGeom>
            <a:avLst/>
            <a:gdLst>
              <a:gd name="connsiteX0" fmla="*/ 168918 w 1013489"/>
              <a:gd name="connsiteY0" fmla="*/ 0 h 4647430"/>
              <a:gd name="connsiteX1" fmla="*/ 844571 w 1013489"/>
              <a:gd name="connsiteY1" fmla="*/ 0 h 4647430"/>
              <a:gd name="connsiteX2" fmla="*/ 1013489 w 1013489"/>
              <a:gd name="connsiteY2" fmla="*/ 168918 h 4647430"/>
              <a:gd name="connsiteX3" fmla="*/ 1013489 w 1013489"/>
              <a:gd name="connsiteY3" fmla="*/ 4647430 h 4647430"/>
              <a:gd name="connsiteX4" fmla="*/ 1013489 w 1013489"/>
              <a:gd name="connsiteY4" fmla="*/ 4647430 h 4647430"/>
              <a:gd name="connsiteX5" fmla="*/ 0 w 1013489"/>
              <a:gd name="connsiteY5" fmla="*/ 4647430 h 4647430"/>
              <a:gd name="connsiteX6" fmla="*/ 0 w 1013489"/>
              <a:gd name="connsiteY6" fmla="*/ 4647430 h 4647430"/>
              <a:gd name="connsiteX7" fmla="*/ 0 w 1013489"/>
              <a:gd name="connsiteY7" fmla="*/ 168918 h 4647430"/>
              <a:gd name="connsiteX8" fmla="*/ 168918 w 1013489"/>
              <a:gd name="connsiteY8" fmla="*/ 0 h 464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3489" h="4647430">
                <a:moveTo>
                  <a:pt x="1013489" y="774588"/>
                </a:moveTo>
                <a:lnTo>
                  <a:pt x="1013489" y="3872842"/>
                </a:lnTo>
                <a:cubicBezTo>
                  <a:pt x="1013489" y="4300635"/>
                  <a:pt x="996997" y="4647428"/>
                  <a:pt x="976652" y="4647428"/>
                </a:cubicBezTo>
                <a:lnTo>
                  <a:pt x="0" y="4647428"/>
                </a:lnTo>
                <a:lnTo>
                  <a:pt x="0" y="4647428"/>
                </a:lnTo>
                <a:lnTo>
                  <a:pt x="0" y="2"/>
                </a:lnTo>
                <a:lnTo>
                  <a:pt x="0" y="2"/>
                </a:lnTo>
                <a:lnTo>
                  <a:pt x="976652" y="2"/>
                </a:lnTo>
                <a:cubicBezTo>
                  <a:pt x="996997" y="2"/>
                  <a:pt x="1013489" y="346795"/>
                  <a:pt x="1013489" y="774588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hueOff val="0"/>
              <a:satOff val="0"/>
              <a:lumOff val="0"/>
              <a:alphaOff val="-26667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59634" rIns="59634" bIns="59635" numCol="1" spcCol="1270" anchor="ctr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ru-RU" sz="1400" b="1" kern="1200" dirty="0">
                <a:solidFill>
                  <a:srgbClr val="126F87"/>
                </a:solidFill>
                <a:latin typeface="Ubuntu" panose="020B0504030602030204" pitchFamily="34" charset="0"/>
              </a:rPr>
              <a:t>учреждений дополнительного образования</a:t>
            </a:r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626CE734-07E6-0379-E703-C493BAE326A6}"/>
              </a:ext>
            </a:extLst>
          </p:cNvPr>
          <p:cNvSpPr/>
          <p:nvPr/>
        </p:nvSpPr>
        <p:spPr>
          <a:xfrm>
            <a:off x="1352841" y="2621459"/>
            <a:ext cx="4885686" cy="692787"/>
          </a:xfrm>
          <a:custGeom>
            <a:avLst/>
            <a:gdLst>
              <a:gd name="connsiteX0" fmla="*/ 141722 w 850317"/>
              <a:gd name="connsiteY0" fmla="*/ 0 h 4647430"/>
              <a:gd name="connsiteX1" fmla="*/ 708595 w 850317"/>
              <a:gd name="connsiteY1" fmla="*/ 0 h 4647430"/>
              <a:gd name="connsiteX2" fmla="*/ 850317 w 850317"/>
              <a:gd name="connsiteY2" fmla="*/ 141722 h 4647430"/>
              <a:gd name="connsiteX3" fmla="*/ 850317 w 850317"/>
              <a:gd name="connsiteY3" fmla="*/ 4647430 h 4647430"/>
              <a:gd name="connsiteX4" fmla="*/ 850317 w 850317"/>
              <a:gd name="connsiteY4" fmla="*/ 4647430 h 4647430"/>
              <a:gd name="connsiteX5" fmla="*/ 0 w 850317"/>
              <a:gd name="connsiteY5" fmla="*/ 4647430 h 4647430"/>
              <a:gd name="connsiteX6" fmla="*/ 0 w 850317"/>
              <a:gd name="connsiteY6" fmla="*/ 4647430 h 4647430"/>
              <a:gd name="connsiteX7" fmla="*/ 0 w 850317"/>
              <a:gd name="connsiteY7" fmla="*/ 141722 h 4647430"/>
              <a:gd name="connsiteX8" fmla="*/ 141722 w 850317"/>
              <a:gd name="connsiteY8" fmla="*/ 0 h 464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0317" h="4647430">
                <a:moveTo>
                  <a:pt x="850317" y="774587"/>
                </a:moveTo>
                <a:lnTo>
                  <a:pt x="850317" y="3872843"/>
                </a:lnTo>
                <a:cubicBezTo>
                  <a:pt x="850317" y="4300635"/>
                  <a:pt x="838708" y="4647427"/>
                  <a:pt x="824387" y="4647427"/>
                </a:cubicBezTo>
                <a:lnTo>
                  <a:pt x="0" y="4647427"/>
                </a:lnTo>
                <a:lnTo>
                  <a:pt x="0" y="4647427"/>
                </a:lnTo>
                <a:lnTo>
                  <a:pt x="0" y="3"/>
                </a:lnTo>
                <a:lnTo>
                  <a:pt x="0" y="3"/>
                </a:lnTo>
                <a:lnTo>
                  <a:pt x="824387" y="3"/>
                </a:lnTo>
                <a:cubicBezTo>
                  <a:pt x="838708" y="3"/>
                  <a:pt x="850317" y="346795"/>
                  <a:pt x="850317" y="774587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hueOff val="0"/>
              <a:satOff val="0"/>
              <a:lumOff val="0"/>
              <a:alphaOff val="-4000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51670" rIns="51669" bIns="51669" numCol="1" spcCol="1270" anchor="ctr" anchorCtr="0">
            <a:noAutofit/>
          </a:bodyPr>
          <a:lstStyle/>
          <a:p>
            <a:pPr marL="0" lvl="1" indent="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ru-RU" sz="1400" b="1" kern="1200" dirty="0" err="1">
                <a:solidFill>
                  <a:srgbClr val="126F87"/>
                </a:solidFill>
                <a:latin typeface="Ubuntu" panose="020B0504030602030204" pitchFamily="34" charset="0"/>
              </a:rPr>
              <a:t>Савальский</a:t>
            </a:r>
            <a:r>
              <a:rPr lang="ru-RU" sz="1400" b="1" kern="1200" dirty="0">
                <a:solidFill>
                  <a:srgbClr val="126F87"/>
                </a:solidFill>
                <a:latin typeface="Ubuntu" panose="020B0504030602030204" pitchFamily="34" charset="0"/>
              </a:rPr>
              <a:t> политехнический техникум</a:t>
            </a:r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5E146119-A7DC-4027-97D3-FF8F734621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1967480"/>
              </p:ext>
            </p:extLst>
          </p:nvPr>
        </p:nvGraphicFramePr>
        <p:xfrm>
          <a:off x="6226901" y="3981134"/>
          <a:ext cx="5719037" cy="2928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6E48693A-BBFF-4F11-88E4-266D36E18244}"/>
              </a:ext>
            </a:extLst>
          </p:cNvPr>
          <p:cNvSpPr txBox="1">
            <a:spLocks/>
          </p:cNvSpPr>
          <p:nvPr/>
        </p:nvSpPr>
        <p:spPr>
          <a:xfrm>
            <a:off x="8739188" y="282575"/>
            <a:ext cx="3452812" cy="31591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Ubuntu" panose="020B0504030602030204" pitchFamily="34" charset="0"/>
              </a:rPr>
              <a:t>Малмыжский район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58B64126-D01D-46F4-9B50-D11C4594EFB8}"/>
              </a:ext>
            </a:extLst>
          </p:cNvPr>
          <p:cNvGrpSpPr/>
          <p:nvPr/>
        </p:nvGrpSpPr>
        <p:grpSpPr>
          <a:xfrm>
            <a:off x="600987" y="1293324"/>
            <a:ext cx="641453" cy="667973"/>
            <a:chOff x="1" y="532683"/>
            <a:chExt cx="461518" cy="48804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0" name="Шестиугольник 19">
              <a:extLst>
                <a:ext uri="{FF2B5EF4-FFF2-40B4-BE49-F238E27FC236}">
                  <a16:creationId xmlns:a16="http://schemas.microsoft.com/office/drawing/2014/main" id="{6A280965-74FA-4C53-AE06-EE79C9E68CB4}"/>
                </a:ext>
              </a:extLst>
            </p:cNvPr>
            <p:cNvSpPr/>
            <p:nvPr/>
          </p:nvSpPr>
          <p:spPr>
            <a:xfrm rot="5400000">
              <a:off x="-13265" y="545949"/>
              <a:ext cx="488049" cy="461518"/>
            </a:xfrm>
            <a:prstGeom prst="hexagon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accent1">
                <a:alpha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Шестиугольник 4">
              <a:extLst>
                <a:ext uri="{FF2B5EF4-FFF2-40B4-BE49-F238E27FC236}">
                  <a16:creationId xmlns:a16="http://schemas.microsoft.com/office/drawing/2014/main" id="{3231DC90-F65F-4954-9A45-9D74661975AF}"/>
                </a:ext>
              </a:extLst>
            </p:cNvPr>
            <p:cNvSpPr txBox="1"/>
            <p:nvPr/>
          </p:nvSpPr>
          <p:spPr>
            <a:xfrm>
              <a:off x="74829" y="611815"/>
              <a:ext cx="311860" cy="32978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kern="1200" dirty="0"/>
                <a:t>18</a:t>
              </a:r>
            </a:p>
          </p:txBody>
        </p:sp>
      </p:grp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D7D5BCD8-F9DE-491B-41E7-77E67766DC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9319376"/>
              </p:ext>
            </p:extLst>
          </p:nvPr>
        </p:nvGraphicFramePr>
        <p:xfrm>
          <a:off x="6343715" y="504824"/>
          <a:ext cx="5573713" cy="3476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EB4F81E-E92A-37CA-F098-958C02AD0C65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rcRect/>
          <a:stretch/>
        </p:blipFill>
        <p:spPr>
          <a:xfrm>
            <a:off x="569403" y="3967856"/>
            <a:ext cx="1758268" cy="1318701"/>
          </a:xfrm>
          <a:prstGeom prst="rect">
            <a:avLst/>
          </a:prstGeom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5DF95C39-ACE1-602B-3D88-B880B64B2CD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10"/>
          <a:srcRect/>
          <a:stretch/>
        </p:blipFill>
        <p:spPr bwMode="auto">
          <a:xfrm>
            <a:off x="2528921" y="3981133"/>
            <a:ext cx="1480871" cy="13187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>
            <a:extLst>
              <a:ext uri="{FF2B5EF4-FFF2-40B4-BE49-F238E27FC236}">
                <a16:creationId xmlns:a16="http://schemas.microsoft.com/office/drawing/2014/main" id="{5B52CB52-D3FE-79F4-8165-A923D4B84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511" y="3981133"/>
            <a:ext cx="1925606" cy="133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" name="Picture 5">
            <a:extLst>
              <a:ext uri="{FF2B5EF4-FFF2-40B4-BE49-F238E27FC236}">
                <a16:creationId xmlns:a16="http://schemas.microsoft.com/office/drawing/2014/main" id="{E47D7F54-B523-E13F-6B04-6AD62A84D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18" y="5403883"/>
            <a:ext cx="1681771" cy="1352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9" name="Picture 5">
            <a:extLst>
              <a:ext uri="{FF2B5EF4-FFF2-40B4-BE49-F238E27FC236}">
                <a16:creationId xmlns:a16="http://schemas.microsoft.com/office/drawing/2014/main" id="{CCD028E7-16D8-1334-6CE3-77910091A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/>
        </p:blipFill>
        <p:spPr bwMode="auto">
          <a:xfrm>
            <a:off x="2555674" y="5435454"/>
            <a:ext cx="1489496" cy="131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Рисунок 12290">
            <a:extLst>
              <a:ext uri="{FF2B5EF4-FFF2-40B4-BE49-F238E27FC236}">
                <a16:creationId xmlns:a16="http://schemas.microsoft.com/office/drawing/2014/main" id="{8E9B1ABB-41AD-DF33-CB88-DCFA0C4B6959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rcRect/>
          <a:stretch/>
        </p:blipFill>
        <p:spPr>
          <a:xfrm>
            <a:off x="4305631" y="5362567"/>
            <a:ext cx="1742028" cy="1306520"/>
          </a:xfrm>
          <a:prstGeom prst="rect">
            <a:avLst/>
          </a:prstGeom>
        </p:spPr>
      </p:pic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A03D7F28-D5AA-8948-3910-B5189522D2F4}"/>
              </a:ext>
            </a:extLst>
          </p:cNvPr>
          <p:cNvSpPr/>
          <p:nvPr/>
        </p:nvSpPr>
        <p:spPr>
          <a:xfrm>
            <a:off x="608836" y="3281620"/>
            <a:ext cx="643380" cy="686236"/>
          </a:xfrm>
          <a:custGeom>
            <a:avLst/>
            <a:gdLst>
              <a:gd name="connsiteX0" fmla="*/ 0 w 618190"/>
              <a:gd name="connsiteY0" fmla="*/ 321690 h 643379"/>
              <a:gd name="connsiteX1" fmla="*/ 154548 w 618190"/>
              <a:gd name="connsiteY1" fmla="*/ 0 h 643379"/>
              <a:gd name="connsiteX2" fmla="*/ 463643 w 618190"/>
              <a:gd name="connsiteY2" fmla="*/ 0 h 643379"/>
              <a:gd name="connsiteX3" fmla="*/ 618190 w 618190"/>
              <a:gd name="connsiteY3" fmla="*/ 321690 h 643379"/>
              <a:gd name="connsiteX4" fmla="*/ 463643 w 618190"/>
              <a:gd name="connsiteY4" fmla="*/ 643379 h 643379"/>
              <a:gd name="connsiteX5" fmla="*/ 154548 w 618190"/>
              <a:gd name="connsiteY5" fmla="*/ 643379 h 643379"/>
              <a:gd name="connsiteX6" fmla="*/ 0 w 618190"/>
              <a:gd name="connsiteY6" fmla="*/ 321690 h 64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8190" h="643379">
                <a:moveTo>
                  <a:pt x="309095" y="1"/>
                </a:moveTo>
                <a:lnTo>
                  <a:pt x="618190" y="160846"/>
                </a:lnTo>
                <a:lnTo>
                  <a:pt x="618190" y="482535"/>
                </a:lnTo>
                <a:lnTo>
                  <a:pt x="309095" y="643378"/>
                </a:lnTo>
                <a:lnTo>
                  <a:pt x="0" y="482535"/>
                </a:lnTo>
                <a:lnTo>
                  <a:pt x="0" y="160846"/>
                </a:lnTo>
                <a:lnTo>
                  <a:pt x="309095" y="1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alpha val="90000"/>
              <a:hueOff val="0"/>
              <a:satOff val="0"/>
              <a:lumOff val="0"/>
              <a:alphaOff val="-26667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-26667"/>
            </a:schemeClr>
          </a:fillRef>
          <a:effectRef idx="2">
            <a:schemeClr val="accent1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  <p:txBody>
          <a:bodyPr spcFirstLastPara="0" vert="horz" wrap="square" lIns="119931" tIns="115732" rIns="119930" bIns="115733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000" b="1" kern="1200" dirty="0"/>
              <a:t>2</a:t>
            </a: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48F83A08-9C19-8A0B-9393-8A2B2C2E79EA}"/>
              </a:ext>
            </a:extLst>
          </p:cNvPr>
          <p:cNvSpPr/>
          <p:nvPr/>
        </p:nvSpPr>
        <p:spPr>
          <a:xfrm>
            <a:off x="1359813" y="3390138"/>
            <a:ext cx="4871742" cy="536295"/>
          </a:xfrm>
          <a:custGeom>
            <a:avLst/>
            <a:gdLst>
              <a:gd name="connsiteX0" fmla="*/ 168918 w 1013489"/>
              <a:gd name="connsiteY0" fmla="*/ 0 h 4647430"/>
              <a:gd name="connsiteX1" fmla="*/ 844571 w 1013489"/>
              <a:gd name="connsiteY1" fmla="*/ 0 h 4647430"/>
              <a:gd name="connsiteX2" fmla="*/ 1013489 w 1013489"/>
              <a:gd name="connsiteY2" fmla="*/ 168918 h 4647430"/>
              <a:gd name="connsiteX3" fmla="*/ 1013489 w 1013489"/>
              <a:gd name="connsiteY3" fmla="*/ 4647430 h 4647430"/>
              <a:gd name="connsiteX4" fmla="*/ 1013489 w 1013489"/>
              <a:gd name="connsiteY4" fmla="*/ 4647430 h 4647430"/>
              <a:gd name="connsiteX5" fmla="*/ 0 w 1013489"/>
              <a:gd name="connsiteY5" fmla="*/ 4647430 h 4647430"/>
              <a:gd name="connsiteX6" fmla="*/ 0 w 1013489"/>
              <a:gd name="connsiteY6" fmla="*/ 4647430 h 4647430"/>
              <a:gd name="connsiteX7" fmla="*/ 0 w 1013489"/>
              <a:gd name="connsiteY7" fmla="*/ 168918 h 4647430"/>
              <a:gd name="connsiteX8" fmla="*/ 168918 w 1013489"/>
              <a:gd name="connsiteY8" fmla="*/ 0 h 464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3489" h="4647430">
                <a:moveTo>
                  <a:pt x="1013489" y="774588"/>
                </a:moveTo>
                <a:lnTo>
                  <a:pt x="1013489" y="3872842"/>
                </a:lnTo>
                <a:cubicBezTo>
                  <a:pt x="1013489" y="4300635"/>
                  <a:pt x="996997" y="4647428"/>
                  <a:pt x="976652" y="4647428"/>
                </a:cubicBezTo>
                <a:lnTo>
                  <a:pt x="0" y="4647428"/>
                </a:lnTo>
                <a:lnTo>
                  <a:pt x="0" y="4647428"/>
                </a:lnTo>
                <a:lnTo>
                  <a:pt x="0" y="2"/>
                </a:lnTo>
                <a:lnTo>
                  <a:pt x="0" y="2"/>
                </a:lnTo>
                <a:lnTo>
                  <a:pt x="976652" y="2"/>
                </a:lnTo>
                <a:cubicBezTo>
                  <a:pt x="996997" y="2"/>
                  <a:pt x="1013489" y="346795"/>
                  <a:pt x="1013489" y="774588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hueOff val="0"/>
              <a:satOff val="0"/>
              <a:lumOff val="0"/>
              <a:alphaOff val="-26667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59634" rIns="59634" bIns="59635" numCol="1" spcCol="1270" anchor="ctr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ru-RU" sz="1400" b="1" kern="1200" dirty="0">
                <a:solidFill>
                  <a:srgbClr val="126F87"/>
                </a:solidFill>
                <a:latin typeface="Ubuntu" panose="020B0504030602030204" pitchFamily="34" charset="0"/>
              </a:rPr>
              <a:t>Государственные школы (областного подчинения)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38E00CB5-9A66-C4C6-9D32-71CDAFD92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40167" cy="6941344"/>
          </a:xfrm>
          <a:prstGeom prst="rect">
            <a:avLst/>
          </a:prstGeom>
        </p:spPr>
      </p:pic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D765C750-8681-41A3-A46A-A146862E09DD}"/>
              </a:ext>
            </a:extLst>
          </p:cNvPr>
          <p:cNvSpPr txBox="1">
            <a:spLocks/>
          </p:cNvSpPr>
          <p:nvPr/>
        </p:nvSpPr>
        <p:spPr bwMode="auto">
          <a:xfrm>
            <a:off x="428625" y="317500"/>
            <a:ext cx="10515600" cy="3159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3200" b="1" dirty="0">
                <a:solidFill>
                  <a:schemeClr val="accent1">
                    <a:lumMod val="50000"/>
                  </a:schemeClr>
                </a:solidFill>
                <a:latin typeface="Ubuntu" panose="020B0504030602030204" pitchFamily="34" charset="0"/>
                <a:ea typeface="+mj-ea"/>
                <a:cs typeface="+mj-cs"/>
              </a:rPr>
              <a:t>Инвестиционный потенциал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C6288170-19D8-4E98-90C4-BE7BDE547D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1798292"/>
              </p:ext>
            </p:extLst>
          </p:nvPr>
        </p:nvGraphicFramePr>
        <p:xfrm>
          <a:off x="696686" y="881063"/>
          <a:ext cx="11495314" cy="5630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2FED50E-257C-4038-9C49-555E2726A37D}"/>
              </a:ext>
            </a:extLst>
          </p:cNvPr>
          <p:cNvSpPr txBox="1">
            <a:spLocks/>
          </p:cNvSpPr>
          <p:nvPr/>
        </p:nvSpPr>
        <p:spPr>
          <a:xfrm>
            <a:off x="8993188" y="282575"/>
            <a:ext cx="3452812" cy="31591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Ubuntu" panose="020B0504030602030204" pitchFamily="34" charset="0"/>
              </a:rPr>
              <a:t>Малмыжский район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C443932A-C4EA-DE03-51A2-8F3B78080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id="{A454BCC3-13EE-4E52-BC23-1CB0C346B73C}"/>
              </a:ext>
            </a:extLst>
          </p:cNvPr>
          <p:cNvSpPr txBox="1">
            <a:spLocks/>
          </p:cNvSpPr>
          <p:nvPr/>
        </p:nvSpPr>
        <p:spPr bwMode="auto">
          <a:xfrm>
            <a:off x="428625" y="403226"/>
            <a:ext cx="10515600" cy="3159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latin typeface="Ubuntu" panose="020B0504030602030204" pitchFamily="34" charset="0"/>
                <a:ea typeface="+mj-ea"/>
                <a:cs typeface="+mj-cs"/>
              </a:rPr>
              <a:t>Контакты</a:t>
            </a:r>
          </a:p>
        </p:txBody>
      </p:sp>
      <p:sp>
        <p:nvSpPr>
          <p:cNvPr id="14339" name="Прямоугольник 6">
            <a:extLst>
              <a:ext uri="{FF2B5EF4-FFF2-40B4-BE49-F238E27FC236}">
                <a16:creationId xmlns:a16="http://schemas.microsoft.com/office/drawing/2014/main" id="{376140F2-C1AD-4F55-BA9A-72EAE67F6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3681" y="1780539"/>
            <a:ext cx="3314700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Ubuntu" panose="020B0504030602030204" pitchFamily="34" charset="0"/>
                <a:sym typeface="PFBeauSansPro-Regular"/>
              </a:rPr>
              <a:t>    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Симонов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Эдуард Леонидович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глава Малмыжского района	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8(83347) 2-27-44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600" dirty="0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admmalm43@mail.ru</a:t>
            </a:r>
            <a:r>
              <a:rPr lang="ru-RU" altLang="ru-RU" sz="1800" b="1" dirty="0">
                <a:solidFill>
                  <a:srgbClr val="002060"/>
                </a:solidFill>
                <a:latin typeface="Ubuntu" panose="020B0504030602030204" pitchFamily="34" charset="0"/>
                <a:sym typeface="PFBeauSansPro-Regular"/>
              </a:rPr>
              <a:t>     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2060"/>
              </a:solidFill>
              <a:latin typeface="Century Gothic" panose="020B0502020202020204" pitchFamily="34" charset="0"/>
              <a:sym typeface="PFBeauSansPro-Regular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Century Gothic" panose="020B0502020202020204" pitchFamily="34" charset="0"/>
                <a:sym typeface="PFBeauSansPro-Regular"/>
              </a:rPr>
              <a:t>     </a:t>
            </a:r>
            <a:endParaRPr lang="ru-RU" altLang="ru-RU" sz="1800" dirty="0">
              <a:solidFill>
                <a:srgbClr val="002060"/>
              </a:solidFill>
              <a:latin typeface="Century Gothic" panose="020B0502020202020204" pitchFamily="34" charset="0"/>
              <a:sym typeface="PFBeauSansPro-Regular"/>
            </a:endParaRPr>
          </a:p>
        </p:txBody>
      </p:sp>
      <p:sp>
        <p:nvSpPr>
          <p:cNvPr id="14340" name="Прямоугольник 14">
            <a:extLst>
              <a:ext uri="{FF2B5EF4-FFF2-40B4-BE49-F238E27FC236}">
                <a16:creationId xmlns:a16="http://schemas.microsoft.com/office/drawing/2014/main" id="{7164EA7A-C1C1-4497-962E-DBCA5E849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7994" y="1972241"/>
            <a:ext cx="462915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 err="1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Хабибрахманова</a:t>
            </a:r>
            <a:endParaRPr lang="ru-RU" altLang="ru-RU" sz="1600" b="1" dirty="0">
              <a:solidFill>
                <a:srgbClr val="126F87"/>
              </a:solidFill>
              <a:latin typeface="Ubuntu" panose="020B0504030602030204" pitchFamily="34" charset="0"/>
              <a:sym typeface="PFBeauSansPro-Regular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Нина Юрьевна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Начальник управления инвестиционной и </a:t>
            </a:r>
            <a:r>
              <a:rPr lang="en-US" altLang="ru-RU" sz="1600" dirty="0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 </a:t>
            </a:r>
            <a:r>
              <a:rPr lang="ru-RU" altLang="ru-RU" sz="1600" dirty="0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социальной политики администрации </a:t>
            </a:r>
            <a:r>
              <a:rPr lang="en-US" altLang="ru-RU" sz="1600" dirty="0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       </a:t>
            </a:r>
            <a:r>
              <a:rPr lang="ru-RU" altLang="ru-RU" sz="1600" dirty="0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Малмыжского района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8(83347) 2-25-95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600" dirty="0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kulturamalm43@mail.ru</a:t>
            </a:r>
            <a:endParaRPr lang="ru-RU" altLang="ru-RU" sz="1600" dirty="0">
              <a:solidFill>
                <a:srgbClr val="126F87"/>
              </a:solidFill>
              <a:latin typeface="Ubuntu" panose="020B0504030602030204" pitchFamily="34" charset="0"/>
              <a:sym typeface="PFBeauSansPro-Regular"/>
            </a:endParaRPr>
          </a:p>
        </p:txBody>
      </p:sp>
      <p:sp>
        <p:nvSpPr>
          <p:cNvPr id="14342" name="Прямоугольник 17">
            <a:extLst>
              <a:ext uri="{FF2B5EF4-FFF2-40B4-BE49-F238E27FC236}">
                <a16:creationId xmlns:a16="http://schemas.microsoft.com/office/drawing/2014/main" id="{1E14E24F-F33F-449D-9469-A5B64DEC1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82" y="4040469"/>
            <a:ext cx="3913251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900" b="1" dirty="0">
                <a:solidFill>
                  <a:srgbClr val="126F87"/>
                </a:solidFill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https://malmyzh43.gosuslugi.ru/</a:t>
            </a:r>
            <a:endParaRPr lang="ru-RU" altLang="ru-RU" sz="1900" b="1" u="sng" dirty="0">
              <a:solidFill>
                <a:srgbClr val="126F87"/>
              </a:solidFill>
              <a:latin typeface="Ubuntu" panose="020B0504030602030204" pitchFamily="34" charset="0"/>
              <a:ea typeface="Calibri" panose="020F0502020204030204" pitchFamily="34" charset="0"/>
              <a:cs typeface="Times New Roman" panose="02020603050405020304" pitchFamily="18" charset="0"/>
              <a:sym typeface="PFBeauSansPro-Regular"/>
            </a:endParaRPr>
          </a:p>
        </p:txBody>
      </p:sp>
      <p:pic>
        <p:nvPicPr>
          <p:cNvPr id="14343" name="Picture 2" descr="C:\Documents and Settings\User3205.BABUSHKINA_ECON\Рабочий стол\письма в работе\презентация инвестпривлекатеьность до 17.04\сайт.jpg">
            <a:extLst>
              <a:ext uri="{FF2B5EF4-FFF2-40B4-BE49-F238E27FC236}">
                <a16:creationId xmlns:a16="http://schemas.microsoft.com/office/drawing/2014/main" id="{FFF7CCA9-82B5-48B8-8548-AE3B41B3C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207" y="4055858"/>
            <a:ext cx="4762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2" descr="C:\Documents and Settings\User3205.BABUSHKINA_ECON\Рабочий стол\письма в работе\презентация инвестпривлекатеьность до 17.04\вк2.jpg">
            <a:extLst>
              <a:ext uri="{FF2B5EF4-FFF2-40B4-BE49-F238E27FC236}">
                <a16:creationId xmlns:a16="http://schemas.microsoft.com/office/drawing/2014/main" id="{351219E2-FD3A-4A6B-BBE3-660CE4432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8246" y1="58772" x2="49123" y2="447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584" y="4007066"/>
            <a:ext cx="414410" cy="414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15936346-89E7-4118-9E0F-3B95958C51D0}"/>
              </a:ext>
            </a:extLst>
          </p:cNvPr>
          <p:cNvCxnSpPr/>
          <p:nvPr/>
        </p:nvCxnSpPr>
        <p:spPr>
          <a:xfrm>
            <a:off x="2816612" y="4901256"/>
            <a:ext cx="6534150" cy="1588"/>
          </a:xfrm>
          <a:prstGeom prst="line">
            <a:avLst/>
          </a:prstGeom>
          <a:ln w="28575">
            <a:solidFill>
              <a:srgbClr val="126F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6" name="Прямоугольник 17">
            <a:extLst>
              <a:ext uri="{FF2B5EF4-FFF2-40B4-BE49-F238E27FC236}">
                <a16:creationId xmlns:a16="http://schemas.microsoft.com/office/drawing/2014/main" id="{5A826BCD-6C47-4781-A705-7BF4BC6E3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4491" y="4055858"/>
            <a:ext cx="34419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 b="1" dirty="0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https://vk.com/club218877712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E6CC8F82-374E-4F08-B9D2-9CD3AF2C5732}"/>
              </a:ext>
            </a:extLst>
          </p:cNvPr>
          <p:cNvSpPr txBox="1">
            <a:spLocks/>
          </p:cNvSpPr>
          <p:nvPr/>
        </p:nvSpPr>
        <p:spPr bwMode="auto">
          <a:xfrm>
            <a:off x="96765" y="5292523"/>
            <a:ext cx="12192000" cy="91560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2400" dirty="0">
                <a:solidFill>
                  <a:srgbClr val="126F87"/>
                </a:solidFill>
                <a:latin typeface="Ubuntu" panose="020B0504030602030204" pitchFamily="34" charset="0"/>
                <a:ea typeface="+mj-ea"/>
                <a:cs typeface="+mj-cs"/>
              </a:rPr>
              <a:t>Инвестируйте в Малмыжский район!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F8C9E724-B22C-4B6C-ACF4-292E962526A0}"/>
              </a:ext>
            </a:extLst>
          </p:cNvPr>
          <p:cNvSpPr txBox="1">
            <a:spLocks/>
          </p:cNvSpPr>
          <p:nvPr/>
        </p:nvSpPr>
        <p:spPr bwMode="auto">
          <a:xfrm>
            <a:off x="96765" y="5925876"/>
            <a:ext cx="12192000" cy="64637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2400" dirty="0">
                <a:solidFill>
                  <a:srgbClr val="126F87"/>
                </a:solidFill>
                <a:latin typeface="Ubuntu" panose="020B0504030602030204" pitchFamily="34" charset="0"/>
                <a:ea typeface="+mj-ea"/>
                <a:cs typeface="+mj-cs"/>
              </a:rPr>
              <a:t>Инвестируйте в Кировскую область!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ECAB86CF-C953-43D2-8B1F-2A3F88964FE4}"/>
              </a:ext>
            </a:extLst>
          </p:cNvPr>
          <p:cNvSpPr txBox="1">
            <a:spLocks/>
          </p:cNvSpPr>
          <p:nvPr/>
        </p:nvSpPr>
        <p:spPr>
          <a:xfrm>
            <a:off x="8993188" y="361157"/>
            <a:ext cx="3452812" cy="31591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Ubuntu" panose="020B0504030602030204" pitchFamily="34" charset="0"/>
              </a:rPr>
              <a:t>Малмыжский район</a:t>
            </a:r>
          </a:p>
        </p:txBody>
      </p:sp>
      <p:sp>
        <p:nvSpPr>
          <p:cNvPr id="14350" name="Прямоугольник 1">
            <a:extLst>
              <a:ext uri="{FF2B5EF4-FFF2-40B4-BE49-F238E27FC236}">
                <a16:creationId xmlns:a16="http://schemas.microsoft.com/office/drawing/2014/main" id="{CB51413A-055B-446C-8106-4CBF9814B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625" y="719138"/>
            <a:ext cx="79946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800000"/>
                </a:solidFill>
                <a:latin typeface="Ubuntu" panose="020B0504030602030204" pitchFamily="34" charset="0"/>
                <a:sym typeface="PFBeauSansPro-Regular"/>
              </a:rPr>
              <a:t>Администрация Малмыжского района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800000"/>
                </a:solidFill>
                <a:latin typeface="Ubuntu" panose="020B0504030602030204" pitchFamily="34" charset="0"/>
                <a:sym typeface="PFBeauSansPro-Regular"/>
              </a:rPr>
              <a:t>612920, Кировская обл., г. </a:t>
            </a:r>
            <a:r>
              <a:rPr lang="ru-RU" altLang="ru-RU" sz="2000" b="1" dirty="0" err="1">
                <a:solidFill>
                  <a:srgbClr val="800000"/>
                </a:solidFill>
                <a:latin typeface="Ubuntu" panose="020B0504030602030204" pitchFamily="34" charset="0"/>
                <a:sym typeface="PFBeauSansPro-Regular"/>
              </a:rPr>
              <a:t>Малмыж</a:t>
            </a:r>
            <a:r>
              <a:rPr lang="ru-RU" altLang="ru-RU" sz="2000" b="1" dirty="0">
                <a:solidFill>
                  <a:srgbClr val="800000"/>
                </a:solidFill>
                <a:latin typeface="Ubuntu" panose="020B0504030602030204" pitchFamily="34" charset="0"/>
                <a:sym typeface="PFBeauSansPro-Regular"/>
              </a:rPr>
              <a:t>, ул. Чернышевского, 2а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Ubuntu" panose="020B0504030602030204" pitchFamily="34" charset="0"/>
                <a:sym typeface="PFBeauSansPro-Regular"/>
              </a:rPr>
              <a:t>    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8818</TotalTime>
  <Words>416</Words>
  <Application>Microsoft Office PowerPoint</Application>
  <PresentationFormat>Широкоэкранный</PresentationFormat>
  <Paragraphs>126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Constantia</vt:lpstr>
      <vt:lpstr>Times New Roman</vt:lpstr>
      <vt:lpstr>Ubuntu</vt:lpstr>
      <vt:lpstr>Тема Office</vt:lpstr>
      <vt:lpstr>Инвестиционная привлекательность </vt:lpstr>
      <vt:lpstr>Географическое описание Малмыжского района</vt:lpstr>
      <vt:lpstr>Транспортная доступность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Инвестиционный потенциал</dc:title>
  <dc:creator>User</dc:creator>
  <cp:lastModifiedBy>User</cp:lastModifiedBy>
  <cp:revision>831</cp:revision>
  <cp:lastPrinted>2020-08-05T14:12:00Z</cp:lastPrinted>
  <dcterms:created xsi:type="dcterms:W3CDTF">2020-03-31T07:44:03Z</dcterms:created>
  <dcterms:modified xsi:type="dcterms:W3CDTF">2023-04-26T08:28:51Z</dcterms:modified>
</cp:coreProperties>
</file>